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623" r:id="rId2"/>
    <p:sldId id="733" r:id="rId3"/>
    <p:sldId id="734" r:id="rId4"/>
    <p:sldId id="738" r:id="rId5"/>
    <p:sldId id="762" r:id="rId6"/>
    <p:sldId id="689" r:id="rId7"/>
    <p:sldId id="749" r:id="rId8"/>
    <p:sldId id="750" r:id="rId9"/>
    <p:sldId id="751" r:id="rId10"/>
    <p:sldId id="768" r:id="rId11"/>
    <p:sldId id="769" r:id="rId12"/>
    <p:sldId id="774" r:id="rId13"/>
    <p:sldId id="765" r:id="rId14"/>
    <p:sldId id="759" r:id="rId15"/>
    <p:sldId id="691" r:id="rId16"/>
    <p:sldId id="677" r:id="rId17"/>
    <p:sldId id="300" r:id="rId18"/>
    <p:sldId id="719" r:id="rId19"/>
    <p:sldId id="718" r:id="rId20"/>
    <p:sldId id="681" r:id="rId21"/>
    <p:sldId id="737" r:id="rId22"/>
    <p:sldId id="714" r:id="rId23"/>
    <p:sldId id="680" r:id="rId24"/>
    <p:sldId id="292" r:id="rId25"/>
    <p:sldId id="708" r:id="rId26"/>
    <p:sldId id="773" r:id="rId27"/>
    <p:sldId id="672" r:id="rId28"/>
    <p:sldId id="730" r:id="rId29"/>
    <p:sldId id="728" r:id="rId30"/>
    <p:sldId id="716" r:id="rId31"/>
    <p:sldId id="770" r:id="rId32"/>
    <p:sldId id="682" r:id="rId33"/>
    <p:sldId id="683" r:id="rId34"/>
    <p:sldId id="68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2F1C8"/>
    <a:srgbClr val="008080"/>
    <a:srgbClr val="FF5050"/>
    <a:srgbClr val="00CC99"/>
    <a:srgbClr val="F8CBAD"/>
    <a:srgbClr val="FFCD05"/>
    <a:srgbClr val="E7E7E7"/>
    <a:srgbClr val="FDBB87"/>
    <a:srgbClr val="FFD3D3"/>
    <a:srgbClr val="FFD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9085" autoAdjust="0"/>
  </p:normalViewPr>
  <p:slideViewPr>
    <p:cSldViewPr snapToGrid="0">
      <p:cViewPr varScale="1">
        <p:scale>
          <a:sx n="48" d="100"/>
          <a:sy n="48" d="100"/>
        </p:scale>
        <p:origin x="2002" y="5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ubham Roy" userId="c986c5b2c164e568" providerId="LiveId" clId="{88185075-6718-4E32-8BAE-1AC110DE45FC}"/>
    <pc:docChg chg="delSld">
      <pc:chgData name="Shubham Roy" userId="c986c5b2c164e568" providerId="LiveId" clId="{88185075-6718-4E32-8BAE-1AC110DE45FC}" dt="2026-07-11T11:53:51.094" v="0" actId="47"/>
      <pc:docMkLst>
        <pc:docMk/>
      </pc:docMkLst>
      <pc:sldChg chg="del">
        <pc:chgData name="Shubham Roy" userId="c986c5b2c164e568" providerId="LiveId" clId="{88185075-6718-4E32-8BAE-1AC110DE45FC}" dt="2026-07-11T11:53:51.094" v="0" actId="47"/>
        <pc:sldMkLst>
          <pc:docMk/>
          <pc:sldMk cId="2354362993" sldId="290"/>
        </pc:sldMkLst>
      </pc:sldChg>
      <pc:sldChg chg="del">
        <pc:chgData name="Shubham Roy" userId="c986c5b2c164e568" providerId="LiveId" clId="{88185075-6718-4E32-8BAE-1AC110DE45FC}" dt="2026-07-11T11:53:51.094" v="0" actId="47"/>
        <pc:sldMkLst>
          <pc:docMk/>
          <pc:sldMk cId="2709339737" sldId="584"/>
        </pc:sldMkLst>
      </pc:sldChg>
      <pc:sldChg chg="del">
        <pc:chgData name="Shubham Roy" userId="c986c5b2c164e568" providerId="LiveId" clId="{88185075-6718-4E32-8BAE-1AC110DE45FC}" dt="2026-07-11T11:53:51.094" v="0" actId="47"/>
        <pc:sldMkLst>
          <pc:docMk/>
          <pc:sldMk cId="1101293255" sldId="678"/>
        </pc:sldMkLst>
      </pc:sldChg>
      <pc:sldChg chg="del">
        <pc:chgData name="Shubham Roy" userId="c986c5b2c164e568" providerId="LiveId" clId="{88185075-6718-4E32-8BAE-1AC110DE45FC}" dt="2026-07-11T11:53:51.094" v="0" actId="47"/>
        <pc:sldMkLst>
          <pc:docMk/>
          <pc:sldMk cId="2411095883" sldId="687"/>
        </pc:sldMkLst>
      </pc:sldChg>
      <pc:sldChg chg="del">
        <pc:chgData name="Shubham Roy" userId="c986c5b2c164e568" providerId="LiveId" clId="{88185075-6718-4E32-8BAE-1AC110DE45FC}" dt="2026-07-11T11:53:51.094" v="0" actId="47"/>
        <pc:sldMkLst>
          <pc:docMk/>
          <pc:sldMk cId="20577781" sldId="688"/>
        </pc:sldMkLst>
      </pc:sldChg>
      <pc:sldChg chg="del">
        <pc:chgData name="Shubham Roy" userId="c986c5b2c164e568" providerId="LiveId" clId="{88185075-6718-4E32-8BAE-1AC110DE45FC}" dt="2026-07-11T11:53:51.094" v="0" actId="47"/>
        <pc:sldMkLst>
          <pc:docMk/>
          <pc:sldMk cId="345990358" sldId="690"/>
        </pc:sldMkLst>
      </pc:sldChg>
      <pc:sldChg chg="del">
        <pc:chgData name="Shubham Roy" userId="c986c5b2c164e568" providerId="LiveId" clId="{88185075-6718-4E32-8BAE-1AC110DE45FC}" dt="2026-07-11T11:53:51.094" v="0" actId="47"/>
        <pc:sldMkLst>
          <pc:docMk/>
          <pc:sldMk cId="3081934582" sldId="695"/>
        </pc:sldMkLst>
      </pc:sldChg>
      <pc:sldChg chg="del">
        <pc:chgData name="Shubham Roy" userId="c986c5b2c164e568" providerId="LiveId" clId="{88185075-6718-4E32-8BAE-1AC110DE45FC}" dt="2026-07-11T11:53:51.094" v="0" actId="47"/>
        <pc:sldMkLst>
          <pc:docMk/>
          <pc:sldMk cId="1186686571" sldId="699"/>
        </pc:sldMkLst>
      </pc:sldChg>
      <pc:sldChg chg="del">
        <pc:chgData name="Shubham Roy" userId="c986c5b2c164e568" providerId="LiveId" clId="{88185075-6718-4E32-8BAE-1AC110DE45FC}" dt="2026-07-11T11:53:51.094" v="0" actId="47"/>
        <pc:sldMkLst>
          <pc:docMk/>
          <pc:sldMk cId="2359254133" sldId="703"/>
        </pc:sldMkLst>
      </pc:sldChg>
      <pc:sldChg chg="del">
        <pc:chgData name="Shubham Roy" userId="c986c5b2c164e568" providerId="LiveId" clId="{88185075-6718-4E32-8BAE-1AC110DE45FC}" dt="2026-07-11T11:53:51.094" v="0" actId="47"/>
        <pc:sldMkLst>
          <pc:docMk/>
          <pc:sldMk cId="1833332254" sldId="705"/>
        </pc:sldMkLst>
      </pc:sldChg>
      <pc:sldChg chg="del">
        <pc:chgData name="Shubham Roy" userId="c986c5b2c164e568" providerId="LiveId" clId="{88185075-6718-4E32-8BAE-1AC110DE45FC}" dt="2026-07-11T11:53:51.094" v="0" actId="47"/>
        <pc:sldMkLst>
          <pc:docMk/>
          <pc:sldMk cId="1409269114" sldId="706"/>
        </pc:sldMkLst>
      </pc:sldChg>
      <pc:sldChg chg="del">
        <pc:chgData name="Shubham Roy" userId="c986c5b2c164e568" providerId="LiveId" clId="{88185075-6718-4E32-8BAE-1AC110DE45FC}" dt="2026-07-11T11:53:51.094" v="0" actId="47"/>
        <pc:sldMkLst>
          <pc:docMk/>
          <pc:sldMk cId="882004719" sldId="712"/>
        </pc:sldMkLst>
      </pc:sldChg>
      <pc:sldChg chg="del">
        <pc:chgData name="Shubham Roy" userId="c986c5b2c164e568" providerId="LiveId" clId="{88185075-6718-4E32-8BAE-1AC110DE45FC}" dt="2026-07-11T11:53:51.094" v="0" actId="47"/>
        <pc:sldMkLst>
          <pc:docMk/>
          <pc:sldMk cId="2288977472" sldId="713"/>
        </pc:sldMkLst>
      </pc:sldChg>
      <pc:sldChg chg="del">
        <pc:chgData name="Shubham Roy" userId="c986c5b2c164e568" providerId="LiveId" clId="{88185075-6718-4E32-8BAE-1AC110DE45FC}" dt="2026-07-11T11:53:51.094" v="0" actId="47"/>
        <pc:sldMkLst>
          <pc:docMk/>
          <pc:sldMk cId="2209940375" sldId="715"/>
        </pc:sldMkLst>
      </pc:sldChg>
      <pc:sldChg chg="del">
        <pc:chgData name="Shubham Roy" userId="c986c5b2c164e568" providerId="LiveId" clId="{88185075-6718-4E32-8BAE-1AC110DE45FC}" dt="2026-07-11T11:53:51.094" v="0" actId="47"/>
        <pc:sldMkLst>
          <pc:docMk/>
          <pc:sldMk cId="4066817271" sldId="717"/>
        </pc:sldMkLst>
      </pc:sldChg>
      <pc:sldChg chg="del">
        <pc:chgData name="Shubham Roy" userId="c986c5b2c164e568" providerId="LiveId" clId="{88185075-6718-4E32-8BAE-1AC110DE45FC}" dt="2026-07-11T11:53:51.094" v="0" actId="47"/>
        <pc:sldMkLst>
          <pc:docMk/>
          <pc:sldMk cId="410465473" sldId="720"/>
        </pc:sldMkLst>
      </pc:sldChg>
      <pc:sldChg chg="del">
        <pc:chgData name="Shubham Roy" userId="c986c5b2c164e568" providerId="LiveId" clId="{88185075-6718-4E32-8BAE-1AC110DE45FC}" dt="2026-07-11T11:53:51.094" v="0" actId="47"/>
        <pc:sldMkLst>
          <pc:docMk/>
          <pc:sldMk cId="826323468" sldId="721"/>
        </pc:sldMkLst>
      </pc:sldChg>
      <pc:sldChg chg="del">
        <pc:chgData name="Shubham Roy" userId="c986c5b2c164e568" providerId="LiveId" clId="{88185075-6718-4E32-8BAE-1AC110DE45FC}" dt="2026-07-11T11:53:51.094" v="0" actId="47"/>
        <pc:sldMkLst>
          <pc:docMk/>
          <pc:sldMk cId="742797645" sldId="722"/>
        </pc:sldMkLst>
      </pc:sldChg>
      <pc:sldChg chg="del">
        <pc:chgData name="Shubham Roy" userId="c986c5b2c164e568" providerId="LiveId" clId="{88185075-6718-4E32-8BAE-1AC110DE45FC}" dt="2026-07-11T11:53:51.094" v="0" actId="47"/>
        <pc:sldMkLst>
          <pc:docMk/>
          <pc:sldMk cId="588667612" sldId="723"/>
        </pc:sldMkLst>
      </pc:sldChg>
      <pc:sldChg chg="del">
        <pc:chgData name="Shubham Roy" userId="c986c5b2c164e568" providerId="LiveId" clId="{88185075-6718-4E32-8BAE-1AC110DE45FC}" dt="2026-07-11T11:53:51.094" v="0" actId="47"/>
        <pc:sldMkLst>
          <pc:docMk/>
          <pc:sldMk cId="735660099" sldId="724"/>
        </pc:sldMkLst>
      </pc:sldChg>
      <pc:sldChg chg="del">
        <pc:chgData name="Shubham Roy" userId="c986c5b2c164e568" providerId="LiveId" clId="{88185075-6718-4E32-8BAE-1AC110DE45FC}" dt="2026-07-11T11:53:51.094" v="0" actId="47"/>
        <pc:sldMkLst>
          <pc:docMk/>
          <pc:sldMk cId="1667213717" sldId="725"/>
        </pc:sldMkLst>
      </pc:sldChg>
      <pc:sldChg chg="del">
        <pc:chgData name="Shubham Roy" userId="c986c5b2c164e568" providerId="LiveId" clId="{88185075-6718-4E32-8BAE-1AC110DE45FC}" dt="2026-07-11T11:53:51.094" v="0" actId="47"/>
        <pc:sldMkLst>
          <pc:docMk/>
          <pc:sldMk cId="956269843" sldId="727"/>
        </pc:sldMkLst>
      </pc:sldChg>
      <pc:sldChg chg="del">
        <pc:chgData name="Shubham Roy" userId="c986c5b2c164e568" providerId="LiveId" clId="{88185075-6718-4E32-8BAE-1AC110DE45FC}" dt="2026-07-11T11:53:51.094" v="0" actId="47"/>
        <pc:sldMkLst>
          <pc:docMk/>
          <pc:sldMk cId="272360424" sldId="729"/>
        </pc:sldMkLst>
      </pc:sldChg>
      <pc:sldChg chg="del">
        <pc:chgData name="Shubham Roy" userId="c986c5b2c164e568" providerId="LiveId" clId="{88185075-6718-4E32-8BAE-1AC110DE45FC}" dt="2026-07-11T11:53:51.094" v="0" actId="47"/>
        <pc:sldMkLst>
          <pc:docMk/>
          <pc:sldMk cId="1626029673" sldId="735"/>
        </pc:sldMkLst>
      </pc:sldChg>
      <pc:sldChg chg="del">
        <pc:chgData name="Shubham Roy" userId="c986c5b2c164e568" providerId="LiveId" clId="{88185075-6718-4E32-8BAE-1AC110DE45FC}" dt="2026-07-11T11:53:51.094" v="0" actId="47"/>
        <pc:sldMkLst>
          <pc:docMk/>
          <pc:sldMk cId="3664571972" sldId="736"/>
        </pc:sldMkLst>
      </pc:sldChg>
      <pc:sldChg chg="del">
        <pc:chgData name="Shubham Roy" userId="c986c5b2c164e568" providerId="LiveId" clId="{88185075-6718-4E32-8BAE-1AC110DE45FC}" dt="2026-07-11T11:53:51.094" v="0" actId="47"/>
        <pc:sldMkLst>
          <pc:docMk/>
          <pc:sldMk cId="3017754312" sldId="752"/>
        </pc:sldMkLst>
      </pc:sldChg>
      <pc:sldChg chg="del">
        <pc:chgData name="Shubham Roy" userId="c986c5b2c164e568" providerId="LiveId" clId="{88185075-6718-4E32-8BAE-1AC110DE45FC}" dt="2026-07-11T11:53:51.094" v="0" actId="47"/>
        <pc:sldMkLst>
          <pc:docMk/>
          <pc:sldMk cId="2301938464" sldId="753"/>
        </pc:sldMkLst>
      </pc:sldChg>
      <pc:sldChg chg="del">
        <pc:chgData name="Shubham Roy" userId="c986c5b2c164e568" providerId="LiveId" clId="{88185075-6718-4E32-8BAE-1AC110DE45FC}" dt="2026-07-11T11:53:51.094" v="0" actId="47"/>
        <pc:sldMkLst>
          <pc:docMk/>
          <pc:sldMk cId="1204020696" sldId="754"/>
        </pc:sldMkLst>
      </pc:sldChg>
      <pc:sldChg chg="del">
        <pc:chgData name="Shubham Roy" userId="c986c5b2c164e568" providerId="LiveId" clId="{88185075-6718-4E32-8BAE-1AC110DE45FC}" dt="2026-07-11T11:53:51.094" v="0" actId="47"/>
        <pc:sldMkLst>
          <pc:docMk/>
          <pc:sldMk cId="3393695147" sldId="755"/>
        </pc:sldMkLst>
      </pc:sldChg>
      <pc:sldChg chg="del">
        <pc:chgData name="Shubham Roy" userId="c986c5b2c164e568" providerId="LiveId" clId="{88185075-6718-4E32-8BAE-1AC110DE45FC}" dt="2026-07-11T11:53:51.094" v="0" actId="47"/>
        <pc:sldMkLst>
          <pc:docMk/>
          <pc:sldMk cId="1741184294" sldId="756"/>
        </pc:sldMkLst>
      </pc:sldChg>
      <pc:sldChg chg="del">
        <pc:chgData name="Shubham Roy" userId="c986c5b2c164e568" providerId="LiveId" clId="{88185075-6718-4E32-8BAE-1AC110DE45FC}" dt="2026-07-11T11:53:51.094" v="0" actId="47"/>
        <pc:sldMkLst>
          <pc:docMk/>
          <pc:sldMk cId="1725307949" sldId="757"/>
        </pc:sldMkLst>
      </pc:sldChg>
      <pc:sldChg chg="del">
        <pc:chgData name="Shubham Roy" userId="c986c5b2c164e568" providerId="LiveId" clId="{88185075-6718-4E32-8BAE-1AC110DE45FC}" dt="2026-07-11T11:53:51.094" v="0" actId="47"/>
        <pc:sldMkLst>
          <pc:docMk/>
          <pc:sldMk cId="1829831083" sldId="758"/>
        </pc:sldMkLst>
      </pc:sldChg>
      <pc:sldChg chg="del">
        <pc:chgData name="Shubham Roy" userId="c986c5b2c164e568" providerId="LiveId" clId="{88185075-6718-4E32-8BAE-1AC110DE45FC}" dt="2026-07-11T11:53:51.094" v="0" actId="47"/>
        <pc:sldMkLst>
          <pc:docMk/>
          <pc:sldMk cId="1446132120" sldId="760"/>
        </pc:sldMkLst>
      </pc:sldChg>
      <pc:sldChg chg="del">
        <pc:chgData name="Shubham Roy" userId="c986c5b2c164e568" providerId="LiveId" clId="{88185075-6718-4E32-8BAE-1AC110DE45FC}" dt="2026-07-11T11:53:51.094" v="0" actId="47"/>
        <pc:sldMkLst>
          <pc:docMk/>
          <pc:sldMk cId="3829707610" sldId="761"/>
        </pc:sldMkLst>
      </pc:sldChg>
      <pc:sldChg chg="del">
        <pc:chgData name="Shubham Roy" userId="c986c5b2c164e568" providerId="LiveId" clId="{88185075-6718-4E32-8BAE-1AC110DE45FC}" dt="2026-07-11T11:53:51.094" v="0" actId="47"/>
        <pc:sldMkLst>
          <pc:docMk/>
          <pc:sldMk cId="2060916226" sldId="763"/>
        </pc:sldMkLst>
      </pc:sldChg>
      <pc:sldChg chg="del">
        <pc:chgData name="Shubham Roy" userId="c986c5b2c164e568" providerId="LiveId" clId="{88185075-6718-4E32-8BAE-1AC110DE45FC}" dt="2026-07-11T11:53:51.094" v="0" actId="47"/>
        <pc:sldMkLst>
          <pc:docMk/>
          <pc:sldMk cId="340323337" sldId="764"/>
        </pc:sldMkLst>
      </pc:sldChg>
      <pc:sldChg chg="del">
        <pc:chgData name="Shubham Roy" userId="c986c5b2c164e568" providerId="LiveId" clId="{88185075-6718-4E32-8BAE-1AC110DE45FC}" dt="2026-07-11T11:53:51.094" v="0" actId="47"/>
        <pc:sldMkLst>
          <pc:docMk/>
          <pc:sldMk cId="3631369456" sldId="766"/>
        </pc:sldMkLst>
      </pc:sldChg>
      <pc:sldChg chg="del">
        <pc:chgData name="Shubham Roy" userId="c986c5b2c164e568" providerId="LiveId" clId="{88185075-6718-4E32-8BAE-1AC110DE45FC}" dt="2026-07-11T11:53:51.094" v="0" actId="47"/>
        <pc:sldMkLst>
          <pc:docMk/>
          <pc:sldMk cId="658971475" sldId="767"/>
        </pc:sldMkLst>
      </pc:sldChg>
      <pc:sldChg chg="del">
        <pc:chgData name="Shubham Roy" userId="c986c5b2c164e568" providerId="LiveId" clId="{88185075-6718-4E32-8BAE-1AC110DE45FC}" dt="2026-07-11T11:53:51.094" v="0" actId="47"/>
        <pc:sldMkLst>
          <pc:docMk/>
          <pc:sldMk cId="2114392376" sldId="77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31C30C-466C-49A6-84AB-F5CA7B0B6CB5}" type="datetimeFigureOut">
              <a:rPr lang="en-IN" smtClean="0"/>
              <a:t>11-07-2026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3E7097-4508-4557-BCE0-CA3EDD045B0B}" type="slidenum">
              <a:rPr lang="en-IN" smtClean="0"/>
              <a:t>‹#›</a:t>
            </a:fld>
            <a:endParaRPr lang="en-IN"/>
          </a:p>
        </p:txBody>
      </p:sp>
    </p:spTree>
    <p:extLst>
      <p:ext uri="{BB962C8B-B14F-4D97-AF65-F5344CB8AC3E}">
        <p14:creationId xmlns:p14="http://schemas.microsoft.com/office/powerpoint/2010/main" val="2638691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a:extLst>
            <a:ext uri="{FF2B5EF4-FFF2-40B4-BE49-F238E27FC236}">
              <a16:creationId xmlns:a16="http://schemas.microsoft.com/office/drawing/2014/main" id="{5DCC03A3-6A7E-A262-CF03-A5EF8CE0109C}"/>
            </a:ext>
          </a:extLst>
        </p:cNvPr>
        <p:cNvGrpSpPr/>
        <p:nvPr/>
      </p:nvGrpSpPr>
      <p:grpSpPr>
        <a:xfrm>
          <a:off x="0" y="0"/>
          <a:ext cx="0" cy="0"/>
          <a:chOff x="0" y="0"/>
          <a:chExt cx="0" cy="0"/>
        </a:xfrm>
      </p:grpSpPr>
      <p:sp>
        <p:nvSpPr>
          <p:cNvPr id="35" name="Google Shape;35;p1:notes">
            <a:extLst>
              <a:ext uri="{FF2B5EF4-FFF2-40B4-BE49-F238E27FC236}">
                <a16:creationId xmlns:a16="http://schemas.microsoft.com/office/drawing/2014/main" id="{7DE3494F-0103-7919-A6A8-0B7B40FA33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IN"/>
          </a:p>
        </p:txBody>
      </p:sp>
      <p:sp>
        <p:nvSpPr>
          <p:cNvPr id="36" name="Google Shape;36;p1:notes">
            <a:extLst>
              <a:ext uri="{FF2B5EF4-FFF2-40B4-BE49-F238E27FC236}">
                <a16:creationId xmlns:a16="http://schemas.microsoft.com/office/drawing/2014/main" id="{D119A9FC-4EB0-6260-AEDA-4AC4D9B4D93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r>
              <a:rPr lang="en-IN" dirty="0"/>
              <a:t>Thank you for the introduction.</a:t>
            </a:r>
          </a:p>
          <a:p>
            <a:r>
              <a:rPr lang="en-IN" dirty="0"/>
              <a:t>I will be presenting our work, </a:t>
            </a:r>
            <a:r>
              <a:rPr lang="en-IN" b="1" dirty="0" err="1"/>
              <a:t>PRowhammer</a:t>
            </a:r>
            <a:r>
              <a:rPr lang="en-IN" b="1" dirty="0"/>
              <a:t>: Propagating Bit Flips from CPU to GPU</a:t>
            </a:r>
            <a:r>
              <a:rPr lang="en-IN" dirty="0"/>
              <a:t>.</a:t>
            </a:r>
          </a:p>
          <a:p>
            <a:r>
              <a:rPr lang="en-IN" dirty="0"/>
              <a:t>This work was carried out as part of the </a:t>
            </a:r>
            <a:r>
              <a:rPr lang="en-IN" b="1" dirty="0"/>
              <a:t>CASPER research group at IIT Bombay</a:t>
            </a:r>
            <a:r>
              <a:rPr lang="en-IN" dirty="0"/>
              <a:t>, in collaboration with Mrityunjay Shukla and our advisors, </a:t>
            </a:r>
            <a:r>
              <a:rPr lang="en-IN" dirty="0" err="1"/>
              <a:t>Sayandeep</a:t>
            </a:r>
            <a:r>
              <a:rPr lang="en-IN" dirty="0"/>
              <a:t> and </a:t>
            </a:r>
            <a:r>
              <a:rPr lang="en-IN" dirty="0" err="1"/>
              <a:t>Biswabandan</a:t>
            </a:r>
            <a:r>
              <a:rPr lang="en-IN" dirty="0"/>
              <a:t>.</a:t>
            </a:r>
          </a:p>
        </p:txBody>
      </p:sp>
    </p:spTree>
    <p:extLst>
      <p:ext uri="{BB962C8B-B14F-4D97-AF65-F5344CB8AC3E}">
        <p14:creationId xmlns:p14="http://schemas.microsoft.com/office/powerpoint/2010/main" val="3961268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B1E01-FB9A-5B61-7EB1-FEAF06A296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595B47-1DDC-3E74-E5E3-ECBA8D43854A}"/>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AD890663-1929-1EDE-0CD1-F7197EC0A503}"/>
              </a:ext>
            </a:extLst>
          </p:cNvPr>
          <p:cNvSpPr>
            <a:spLocks noGrp="1"/>
          </p:cNvSpPr>
          <p:nvPr>
            <p:ph type="body" idx="1"/>
          </p:nvPr>
        </p:nvSpPr>
        <p:spPr/>
        <p:txBody>
          <a:bodyPr/>
          <a:lstStyle/>
          <a:p>
            <a:r>
              <a:rPr lang="en-IN" sz="1400" dirty="0"/>
              <a:t>Let's walk through a </a:t>
            </a:r>
            <a:r>
              <a:rPr lang="en-IN" sz="1400" b="1" dirty="0"/>
              <a:t>simple example using </a:t>
            </a:r>
            <a:r>
              <a:rPr lang="en-IN" sz="1400" b="1" kern="1200" dirty="0" err="1">
                <a:solidFill>
                  <a:schemeClr val="tx1"/>
                </a:solidFill>
                <a:latin typeface="+mn-lt"/>
                <a:ea typeface="+mn-ea"/>
                <a:cs typeface="+mn-cs"/>
              </a:rPr>
              <a:t>cublasSaxpy</a:t>
            </a:r>
            <a:r>
              <a:rPr lang="en-IN" sz="1400" b="1" kern="1200" dirty="0">
                <a:solidFill>
                  <a:schemeClr val="tx1"/>
                </a:solidFill>
                <a:latin typeface="+mn-lt"/>
                <a:ea typeface="+mn-ea"/>
                <a:cs typeface="+mn-cs"/>
              </a:rPr>
              <a:t>()</a:t>
            </a:r>
            <a:r>
              <a:rPr lang="en-IN" sz="1400" b="1" dirty="0"/>
              <a:t>.</a:t>
            </a:r>
          </a:p>
          <a:p>
            <a:r>
              <a:rPr lang="en-IN" sz="1400" dirty="0"/>
              <a:t>This function is provided by the </a:t>
            </a:r>
            <a:r>
              <a:rPr lang="en-IN" sz="1400" b="1" dirty="0" err="1"/>
              <a:t>cuBLAS</a:t>
            </a:r>
            <a:r>
              <a:rPr lang="en-IN" sz="1400" b="1" dirty="0"/>
              <a:t> shared library</a:t>
            </a:r>
            <a:r>
              <a:rPr lang="en-IN" sz="1400" dirty="0"/>
              <a:t>. </a:t>
            </a:r>
            <a:r>
              <a:rPr lang="en-IN" sz="1400" b="1" dirty="0"/>
              <a:t>Inside that library are GPU kernels represented as SASS</a:t>
            </a:r>
            <a:r>
              <a:rPr lang="en-IN" sz="1400" dirty="0"/>
              <a:t>, NVIDIA's lowest-level machine code that executes directly on the GPU.</a:t>
            </a:r>
          </a:p>
          <a:p>
            <a:r>
              <a:rPr lang="en-IN" sz="1400" dirty="0"/>
              <a:t>This </a:t>
            </a:r>
            <a:r>
              <a:rPr lang="en-IN" sz="1400" b="1" dirty="0"/>
              <a:t>SASS code is the attack target.</a:t>
            </a:r>
          </a:p>
          <a:p>
            <a:r>
              <a:rPr lang="en-IN" sz="1400" dirty="0"/>
              <a:t>Importantly, we are </a:t>
            </a:r>
            <a:r>
              <a:rPr lang="en-IN" sz="1400" b="1" dirty="0"/>
              <a:t>not</a:t>
            </a:r>
            <a:r>
              <a:rPr lang="en-IN" sz="1400" dirty="0"/>
              <a:t> attacking </a:t>
            </a:r>
            <a:r>
              <a:rPr lang="en-IN" sz="1400" b="1" dirty="0"/>
              <a:t>model weights</a:t>
            </a:r>
            <a:r>
              <a:rPr lang="en-IN" sz="1400" dirty="0"/>
              <a:t>, </a:t>
            </a:r>
            <a:r>
              <a:rPr lang="en-IN" sz="1400" b="1" dirty="0"/>
              <a:t>application code</a:t>
            </a:r>
            <a:r>
              <a:rPr lang="en-IN" sz="1400" dirty="0"/>
              <a:t>, or </a:t>
            </a:r>
            <a:r>
              <a:rPr lang="en-IN" sz="1400" b="1" dirty="0"/>
              <a:t>framework code</a:t>
            </a:r>
            <a:r>
              <a:rPr lang="en-IN" sz="1400" dirty="0"/>
              <a:t>. We are targeting the SASS code of a shared library.</a:t>
            </a:r>
          </a:p>
          <a:p>
            <a:r>
              <a:rPr lang="en-IN" sz="1400" dirty="0"/>
              <a:t>During compilation, CUDA code is translated </a:t>
            </a:r>
            <a:r>
              <a:rPr lang="en-IN" sz="1400" b="1" dirty="0"/>
              <a:t>to PTX and then to architecture-specific SASS</a:t>
            </a:r>
            <a:r>
              <a:rPr lang="en-IN" sz="1400" dirty="0"/>
              <a:t>. Then it is finally packaged into application's executable, inside the </a:t>
            </a:r>
            <a:r>
              <a:rPr lang="en-IN" sz="1400" b="1" kern="1200" dirty="0">
                <a:solidFill>
                  <a:schemeClr val="tx1"/>
                </a:solidFill>
                <a:latin typeface="+mn-lt"/>
                <a:ea typeface="+mn-ea"/>
                <a:cs typeface="+mn-cs"/>
              </a:rPr>
              <a:t>.</a:t>
            </a:r>
            <a:r>
              <a:rPr lang="en-IN" sz="1400" b="1" kern="1200" dirty="0" err="1">
                <a:solidFill>
                  <a:schemeClr val="tx1"/>
                </a:solidFill>
                <a:latin typeface="+mn-lt"/>
                <a:ea typeface="+mn-ea"/>
                <a:cs typeface="+mn-cs"/>
              </a:rPr>
              <a:t>nv_fatbin</a:t>
            </a:r>
            <a:r>
              <a:rPr lang="en-IN" sz="1400" dirty="0"/>
              <a:t> section you will find the SASS code.</a:t>
            </a:r>
          </a:p>
          <a:p>
            <a:endParaRPr lang="en-IN" sz="1400" dirty="0"/>
          </a:p>
          <a:p>
            <a:endParaRPr lang="en-IN" sz="1400" dirty="0"/>
          </a:p>
          <a:p>
            <a:br>
              <a:rPr lang="en-IN" sz="1400" dirty="0"/>
            </a:br>
            <a:br>
              <a:rPr lang="en-IN" sz="1400" dirty="0"/>
            </a:br>
            <a:r>
              <a:rPr lang="en-IN" sz="1400" dirty="0"/>
              <a:t>Assume you have a CUDA program that uses </a:t>
            </a:r>
            <a:r>
              <a:rPr lang="en-IN" sz="1400" dirty="0" err="1"/>
              <a:t>cublasSaspy</a:t>
            </a:r>
            <a:r>
              <a:rPr lang="en-IN" sz="1400" dirty="0"/>
              <a:t>() function, this function belongs to </a:t>
            </a:r>
            <a:r>
              <a:rPr lang="en-IN" sz="1400" dirty="0" err="1"/>
              <a:t>cublas</a:t>
            </a:r>
            <a:r>
              <a:rPr lang="en-IN" sz="1400" dirty="0"/>
              <a:t> library, this is a shared lib which have the SASS code corresponding to the function. SASS code is the lowest level </a:t>
            </a:r>
            <a:r>
              <a:rPr lang="en-IN" sz="1400" dirty="0" err="1"/>
              <a:t>represention</a:t>
            </a:r>
            <a:r>
              <a:rPr lang="en-IN" sz="1400" dirty="0"/>
              <a:t> of machine code that run on GPU. This is what the attacker targets. Not model weights. Not application code. SASS instructions inside a shared library.</a:t>
            </a:r>
            <a:br>
              <a:rPr lang="en-IN" sz="1400" dirty="0"/>
            </a:br>
            <a:r>
              <a:rPr lang="en-IN" sz="1400" dirty="0"/>
              <a:t>The CUDA application is then further compiled down to PTX code which is then further compiled down to architecture specific machine code, and then wrapped into a executable.</a:t>
            </a:r>
            <a:br>
              <a:rPr lang="en-IN" sz="1400" dirty="0"/>
            </a:br>
            <a:r>
              <a:rPr lang="en-IN" sz="1400" dirty="0"/>
              <a:t>Inside this executable you will have </a:t>
            </a:r>
            <a:r>
              <a:rPr lang="en-IN" sz="1400" dirty="0" err="1"/>
              <a:t>nv_fatbin</a:t>
            </a:r>
            <a:r>
              <a:rPr lang="en-IN" sz="1400" dirty="0"/>
              <a:t> section that contain the SASS code which then run on the GPU</a:t>
            </a:r>
          </a:p>
        </p:txBody>
      </p:sp>
      <p:sp>
        <p:nvSpPr>
          <p:cNvPr id="4" name="Slide Number Placeholder 3">
            <a:extLst>
              <a:ext uri="{FF2B5EF4-FFF2-40B4-BE49-F238E27FC236}">
                <a16:creationId xmlns:a16="http://schemas.microsoft.com/office/drawing/2014/main" id="{8F9FCEAE-45A6-5780-E6FF-824344496E4F}"/>
              </a:ext>
            </a:extLst>
          </p:cNvPr>
          <p:cNvSpPr>
            <a:spLocks noGrp="1"/>
          </p:cNvSpPr>
          <p:nvPr>
            <p:ph type="sldNum" sz="quarter" idx="5"/>
          </p:nvPr>
        </p:nvSpPr>
        <p:spPr/>
        <p:txBody>
          <a:bodyPr/>
          <a:lstStyle/>
          <a:p>
            <a:fld id="{303E7097-4508-4557-BCE0-CA3EDD045B0B}" type="slidenum">
              <a:rPr lang="en-IN" smtClean="0"/>
              <a:t>10</a:t>
            </a:fld>
            <a:endParaRPr lang="en-IN"/>
          </a:p>
        </p:txBody>
      </p:sp>
    </p:spTree>
    <p:extLst>
      <p:ext uri="{BB962C8B-B14F-4D97-AF65-F5344CB8AC3E}">
        <p14:creationId xmlns:p14="http://schemas.microsoft.com/office/powerpoint/2010/main" val="2818295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D603C-2F44-571F-F15C-4EDBA407B5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DA092E-49B2-70F5-1F00-60009FFE4BD9}"/>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D55B0025-EFB7-5CA5-A283-BC795C7D2EC5}"/>
              </a:ext>
            </a:extLst>
          </p:cNvPr>
          <p:cNvSpPr>
            <a:spLocks noGrp="1"/>
          </p:cNvSpPr>
          <p:nvPr>
            <p:ph type="body" idx="1"/>
          </p:nvPr>
        </p:nvSpPr>
        <p:spPr/>
        <p:txBody>
          <a:bodyPr/>
          <a:lstStyle/>
          <a:p>
            <a:r>
              <a:rPr lang="en-IN" dirty="0"/>
              <a:t>When the </a:t>
            </a:r>
            <a:r>
              <a:rPr lang="en-IN" b="1" dirty="0"/>
              <a:t>code is executed </a:t>
            </a:r>
            <a:r>
              <a:rPr lang="en-IN" dirty="0"/>
              <a:t>its first </a:t>
            </a:r>
            <a:r>
              <a:rPr lang="en-IN" b="1" dirty="0"/>
              <a:t>loaded into CPU memory</a:t>
            </a:r>
            <a:r>
              <a:rPr lang="en-IN" dirty="0"/>
              <a:t>. </a:t>
            </a:r>
            <a:r>
              <a:rPr lang="en-IN" b="1" dirty="0"/>
              <a:t>At runtime</a:t>
            </a:r>
            <a:r>
              <a:rPr lang="en-IN" dirty="0"/>
              <a:t>, when a function such as </a:t>
            </a:r>
            <a:r>
              <a:rPr lang="en-IN" sz="1200" b="1" kern="1200" dirty="0" err="1">
                <a:solidFill>
                  <a:schemeClr val="tx1"/>
                </a:solidFill>
                <a:latin typeface="+mn-lt"/>
                <a:ea typeface="+mn-ea"/>
                <a:cs typeface="+mn-cs"/>
              </a:rPr>
              <a:t>cublasSaxpy</a:t>
            </a:r>
            <a:r>
              <a:rPr lang="en-IN" sz="1200" b="1" kern="1200" dirty="0">
                <a:solidFill>
                  <a:schemeClr val="tx1"/>
                </a:solidFill>
                <a:latin typeface="+mn-lt"/>
                <a:ea typeface="+mn-ea"/>
                <a:cs typeface="+mn-cs"/>
              </a:rPr>
              <a:t>()</a:t>
            </a:r>
            <a:r>
              <a:rPr lang="en-IN" b="1" dirty="0"/>
              <a:t> </a:t>
            </a:r>
            <a:r>
              <a:rPr lang="en-IN" dirty="0"/>
              <a:t>is invoked, the </a:t>
            </a:r>
            <a:r>
              <a:rPr lang="en-IN" b="1" dirty="0"/>
              <a:t>corresponding SASS code is loaded and executed on the GPU.</a:t>
            </a:r>
          </a:p>
          <a:p>
            <a:r>
              <a:rPr lang="en-IN" dirty="0"/>
              <a:t>If an attacker can </a:t>
            </a:r>
            <a:r>
              <a:rPr lang="en-IN" b="1" dirty="0"/>
              <a:t>corrupt</a:t>
            </a:r>
            <a:r>
              <a:rPr lang="en-IN" dirty="0"/>
              <a:t> these </a:t>
            </a:r>
            <a:r>
              <a:rPr lang="en-IN" b="1" dirty="0"/>
              <a:t>SASS instructions </a:t>
            </a:r>
            <a:r>
              <a:rPr lang="en-IN" dirty="0"/>
              <a:t>before </a:t>
            </a:r>
            <a:r>
              <a:rPr lang="en-IN" b="1" dirty="0"/>
              <a:t>execution</a:t>
            </a:r>
            <a:r>
              <a:rPr lang="en-IN" dirty="0"/>
              <a:t>, the </a:t>
            </a:r>
            <a:r>
              <a:rPr lang="en-IN" b="1" dirty="0"/>
              <a:t>GPU executes </a:t>
            </a:r>
            <a:r>
              <a:rPr lang="en-IN" dirty="0"/>
              <a:t>the corrupted code, </a:t>
            </a:r>
            <a:r>
              <a:rPr lang="en-IN" b="1" dirty="0"/>
              <a:t>causing incorrect computation </a:t>
            </a:r>
            <a:r>
              <a:rPr lang="en-IN" dirty="0"/>
              <a:t>and </a:t>
            </a:r>
            <a:r>
              <a:rPr lang="en-IN" b="1" dirty="0"/>
              <a:t>ultimately</a:t>
            </a:r>
            <a:r>
              <a:rPr lang="en-IN" dirty="0"/>
              <a:t> corrupting the </a:t>
            </a:r>
            <a:r>
              <a:rPr lang="en-IN" b="1" dirty="0"/>
              <a:t>application's output</a:t>
            </a:r>
            <a:r>
              <a:rPr lang="en-IN" dirty="0"/>
              <a:t>.</a:t>
            </a:r>
          </a:p>
          <a:p>
            <a:r>
              <a:rPr lang="en-IN" dirty="0"/>
              <a:t>Next, we asked a simple question &lt;Next slide&gt;</a:t>
            </a:r>
          </a:p>
        </p:txBody>
      </p:sp>
      <p:sp>
        <p:nvSpPr>
          <p:cNvPr id="4" name="Slide Number Placeholder 3">
            <a:extLst>
              <a:ext uri="{FF2B5EF4-FFF2-40B4-BE49-F238E27FC236}">
                <a16:creationId xmlns:a16="http://schemas.microsoft.com/office/drawing/2014/main" id="{4A55D6D1-3C80-D7EC-B989-7A14630F7190}"/>
              </a:ext>
            </a:extLst>
          </p:cNvPr>
          <p:cNvSpPr>
            <a:spLocks noGrp="1"/>
          </p:cNvSpPr>
          <p:nvPr>
            <p:ph type="sldNum" sz="quarter" idx="5"/>
          </p:nvPr>
        </p:nvSpPr>
        <p:spPr/>
        <p:txBody>
          <a:bodyPr/>
          <a:lstStyle/>
          <a:p>
            <a:fld id="{303E7097-4508-4557-BCE0-CA3EDD045B0B}" type="slidenum">
              <a:rPr lang="en-IN" smtClean="0"/>
              <a:t>11</a:t>
            </a:fld>
            <a:endParaRPr lang="en-IN"/>
          </a:p>
        </p:txBody>
      </p:sp>
    </p:spTree>
    <p:extLst>
      <p:ext uri="{BB962C8B-B14F-4D97-AF65-F5344CB8AC3E}">
        <p14:creationId xmlns:p14="http://schemas.microsoft.com/office/powerpoint/2010/main" val="31912570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2030F-C651-E59E-86F0-72C09D4E95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AC4A75-4F35-9D06-0EE5-6280F72C16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D2314A-5825-9A69-7F33-723AC98FD375}"/>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6BBDA11C-2CC9-3504-8732-39662720B8B4}"/>
              </a:ext>
            </a:extLst>
          </p:cNvPr>
          <p:cNvSpPr>
            <a:spLocks noGrp="1"/>
          </p:cNvSpPr>
          <p:nvPr>
            <p:ph type="sldNum" sz="quarter" idx="5"/>
          </p:nvPr>
        </p:nvSpPr>
        <p:spPr/>
        <p:txBody>
          <a:bodyPr/>
          <a:lstStyle/>
          <a:p>
            <a:fld id="{303E7097-4508-4557-BCE0-CA3EDD045B0B}" type="slidenum">
              <a:rPr lang="en-IN" smtClean="0"/>
              <a:t>12</a:t>
            </a:fld>
            <a:endParaRPr lang="en-IN"/>
          </a:p>
        </p:txBody>
      </p:sp>
    </p:spTree>
    <p:extLst>
      <p:ext uri="{BB962C8B-B14F-4D97-AF65-F5344CB8AC3E}">
        <p14:creationId xmlns:p14="http://schemas.microsoft.com/office/powerpoint/2010/main" val="1912243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a:extLst>
            <a:ext uri="{FF2B5EF4-FFF2-40B4-BE49-F238E27FC236}">
              <a16:creationId xmlns:a16="http://schemas.microsoft.com/office/drawing/2014/main" id="{457EC677-1089-820F-E0CA-FB3F82378CF4}"/>
            </a:ext>
          </a:extLst>
        </p:cNvPr>
        <p:cNvGrpSpPr/>
        <p:nvPr/>
      </p:nvGrpSpPr>
      <p:grpSpPr>
        <a:xfrm>
          <a:off x="0" y="0"/>
          <a:ext cx="0" cy="0"/>
          <a:chOff x="0" y="0"/>
          <a:chExt cx="0" cy="0"/>
        </a:xfrm>
      </p:grpSpPr>
      <p:sp>
        <p:nvSpPr>
          <p:cNvPr id="50" name="Google Shape;50;g26c8f9c2843_0_28:notes">
            <a:extLst>
              <a:ext uri="{FF2B5EF4-FFF2-40B4-BE49-F238E27FC236}">
                <a16:creationId xmlns:a16="http://schemas.microsoft.com/office/drawing/2014/main" id="{98594524-12C6-8935-46DD-79E2E38B5AE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N"/>
          </a:p>
        </p:txBody>
      </p:sp>
      <p:sp>
        <p:nvSpPr>
          <p:cNvPr id="51" name="Google Shape;51;g26c8f9c2843_0_28:notes">
            <a:extLst>
              <a:ext uri="{FF2B5EF4-FFF2-40B4-BE49-F238E27FC236}">
                <a16:creationId xmlns:a16="http://schemas.microsoft.com/office/drawing/2014/main" id="{6ABBD2ED-E4BF-DB9D-FBFF-702B89CB02D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IN" dirty="0"/>
              <a:t>Surprisingly, </a:t>
            </a:r>
            <a:r>
              <a:rPr lang="en-IN" b="1" dirty="0"/>
              <a:t>in most cases, </a:t>
            </a:r>
            <a:r>
              <a:rPr lang="en-IN" dirty="0"/>
              <a:t>a single-bit flip </a:t>
            </a:r>
            <a:r>
              <a:rPr lang="en-IN" b="1" dirty="0"/>
              <a:t>does not create an invalid instruction</a:t>
            </a:r>
            <a:r>
              <a:rPr lang="en-IN" dirty="0"/>
              <a:t>. Instead, it produces a </a:t>
            </a:r>
            <a:r>
              <a:rPr lang="en-IN" b="1" dirty="0"/>
              <a:t>different but still valid </a:t>
            </a:r>
            <a:r>
              <a:rPr lang="en-IN" dirty="0"/>
              <a:t>SASS instruction.</a:t>
            </a:r>
          </a:p>
          <a:p>
            <a:r>
              <a:rPr lang="en-IN" dirty="0"/>
              <a:t>We observed four common outcomes.</a:t>
            </a:r>
          </a:p>
          <a:p>
            <a:r>
              <a:rPr lang="en-IN" dirty="0"/>
              <a:t>First, a </a:t>
            </a:r>
            <a:r>
              <a:rPr lang="en-IN" b="1" dirty="0"/>
              <a:t>register change</a:t>
            </a:r>
            <a:r>
              <a:rPr lang="en-IN" dirty="0"/>
              <a:t>, where the instruction performs the same operation but uses a different register. The numbers represents the hexadecimal equivalent of the instruction encoding.</a:t>
            </a:r>
          </a:p>
          <a:p>
            <a:r>
              <a:rPr lang="en-IN" dirty="0"/>
              <a:t>Second, an </a:t>
            </a:r>
            <a:r>
              <a:rPr lang="en-IN" b="1" dirty="0"/>
              <a:t>opcode change</a:t>
            </a:r>
            <a:r>
              <a:rPr lang="en-IN" dirty="0"/>
              <a:t>, where the operation itself changes—for example, a floating-point multiply-accumulate becomes a completely different instruction.</a:t>
            </a:r>
          </a:p>
          <a:p>
            <a:r>
              <a:rPr lang="en-IN" dirty="0"/>
              <a:t>Third, an </a:t>
            </a:r>
            <a:r>
              <a:rPr lang="en-IN" b="1" dirty="0"/>
              <a:t>offset change</a:t>
            </a:r>
            <a:r>
              <a:rPr lang="en-IN" dirty="0"/>
              <a:t>, where a memory access is redirected to a nearby address.</a:t>
            </a:r>
          </a:p>
          <a:p>
            <a:r>
              <a:rPr lang="en-IN" dirty="0"/>
              <a:t>And fourth, an </a:t>
            </a:r>
            <a:r>
              <a:rPr lang="en-IN" b="1" dirty="0"/>
              <a:t>instruction change</a:t>
            </a:r>
            <a:r>
              <a:rPr lang="en-IN" dirty="0"/>
              <a:t>, where the original instruction is transformed into another valid instruction.</a:t>
            </a:r>
          </a:p>
          <a:p>
            <a:r>
              <a:rPr lang="en-IN" dirty="0"/>
              <a:t>The </a:t>
            </a:r>
            <a:r>
              <a:rPr lang="en-IN" b="1" dirty="0"/>
              <a:t>important observation </a:t>
            </a:r>
            <a:r>
              <a:rPr lang="en-IN" dirty="0"/>
              <a:t>is that </a:t>
            </a:r>
            <a:r>
              <a:rPr lang="en-IN" b="1" dirty="0"/>
              <a:t>none of these cases trigger an exception or crash the kernel.</a:t>
            </a:r>
          </a:p>
          <a:p>
            <a:r>
              <a:rPr lang="en-IN" dirty="0"/>
              <a:t>The </a:t>
            </a:r>
            <a:r>
              <a:rPr lang="en-IN" b="1" dirty="0"/>
              <a:t>GPU continues execution </a:t>
            </a:r>
            <a:r>
              <a:rPr lang="en-IN" dirty="0"/>
              <a:t>normally and </a:t>
            </a:r>
            <a:r>
              <a:rPr lang="en-IN" b="1" dirty="0"/>
              <a:t>produces an output.</a:t>
            </a:r>
          </a:p>
          <a:p>
            <a:r>
              <a:rPr lang="en-IN" b="1" dirty="0"/>
              <a:t>However, that output is now incorrect.</a:t>
            </a:r>
          </a:p>
          <a:p>
            <a:r>
              <a:rPr lang="en-IN" dirty="0"/>
              <a:t>This is exactly what </a:t>
            </a:r>
            <a:r>
              <a:rPr lang="en-IN" b="1" dirty="0"/>
              <a:t>makes the attack effective </a:t>
            </a:r>
            <a:r>
              <a:rPr lang="en-IN" dirty="0"/>
              <a:t>the bit </a:t>
            </a:r>
            <a:r>
              <a:rPr lang="en-IN" b="1" dirty="0"/>
              <a:t>flip silently corrupts computation </a:t>
            </a:r>
            <a:r>
              <a:rPr lang="en-IN" dirty="0"/>
              <a:t>and degrades model accuracy.</a:t>
            </a:r>
          </a:p>
          <a:p>
            <a:r>
              <a:rPr lang="en-IN" dirty="0"/>
              <a:t>The question is: </a:t>
            </a:r>
            <a:r>
              <a:rPr lang="en-IN" b="1" dirty="0"/>
              <a:t>how does the attacker actually identify vulnerable location to do bit flip? </a:t>
            </a:r>
            <a:r>
              <a:rPr lang="en-IN" dirty="0"/>
              <a:t>We'll answer that later in the talk when we discuss the practical challenges of the attack.</a:t>
            </a:r>
            <a:br>
              <a:rPr lang="en-IN" dirty="0"/>
            </a:br>
            <a:r>
              <a:rPr lang="en-IN" dirty="0"/>
              <a:t>Now lets connect all the dots.</a:t>
            </a:r>
            <a:endParaRPr lang="en-US" dirty="0"/>
          </a:p>
        </p:txBody>
      </p:sp>
    </p:spTree>
    <p:extLst>
      <p:ext uri="{BB962C8B-B14F-4D97-AF65-F5344CB8AC3E}">
        <p14:creationId xmlns:p14="http://schemas.microsoft.com/office/powerpoint/2010/main" val="16576323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28D03-4A52-5DDC-90E8-F52448191D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DF7AE9-E571-5279-A8F2-D44956F7EBFD}"/>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72AE9A92-35D3-654E-ABC6-CA9FD4BDBACD}"/>
              </a:ext>
            </a:extLst>
          </p:cNvPr>
          <p:cNvSpPr>
            <a:spLocks noGrp="1"/>
          </p:cNvSpPr>
          <p:nvPr>
            <p:ph type="body" idx="1"/>
          </p:nvPr>
        </p:nvSpPr>
        <p:spPr/>
        <p:txBody>
          <a:bodyPr/>
          <a:lstStyle/>
          <a:p>
            <a:r>
              <a:rPr lang="en-IN" dirty="0"/>
              <a:t>The attacker's goal is precise — flip one bit in the </a:t>
            </a:r>
            <a:r>
              <a:rPr lang="en-IN" b="1" dirty="0"/>
              <a:t>SASS code </a:t>
            </a:r>
            <a:r>
              <a:rPr lang="en-IN" dirty="0"/>
              <a:t>of the </a:t>
            </a:r>
            <a:r>
              <a:rPr lang="en-IN" b="1" dirty="0"/>
              <a:t>CUDA shared library </a:t>
            </a:r>
            <a:r>
              <a:rPr lang="en-IN" dirty="0"/>
              <a:t>while it is </a:t>
            </a:r>
            <a:r>
              <a:rPr lang="en-IN" b="1" dirty="0"/>
              <a:t>sitting in DRAM. </a:t>
            </a:r>
          </a:p>
          <a:p>
            <a:r>
              <a:rPr lang="en-IN" dirty="0"/>
              <a:t>Timing matters: this must happen before the victim loads the library</a:t>
            </a:r>
            <a:r>
              <a:rPr lang="en-IN" b="1" dirty="0"/>
              <a:t>, so the corrupted version is what gets transferred to the GPU. </a:t>
            </a:r>
          </a:p>
          <a:p>
            <a:r>
              <a:rPr lang="en-IN" b="1" dirty="0"/>
              <a:t>Once the attacker </a:t>
            </a:r>
            <a:r>
              <a:rPr lang="en-IN" b="1" dirty="0" err="1"/>
              <a:t>courrpts</a:t>
            </a:r>
            <a:r>
              <a:rPr lang="en-IN" b="1" dirty="0"/>
              <a:t> the SASS code</a:t>
            </a:r>
            <a:r>
              <a:rPr lang="en-IN" dirty="0"/>
              <a:t>, whenever the victim uses the model it will give incoherent response.</a:t>
            </a:r>
          </a:p>
        </p:txBody>
      </p:sp>
      <p:sp>
        <p:nvSpPr>
          <p:cNvPr id="4" name="Slide Number Placeholder 3">
            <a:extLst>
              <a:ext uri="{FF2B5EF4-FFF2-40B4-BE49-F238E27FC236}">
                <a16:creationId xmlns:a16="http://schemas.microsoft.com/office/drawing/2014/main" id="{EB5F8FD7-A5FA-4582-EC27-7F5E603C9D98}"/>
              </a:ext>
            </a:extLst>
          </p:cNvPr>
          <p:cNvSpPr>
            <a:spLocks noGrp="1"/>
          </p:cNvSpPr>
          <p:nvPr>
            <p:ph type="sldNum" sz="quarter" idx="5"/>
          </p:nvPr>
        </p:nvSpPr>
        <p:spPr/>
        <p:txBody>
          <a:bodyPr/>
          <a:lstStyle/>
          <a:p>
            <a:fld id="{303E7097-4508-4557-BCE0-CA3EDD045B0B}" type="slidenum">
              <a:rPr lang="en-IN" smtClean="0"/>
              <a:t>14</a:t>
            </a:fld>
            <a:endParaRPr lang="en-IN"/>
          </a:p>
        </p:txBody>
      </p:sp>
    </p:spTree>
    <p:extLst>
      <p:ext uri="{BB962C8B-B14F-4D97-AF65-F5344CB8AC3E}">
        <p14:creationId xmlns:p14="http://schemas.microsoft.com/office/powerpoint/2010/main" val="42677174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a:extLst>
            <a:ext uri="{FF2B5EF4-FFF2-40B4-BE49-F238E27FC236}">
              <a16:creationId xmlns:a16="http://schemas.microsoft.com/office/drawing/2014/main" id="{65886E2C-8D7C-A48B-0DA1-5F55BE115CD9}"/>
            </a:ext>
          </a:extLst>
        </p:cNvPr>
        <p:cNvGrpSpPr/>
        <p:nvPr/>
      </p:nvGrpSpPr>
      <p:grpSpPr>
        <a:xfrm>
          <a:off x="0" y="0"/>
          <a:ext cx="0" cy="0"/>
          <a:chOff x="0" y="0"/>
          <a:chExt cx="0" cy="0"/>
        </a:xfrm>
      </p:grpSpPr>
      <p:sp>
        <p:nvSpPr>
          <p:cNvPr id="50" name="Google Shape;50;g26c8f9c2843_0_28:notes">
            <a:extLst>
              <a:ext uri="{FF2B5EF4-FFF2-40B4-BE49-F238E27FC236}">
                <a16:creationId xmlns:a16="http://schemas.microsoft.com/office/drawing/2014/main" id="{11A422A7-1707-817E-F366-59CA195EE50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N"/>
          </a:p>
        </p:txBody>
      </p:sp>
      <p:sp>
        <p:nvSpPr>
          <p:cNvPr id="51" name="Google Shape;51;g26c8f9c2843_0_28:notes">
            <a:extLst>
              <a:ext uri="{FF2B5EF4-FFF2-40B4-BE49-F238E27FC236}">
                <a16:creationId xmlns:a16="http://schemas.microsoft.com/office/drawing/2014/main" id="{DE2034DA-62AB-5A7C-ED86-0FB93E2DF43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IN" dirty="0"/>
              <a:t>To summarize, </a:t>
            </a:r>
            <a:r>
              <a:rPr lang="en-IN" dirty="0" err="1"/>
              <a:t>PRowhammer</a:t>
            </a:r>
            <a:r>
              <a:rPr lang="en-IN" dirty="0"/>
              <a:t> requires three conditions.</a:t>
            </a:r>
          </a:p>
          <a:p>
            <a:r>
              <a:rPr lang="en-IN" dirty="0"/>
              <a:t>First, </a:t>
            </a:r>
            <a:r>
              <a:rPr lang="en-IN" b="1" dirty="0"/>
              <a:t>ML frameworks must rely on GPU shared libraries</a:t>
            </a:r>
            <a:r>
              <a:rPr lang="en-IN" dirty="0"/>
              <a:t>. This condition </a:t>
            </a:r>
            <a:r>
              <a:rPr lang="en-IN" b="1" dirty="0"/>
              <a:t>is easily satisfied—frameworks </a:t>
            </a:r>
            <a:r>
              <a:rPr lang="en-IN" dirty="0"/>
              <a:t>such as </a:t>
            </a:r>
            <a:r>
              <a:rPr lang="en-IN" dirty="0" err="1"/>
              <a:t>PyTorch</a:t>
            </a:r>
            <a:r>
              <a:rPr lang="en-IN" dirty="0"/>
              <a:t> and TensorFlow routinely invoke libraries like </a:t>
            </a:r>
            <a:r>
              <a:rPr lang="en-IN" dirty="0" err="1"/>
              <a:t>cuBLAS</a:t>
            </a:r>
            <a:r>
              <a:rPr lang="en-IN" dirty="0"/>
              <a:t> and </a:t>
            </a:r>
            <a:r>
              <a:rPr lang="en-IN" dirty="0" err="1"/>
              <a:t>cuBLASLt</a:t>
            </a:r>
            <a:r>
              <a:rPr lang="en-IN" dirty="0"/>
              <a:t> for core linear algebra operations.</a:t>
            </a:r>
          </a:p>
          <a:p>
            <a:r>
              <a:rPr lang="en-IN" dirty="0"/>
              <a:t>Second, the attacker must be able </a:t>
            </a:r>
            <a:r>
              <a:rPr lang="en-IN" b="1" dirty="0"/>
              <a:t>to access the shared library pages </a:t>
            </a:r>
            <a:r>
              <a:rPr lang="en-IN" dirty="0"/>
              <a:t>that contain the GPU code and </a:t>
            </a:r>
            <a:r>
              <a:rPr lang="en-IN" b="1" dirty="0"/>
              <a:t>use them as </a:t>
            </a:r>
            <a:r>
              <a:rPr lang="en-IN" b="1" dirty="0" err="1"/>
              <a:t>Rowhammer</a:t>
            </a:r>
            <a:r>
              <a:rPr lang="en-IN" b="1" dirty="0"/>
              <a:t> targets.</a:t>
            </a:r>
          </a:p>
          <a:p>
            <a:r>
              <a:rPr lang="en-IN" b="1" dirty="0"/>
              <a:t>Third, bit flips in SASS instructions must result in different but still valid instructions.</a:t>
            </a:r>
          </a:p>
          <a:p>
            <a:r>
              <a:rPr lang="en-IN" dirty="0"/>
              <a:t>We've shown that </a:t>
            </a:r>
            <a:r>
              <a:rPr lang="en-IN" b="1" dirty="0"/>
              <a:t>all three conditions hold in practice</a:t>
            </a:r>
            <a:r>
              <a:rPr lang="en-IN" dirty="0"/>
              <a:t>.</a:t>
            </a:r>
          </a:p>
          <a:p>
            <a:r>
              <a:rPr lang="en-IN" b="1" dirty="0"/>
              <a:t>As a result, </a:t>
            </a:r>
            <a:r>
              <a:rPr lang="en-IN" b="1" dirty="0" err="1"/>
              <a:t>PRowhammer</a:t>
            </a:r>
            <a:r>
              <a:rPr lang="en-IN" b="1" dirty="0"/>
              <a:t> is not just theoretically possible—it is a viable attack.</a:t>
            </a:r>
          </a:p>
          <a:p>
            <a:r>
              <a:rPr lang="en-IN" dirty="0"/>
              <a:t>This brings us to the challenge:</a:t>
            </a:r>
          </a:p>
          <a:p>
            <a:r>
              <a:rPr lang="en-IN" b="1" dirty="0"/>
              <a:t>How does the attacker identify the specific bit to flip in the library?</a:t>
            </a:r>
            <a:endParaRPr lang="en-IN" dirty="0"/>
          </a:p>
        </p:txBody>
      </p:sp>
    </p:spTree>
    <p:extLst>
      <p:ext uri="{BB962C8B-B14F-4D97-AF65-F5344CB8AC3E}">
        <p14:creationId xmlns:p14="http://schemas.microsoft.com/office/powerpoint/2010/main" val="4626075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b="1"/>
              <a:t>How does the attacker identify the specific bit to flip in the shared library?</a:t>
            </a:r>
            <a:endParaRPr lang="en-IN"/>
          </a:p>
          <a:p>
            <a:endParaRPr lang="en-IN"/>
          </a:p>
        </p:txBody>
      </p:sp>
      <p:sp>
        <p:nvSpPr>
          <p:cNvPr id="4" name="Slide Number Placeholder 3"/>
          <p:cNvSpPr>
            <a:spLocks noGrp="1"/>
          </p:cNvSpPr>
          <p:nvPr>
            <p:ph type="sldNum" sz="quarter" idx="5"/>
          </p:nvPr>
        </p:nvSpPr>
        <p:spPr/>
        <p:txBody>
          <a:bodyPr/>
          <a:lstStyle/>
          <a:p>
            <a:fld id="{303E7097-4508-4557-BCE0-CA3EDD045B0B}" type="slidenum">
              <a:rPr lang="en-IN" smtClean="0"/>
              <a:t>16</a:t>
            </a:fld>
            <a:endParaRPr lang="en-IN"/>
          </a:p>
        </p:txBody>
      </p:sp>
    </p:spTree>
    <p:extLst>
      <p:ext uri="{BB962C8B-B14F-4D97-AF65-F5344CB8AC3E}">
        <p14:creationId xmlns:p14="http://schemas.microsoft.com/office/powerpoint/2010/main" val="25184330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IN" dirty="0"/>
              <a:t>Finding an exploitable bit flip is far from trivial because of two key challenges.</a:t>
            </a:r>
          </a:p>
          <a:p>
            <a:r>
              <a:rPr lang="en-IN" dirty="0"/>
              <a:t>The first challenge is </a:t>
            </a:r>
            <a:r>
              <a:rPr lang="en-IN" b="1" dirty="0"/>
              <a:t>scale</a:t>
            </a:r>
            <a:r>
              <a:rPr lang="en-IN" dirty="0"/>
              <a:t>.</a:t>
            </a:r>
          </a:p>
          <a:p>
            <a:r>
              <a:rPr lang="en-IN" dirty="0"/>
              <a:t>The </a:t>
            </a:r>
            <a:r>
              <a:rPr lang="en-IN" sz="1200" kern="1200" dirty="0">
                <a:solidFill>
                  <a:schemeClr val="tx1"/>
                </a:solidFill>
                <a:latin typeface="+mn-lt"/>
                <a:ea typeface="+mn-ea"/>
                <a:cs typeface="+mn-cs"/>
              </a:rPr>
              <a:t>.</a:t>
            </a:r>
            <a:r>
              <a:rPr lang="en-IN" sz="1200" kern="1200" dirty="0" err="1">
                <a:solidFill>
                  <a:schemeClr val="tx1"/>
                </a:solidFill>
                <a:latin typeface="+mn-lt"/>
                <a:ea typeface="+mn-ea"/>
                <a:cs typeface="+mn-cs"/>
              </a:rPr>
              <a:t>nv_fatbin</a:t>
            </a:r>
            <a:r>
              <a:rPr lang="en-IN" dirty="0"/>
              <a:t> section of </a:t>
            </a:r>
            <a:r>
              <a:rPr lang="en-IN" dirty="0" err="1"/>
              <a:t>cuBLASLt</a:t>
            </a:r>
            <a:r>
              <a:rPr lang="en-IN" dirty="0"/>
              <a:t> alone is about </a:t>
            </a:r>
            <a:r>
              <a:rPr lang="en-IN" b="1" dirty="0"/>
              <a:t>255 MB</a:t>
            </a:r>
            <a:r>
              <a:rPr lang="en-IN" dirty="0"/>
              <a:t>, </a:t>
            </a:r>
            <a:r>
              <a:rPr lang="en-IN" b="1" dirty="0"/>
              <a:t>containing SASS code for many different GPU architectures</a:t>
            </a:r>
            <a:r>
              <a:rPr lang="en-IN" dirty="0"/>
              <a:t>.</a:t>
            </a:r>
          </a:p>
          <a:p>
            <a:r>
              <a:rPr lang="en-IN" dirty="0"/>
              <a:t>Suppose we tried to test every bit. Even if a single test </a:t>
            </a:r>
            <a:r>
              <a:rPr lang="en-IN" b="1" dirty="0"/>
              <a:t>takes only 500 milliseconds</a:t>
            </a:r>
            <a:r>
              <a:rPr lang="en-IN" dirty="0"/>
              <a:t>—which is the time it takes inducing a bit flip and executing the kernel—the search would take roughly </a:t>
            </a:r>
            <a:r>
              <a:rPr lang="en-IN" b="1" dirty="0"/>
              <a:t>11,800 days</a:t>
            </a:r>
            <a:r>
              <a:rPr lang="en-IN" dirty="0"/>
              <a:t>, or more than </a:t>
            </a:r>
            <a:r>
              <a:rPr lang="en-IN" b="1" dirty="0"/>
              <a:t>32 years</a:t>
            </a:r>
            <a:r>
              <a:rPr lang="en-IN" dirty="0"/>
              <a:t>.</a:t>
            </a:r>
          </a:p>
          <a:p>
            <a:r>
              <a:rPr lang="en-IN" dirty="0"/>
              <a:t>Clearly, brute force is not </a:t>
            </a:r>
            <a:r>
              <a:rPr lang="en-IN" b="1" dirty="0"/>
              <a:t>a practical strategy.</a:t>
            </a:r>
          </a:p>
          <a:p>
            <a:r>
              <a:rPr lang="en-IN" dirty="0"/>
              <a:t>The second challenge is </a:t>
            </a:r>
            <a:r>
              <a:rPr lang="en-IN" b="1" dirty="0"/>
              <a:t>compression</a:t>
            </a:r>
            <a:r>
              <a:rPr lang="en-IN" dirty="0"/>
              <a:t>.</a:t>
            </a:r>
          </a:p>
          <a:p>
            <a:r>
              <a:rPr lang="en-IN" b="1" dirty="0"/>
              <a:t>NVIDIA stores the </a:t>
            </a:r>
            <a:r>
              <a:rPr lang="en-IN" sz="1200" b="1" kern="1200" dirty="0">
                <a:solidFill>
                  <a:schemeClr val="tx1"/>
                </a:solidFill>
                <a:latin typeface="+mn-lt"/>
                <a:ea typeface="+mn-ea"/>
                <a:cs typeface="+mn-cs"/>
              </a:rPr>
              <a:t>.</a:t>
            </a:r>
            <a:r>
              <a:rPr lang="en-IN" sz="1200" b="1" kern="1200" dirty="0" err="1">
                <a:solidFill>
                  <a:schemeClr val="tx1"/>
                </a:solidFill>
                <a:latin typeface="+mn-lt"/>
                <a:ea typeface="+mn-ea"/>
                <a:cs typeface="+mn-cs"/>
              </a:rPr>
              <a:t>nv_fatbin</a:t>
            </a:r>
            <a:r>
              <a:rPr lang="en-IN" b="1" dirty="0"/>
              <a:t> section in a proprietary compressed format.</a:t>
            </a:r>
          </a:p>
          <a:p>
            <a:r>
              <a:rPr lang="en-IN" dirty="0"/>
              <a:t>As a result</a:t>
            </a:r>
            <a:r>
              <a:rPr lang="en-IN" b="1" dirty="0"/>
              <a:t>, looking at the binary does not reveal </a:t>
            </a:r>
            <a:r>
              <a:rPr lang="en-IN" dirty="0"/>
              <a:t>where </a:t>
            </a:r>
            <a:r>
              <a:rPr lang="en-IN" b="1" dirty="0"/>
              <a:t>individual SASS instructions begin or end.</a:t>
            </a:r>
          </a:p>
          <a:p>
            <a:r>
              <a:rPr lang="en-IN" b="1" dirty="0"/>
              <a:t>More importantly, a single bit flip in the compressed data</a:t>
            </a:r>
            <a:r>
              <a:rPr lang="en-IN" dirty="0"/>
              <a:t> often expands into </a:t>
            </a:r>
            <a:r>
              <a:rPr lang="en-IN" b="1" dirty="0"/>
              <a:t>multiple corrupted bits after decompression</a:t>
            </a:r>
            <a:r>
              <a:rPr lang="en-IN" dirty="0"/>
              <a:t>.</a:t>
            </a:r>
          </a:p>
          <a:p>
            <a:r>
              <a:rPr lang="en-IN" dirty="0"/>
              <a:t>Instead of </a:t>
            </a:r>
            <a:r>
              <a:rPr lang="en-IN" b="1" dirty="0"/>
              <a:t>producing a clean modification </a:t>
            </a:r>
            <a:r>
              <a:rPr lang="en-IN" dirty="0"/>
              <a:t>to one instruction, </a:t>
            </a:r>
            <a:r>
              <a:rPr lang="en-IN" b="1" dirty="0"/>
              <a:t>it frequently generates invalid instructions and crashes the program.</a:t>
            </a:r>
          </a:p>
          <a:p>
            <a:r>
              <a:rPr lang="en-IN" dirty="0"/>
              <a:t>So the challenge is </a:t>
            </a:r>
            <a:r>
              <a:rPr lang="en-IN" b="1" dirty="0"/>
              <a:t>not simply finding a bit flip</a:t>
            </a:r>
            <a:r>
              <a:rPr lang="en-IN" dirty="0"/>
              <a:t>—it is finding a bit flip that is </a:t>
            </a:r>
            <a:r>
              <a:rPr lang="en-IN" b="1" dirty="0"/>
              <a:t>both reachable and useful</a:t>
            </a:r>
            <a:r>
              <a:rPr lang="en-IN" dirty="0"/>
              <a:t>.</a:t>
            </a:r>
          </a:p>
        </p:txBody>
      </p:sp>
      <p:sp>
        <p:nvSpPr>
          <p:cNvPr id="4" name="Slide Number Placeholder 3"/>
          <p:cNvSpPr>
            <a:spLocks noGrp="1"/>
          </p:cNvSpPr>
          <p:nvPr>
            <p:ph type="sldNum" sz="quarter" idx="5"/>
          </p:nvPr>
        </p:nvSpPr>
        <p:spPr/>
        <p:txBody>
          <a:bodyPr/>
          <a:lstStyle/>
          <a:p>
            <a:fld id="{303E7097-4508-4557-BCE0-CA3EDD045B0B}" type="slidenum">
              <a:rPr lang="en-IN" smtClean="0"/>
              <a:t>17</a:t>
            </a:fld>
            <a:endParaRPr lang="en-IN"/>
          </a:p>
        </p:txBody>
      </p:sp>
    </p:spTree>
    <p:extLst>
      <p:ext uri="{BB962C8B-B14F-4D97-AF65-F5344CB8AC3E}">
        <p14:creationId xmlns:p14="http://schemas.microsoft.com/office/powerpoint/2010/main" val="4077457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IN" dirty="0"/>
              <a:t>So how do we find an exploitable bit flip in a </a:t>
            </a:r>
            <a:r>
              <a:rPr lang="en-IN" b="1" dirty="0"/>
              <a:t>large</a:t>
            </a:r>
            <a:r>
              <a:rPr lang="en-IN" dirty="0"/>
              <a:t> compressed library?</a:t>
            </a:r>
          </a:p>
          <a:p>
            <a:r>
              <a:rPr lang="en-IN" dirty="0"/>
              <a:t>Our key idea is to use a </a:t>
            </a:r>
            <a:r>
              <a:rPr lang="en-IN" b="1" dirty="0"/>
              <a:t>divide-and-conquer strategy</a:t>
            </a:r>
            <a:r>
              <a:rPr lang="en-IN" dirty="0"/>
              <a:t>.</a:t>
            </a:r>
          </a:p>
          <a:p>
            <a:r>
              <a:rPr lang="en-IN" dirty="0"/>
              <a:t>We </a:t>
            </a:r>
            <a:r>
              <a:rPr lang="en-IN" b="1" dirty="0"/>
              <a:t>start with the entire GPU shared library </a:t>
            </a:r>
            <a:r>
              <a:rPr lang="en-IN" dirty="0"/>
              <a:t>containing the SASS code and </a:t>
            </a:r>
            <a:r>
              <a:rPr lang="en-IN" b="1" dirty="0"/>
              <a:t>partition it into segments.</a:t>
            </a:r>
          </a:p>
          <a:p>
            <a:r>
              <a:rPr lang="en-IN" dirty="0"/>
              <a:t>Then, in an </a:t>
            </a:r>
            <a:r>
              <a:rPr lang="en-IN" b="1" dirty="0"/>
              <a:t>offline analysis step</a:t>
            </a:r>
            <a:r>
              <a:rPr lang="en-IN" dirty="0"/>
              <a:t>, we inject faults </a:t>
            </a:r>
            <a:r>
              <a:rPr lang="en-IN" b="1" dirty="0"/>
              <a:t>into all bits within one segment</a:t>
            </a:r>
            <a:r>
              <a:rPr lang="en-IN" dirty="0"/>
              <a:t> and </a:t>
            </a:r>
            <a:r>
              <a:rPr lang="en-IN" b="1" dirty="0"/>
              <a:t>execute the target application using the modified library.</a:t>
            </a:r>
          </a:p>
          <a:p>
            <a:r>
              <a:rPr lang="en-IN" dirty="0"/>
              <a:t>We </a:t>
            </a:r>
            <a:r>
              <a:rPr lang="en-IN" b="1" dirty="0"/>
              <a:t>are not trying to reproduce </a:t>
            </a:r>
            <a:r>
              <a:rPr lang="en-IN" dirty="0"/>
              <a:t>these faults with </a:t>
            </a:r>
            <a:r>
              <a:rPr lang="en-IN" b="1" dirty="0" err="1"/>
              <a:t>Rowhammer</a:t>
            </a:r>
            <a:r>
              <a:rPr lang="en-IN" b="1" dirty="0"/>
              <a:t> at this stage</a:t>
            </a:r>
            <a:r>
              <a:rPr lang="en-IN" dirty="0"/>
              <a:t>. The goal is </a:t>
            </a:r>
            <a:r>
              <a:rPr lang="en-IN" b="1" dirty="0"/>
              <a:t>simply</a:t>
            </a:r>
            <a:r>
              <a:rPr lang="en-IN" dirty="0"/>
              <a:t> to </a:t>
            </a:r>
            <a:r>
              <a:rPr lang="en-IN" b="1" dirty="0"/>
              <a:t>identify</a:t>
            </a:r>
            <a:r>
              <a:rPr lang="en-IN" dirty="0"/>
              <a:t> </a:t>
            </a:r>
            <a:r>
              <a:rPr lang="en-IN" b="1" dirty="0"/>
              <a:t>which regions of the library influence</a:t>
            </a:r>
            <a:r>
              <a:rPr lang="en-IN" dirty="0"/>
              <a:t> the application's </a:t>
            </a:r>
            <a:r>
              <a:rPr lang="en-IN" dirty="0" err="1"/>
              <a:t>behavior</a:t>
            </a:r>
            <a:r>
              <a:rPr lang="en-IN" dirty="0"/>
              <a:t>.</a:t>
            </a:r>
          </a:p>
          <a:p>
            <a:r>
              <a:rPr lang="en-IN" dirty="0"/>
              <a:t>If the </a:t>
            </a:r>
            <a:r>
              <a:rPr lang="en-IN" b="1" dirty="0"/>
              <a:t>application runs normally and produces the correct output</a:t>
            </a:r>
            <a:r>
              <a:rPr lang="en-IN" dirty="0"/>
              <a:t>, then the target SASS code is </a:t>
            </a:r>
            <a:r>
              <a:rPr lang="en-IN" b="1" dirty="0"/>
              <a:t>unlikely</a:t>
            </a:r>
            <a:r>
              <a:rPr lang="en-IN" dirty="0"/>
              <a:t> to be in that segment.</a:t>
            </a:r>
          </a:p>
          <a:p>
            <a:r>
              <a:rPr lang="en-IN" dirty="0"/>
              <a:t>On the other hand, if the </a:t>
            </a:r>
            <a:r>
              <a:rPr lang="en-IN" b="1" dirty="0"/>
              <a:t>application crashes or produces incorrect output</a:t>
            </a:r>
            <a:r>
              <a:rPr lang="en-IN" dirty="0"/>
              <a:t>, then the target code must reside somewhere within the faulted segment.</a:t>
            </a:r>
          </a:p>
          <a:p>
            <a:r>
              <a:rPr lang="en-IN" dirty="0"/>
              <a:t>We </a:t>
            </a:r>
            <a:r>
              <a:rPr lang="en-IN" b="1" dirty="0"/>
              <a:t>then </a:t>
            </a:r>
            <a:r>
              <a:rPr lang="en-IN" b="1" dirty="0" err="1"/>
              <a:t>interatively</a:t>
            </a:r>
            <a:r>
              <a:rPr lang="en-IN" b="1" dirty="0"/>
              <a:t> repeat the process on till we find a faulted segment</a:t>
            </a:r>
          </a:p>
          <a:p>
            <a:r>
              <a:rPr lang="en-IN" dirty="0"/>
              <a:t>By doing this  </a:t>
            </a:r>
            <a:r>
              <a:rPr lang="en-IN" b="1" dirty="0"/>
              <a:t>instead of searching billions of bits</a:t>
            </a:r>
            <a:r>
              <a:rPr lang="en-IN" dirty="0"/>
              <a:t>, we </a:t>
            </a:r>
            <a:r>
              <a:rPr lang="en-IN" b="1" dirty="0"/>
              <a:t>quickly zoom in on the small portion of the library that actually affects the target application.</a:t>
            </a:r>
          </a:p>
        </p:txBody>
      </p:sp>
      <p:sp>
        <p:nvSpPr>
          <p:cNvPr id="4" name="Slide Number Placeholder 3"/>
          <p:cNvSpPr>
            <a:spLocks noGrp="1"/>
          </p:cNvSpPr>
          <p:nvPr>
            <p:ph type="sldNum" sz="quarter" idx="5"/>
          </p:nvPr>
        </p:nvSpPr>
        <p:spPr/>
        <p:txBody>
          <a:bodyPr/>
          <a:lstStyle/>
          <a:p>
            <a:fld id="{303E7097-4508-4557-BCE0-CA3EDD045B0B}" type="slidenum">
              <a:rPr lang="en-IN" smtClean="0"/>
              <a:t>18</a:t>
            </a:fld>
            <a:endParaRPr lang="en-IN"/>
          </a:p>
        </p:txBody>
      </p:sp>
    </p:spTree>
    <p:extLst>
      <p:ext uri="{BB962C8B-B14F-4D97-AF65-F5344CB8AC3E}">
        <p14:creationId xmlns:p14="http://schemas.microsoft.com/office/powerpoint/2010/main" val="2162353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Once we have identified a useful segment, the search becomes much more targeted.</a:t>
            </a:r>
          </a:p>
          <a:p>
            <a:r>
              <a:rPr lang="en-IN" dirty="0"/>
              <a:t>We now perform </a:t>
            </a:r>
            <a:r>
              <a:rPr lang="en-IN" b="1" dirty="0"/>
              <a:t>random single-bit flips</a:t>
            </a:r>
            <a:r>
              <a:rPr lang="en-IN" dirty="0"/>
              <a:t> within that segment and </a:t>
            </a:r>
            <a:r>
              <a:rPr lang="en-IN" b="1" dirty="0"/>
              <a:t>execute the application.</a:t>
            </a:r>
          </a:p>
          <a:p>
            <a:r>
              <a:rPr lang="en-IN" dirty="0"/>
              <a:t>If the </a:t>
            </a:r>
            <a:r>
              <a:rPr lang="en-IN" b="1" dirty="0"/>
              <a:t>application crashes or fails to run</a:t>
            </a:r>
            <a:r>
              <a:rPr lang="en-IN" dirty="0"/>
              <a:t>, we </a:t>
            </a:r>
            <a:r>
              <a:rPr lang="en-IN" b="1" dirty="0"/>
              <a:t>discard</a:t>
            </a:r>
            <a:r>
              <a:rPr lang="en-IN" dirty="0"/>
              <a:t> that bit and try another one.</a:t>
            </a:r>
          </a:p>
          <a:p>
            <a:r>
              <a:rPr lang="en-IN" dirty="0"/>
              <a:t>If the application </a:t>
            </a:r>
            <a:r>
              <a:rPr lang="en-IN" b="1" dirty="0"/>
              <a:t>runs successfully</a:t>
            </a:r>
            <a:r>
              <a:rPr lang="en-IN" dirty="0"/>
              <a:t>, we compare its </a:t>
            </a:r>
            <a:r>
              <a:rPr lang="en-IN" b="1" dirty="0"/>
              <a:t>output against the expected output</a:t>
            </a:r>
            <a:r>
              <a:rPr lang="en-IN" dirty="0"/>
              <a:t>.</a:t>
            </a:r>
          </a:p>
          <a:p>
            <a:r>
              <a:rPr lang="en-IN" dirty="0"/>
              <a:t>We try to find a bit flip that allows the </a:t>
            </a:r>
            <a:r>
              <a:rPr lang="en-IN" b="1" dirty="0"/>
              <a:t>application run to complete normally </a:t>
            </a:r>
            <a:r>
              <a:rPr lang="en-IN" dirty="0"/>
              <a:t>while </a:t>
            </a:r>
            <a:r>
              <a:rPr lang="en-IN" b="1" dirty="0"/>
              <a:t>producing an incorrect result.</a:t>
            </a:r>
          </a:p>
          <a:p>
            <a:r>
              <a:rPr lang="en-IN" b="1" dirty="0"/>
              <a:t>That is exactly the </a:t>
            </a:r>
            <a:r>
              <a:rPr lang="en-IN" b="1" dirty="0" err="1"/>
              <a:t>behavior</a:t>
            </a:r>
            <a:r>
              <a:rPr lang="en-IN" b="1" dirty="0"/>
              <a:t> we are looking for.</a:t>
            </a:r>
          </a:p>
          <a:p>
            <a:r>
              <a:rPr lang="en-IN" dirty="0"/>
              <a:t>Such a bit flip corresponds to an </a:t>
            </a:r>
            <a:r>
              <a:rPr lang="en-IN" b="1" dirty="0"/>
              <a:t>exploitable location</a:t>
            </a:r>
            <a:r>
              <a:rPr lang="en-IN" dirty="0"/>
              <a:t>: the program continues executing, but the underlying GPU computation has been silently corrupted.</a:t>
            </a:r>
          </a:p>
          <a:p>
            <a:r>
              <a:rPr lang="en-IN" b="1" dirty="0"/>
              <a:t>Through this process, we can efficiently discover bit locations.</a:t>
            </a:r>
          </a:p>
        </p:txBody>
      </p:sp>
      <p:sp>
        <p:nvSpPr>
          <p:cNvPr id="4" name="Slide Number Placeholder 3"/>
          <p:cNvSpPr>
            <a:spLocks noGrp="1"/>
          </p:cNvSpPr>
          <p:nvPr>
            <p:ph type="sldNum" sz="quarter" idx="5"/>
          </p:nvPr>
        </p:nvSpPr>
        <p:spPr/>
        <p:txBody>
          <a:bodyPr/>
          <a:lstStyle/>
          <a:p>
            <a:fld id="{303E7097-4508-4557-BCE0-CA3EDD045B0B}" type="slidenum">
              <a:rPr lang="en-IN" smtClean="0"/>
              <a:t>19</a:t>
            </a:fld>
            <a:endParaRPr lang="en-IN"/>
          </a:p>
        </p:txBody>
      </p:sp>
    </p:spTree>
    <p:extLst>
      <p:ext uri="{BB962C8B-B14F-4D97-AF65-F5344CB8AC3E}">
        <p14:creationId xmlns:p14="http://schemas.microsoft.com/office/powerpoint/2010/main" val="3467492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IN" dirty="0"/>
              <a:t>As you know GPUs have become the backbone of modern computing.</a:t>
            </a:r>
          </a:p>
          <a:p>
            <a:r>
              <a:rPr lang="en-IN" dirty="0"/>
              <a:t>They run large language models, accelerate scientific computing, and power today's AI ecosystem.</a:t>
            </a:r>
          </a:p>
          <a:p>
            <a:r>
              <a:rPr lang="en-IN" dirty="0"/>
              <a:t>To understand the attacks we present, we first need to look at one key architectural feature of GPUs.</a:t>
            </a:r>
          </a:p>
        </p:txBody>
      </p:sp>
      <p:sp>
        <p:nvSpPr>
          <p:cNvPr id="4" name="Slide Number Placeholder 3"/>
          <p:cNvSpPr>
            <a:spLocks noGrp="1"/>
          </p:cNvSpPr>
          <p:nvPr>
            <p:ph type="sldNum" sz="quarter" idx="5"/>
          </p:nvPr>
        </p:nvSpPr>
        <p:spPr/>
        <p:txBody>
          <a:bodyPr/>
          <a:lstStyle/>
          <a:p>
            <a:fld id="{303E7097-4508-4557-BCE0-CA3EDD045B0B}" type="slidenum">
              <a:rPr lang="en-IN" smtClean="0"/>
              <a:t>2</a:t>
            </a:fld>
            <a:endParaRPr lang="en-IN"/>
          </a:p>
        </p:txBody>
      </p:sp>
    </p:spTree>
    <p:extLst>
      <p:ext uri="{BB962C8B-B14F-4D97-AF65-F5344CB8AC3E}">
        <p14:creationId xmlns:p14="http://schemas.microsoft.com/office/powerpoint/2010/main" val="4122483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dirty="0"/>
              <a:t>Now that we've seen how the attack works, let's look at the results</a:t>
            </a:r>
            <a:r>
              <a:rPr lang="en-IN" dirty="0"/>
              <a:t>.</a:t>
            </a:r>
          </a:p>
          <a:p>
            <a:r>
              <a:rPr lang="en-IN" dirty="0"/>
              <a:t>We show an </a:t>
            </a:r>
            <a:r>
              <a:rPr lang="en-IN" b="1" dirty="0"/>
              <a:t>effect of </a:t>
            </a:r>
            <a:r>
              <a:rPr lang="en-IN" b="1" dirty="0" err="1"/>
              <a:t>PRowhammer</a:t>
            </a:r>
            <a:r>
              <a:rPr lang="en-IN" b="1" dirty="0"/>
              <a:t> </a:t>
            </a:r>
            <a:r>
              <a:rPr lang="en-IN" dirty="0"/>
              <a:t>on the </a:t>
            </a:r>
            <a:r>
              <a:rPr lang="en-IN" dirty="0" err="1"/>
              <a:t>LLaMA</a:t>
            </a:r>
            <a:r>
              <a:rPr lang="en-IN" dirty="0"/>
              <a:t> model and compare the model's response before and after the attack.</a:t>
            </a:r>
          </a:p>
          <a:p>
            <a:r>
              <a:rPr lang="en-IN" dirty="0"/>
              <a:t>The only difference between these two executions is the targeted bit flip introduced by </a:t>
            </a:r>
            <a:r>
              <a:rPr lang="en-IN" dirty="0" err="1"/>
              <a:t>PRowhammer</a:t>
            </a:r>
            <a:r>
              <a:rPr lang="en-IN" dirty="0"/>
              <a:t>.</a:t>
            </a:r>
          </a:p>
        </p:txBody>
      </p:sp>
      <p:sp>
        <p:nvSpPr>
          <p:cNvPr id="4" name="Slide Number Placeholder 3"/>
          <p:cNvSpPr>
            <a:spLocks noGrp="1"/>
          </p:cNvSpPr>
          <p:nvPr>
            <p:ph type="sldNum" sz="quarter" idx="5"/>
          </p:nvPr>
        </p:nvSpPr>
        <p:spPr/>
        <p:txBody>
          <a:bodyPr/>
          <a:lstStyle/>
          <a:p>
            <a:fld id="{303E7097-4508-4557-BCE0-CA3EDD045B0B}" type="slidenum">
              <a:rPr lang="en-IN" smtClean="0"/>
              <a:t>20</a:t>
            </a:fld>
            <a:endParaRPr lang="en-IN"/>
          </a:p>
        </p:txBody>
      </p:sp>
    </p:spTree>
    <p:extLst>
      <p:ext uri="{BB962C8B-B14F-4D97-AF65-F5344CB8AC3E}">
        <p14:creationId xmlns:p14="http://schemas.microsoft.com/office/powerpoint/2010/main" val="1134611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IN"/>
              <a:t>As you can see, a single leads to model giving incoherent result.</a:t>
            </a:r>
          </a:p>
        </p:txBody>
      </p:sp>
      <p:sp>
        <p:nvSpPr>
          <p:cNvPr id="4" name="Slide Number Placeholder 3"/>
          <p:cNvSpPr>
            <a:spLocks noGrp="1"/>
          </p:cNvSpPr>
          <p:nvPr>
            <p:ph type="sldNum" sz="quarter" idx="5"/>
          </p:nvPr>
        </p:nvSpPr>
        <p:spPr/>
        <p:txBody>
          <a:bodyPr/>
          <a:lstStyle/>
          <a:p>
            <a:fld id="{303E7097-4508-4557-BCE0-CA3EDD045B0B}" type="slidenum">
              <a:rPr lang="en-IN" smtClean="0"/>
              <a:t>21</a:t>
            </a:fld>
            <a:endParaRPr lang="en-IN"/>
          </a:p>
        </p:txBody>
      </p:sp>
    </p:spTree>
    <p:extLst>
      <p:ext uri="{BB962C8B-B14F-4D97-AF65-F5344CB8AC3E}">
        <p14:creationId xmlns:p14="http://schemas.microsoft.com/office/powerpoint/2010/main" val="21736822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IN" dirty="0"/>
              <a:t>To evaluate </a:t>
            </a:r>
            <a:r>
              <a:rPr lang="en-IN" dirty="0" err="1"/>
              <a:t>PRowhammer</a:t>
            </a:r>
            <a:r>
              <a:rPr lang="en-IN" dirty="0"/>
              <a:t>, we tested three different LLMs: </a:t>
            </a:r>
            <a:r>
              <a:rPr lang="en-IN" dirty="0" err="1"/>
              <a:t>LLaMA</a:t>
            </a:r>
            <a:r>
              <a:rPr lang="en-IN" dirty="0"/>
              <a:t>, Mistral, and Falcon.</a:t>
            </a:r>
          </a:p>
          <a:p>
            <a:r>
              <a:rPr lang="en-IN" dirty="0"/>
              <a:t>We also evaluated the attack across three different GPU platforms.</a:t>
            </a:r>
          </a:p>
          <a:p>
            <a:r>
              <a:rPr lang="en-IN" dirty="0"/>
              <a:t>The table reports the </a:t>
            </a:r>
            <a:r>
              <a:rPr lang="en-IN" b="1" dirty="0" err="1"/>
              <a:t>BERTScore</a:t>
            </a:r>
            <a:r>
              <a:rPr lang="en-IN" dirty="0"/>
              <a:t>, which measures the </a:t>
            </a:r>
            <a:r>
              <a:rPr lang="en-IN" b="1" dirty="0"/>
              <a:t>semantic similarity between </a:t>
            </a:r>
            <a:r>
              <a:rPr lang="en-IN" dirty="0"/>
              <a:t>the model's output and the expected, or golden, output.</a:t>
            </a:r>
          </a:p>
          <a:p>
            <a:r>
              <a:rPr lang="en-IN" dirty="0"/>
              <a:t>We use questions from the </a:t>
            </a:r>
            <a:r>
              <a:rPr lang="en-IN" b="1" dirty="0"/>
              <a:t>Google Natural Questions </a:t>
            </a:r>
            <a:r>
              <a:rPr lang="en-IN" dirty="0"/>
              <a:t>dataset as inputs to the models.</a:t>
            </a:r>
          </a:p>
          <a:p>
            <a:r>
              <a:rPr lang="en-IN" dirty="0"/>
              <a:t>Before the attack, the outputs closely match the expected responses.</a:t>
            </a:r>
          </a:p>
          <a:p>
            <a:r>
              <a:rPr lang="en-IN" dirty="0"/>
              <a:t>However, after inducing a single targeted bit flip, the average </a:t>
            </a:r>
            <a:r>
              <a:rPr lang="en-IN" b="1" dirty="0" err="1"/>
              <a:t>BERTScore</a:t>
            </a:r>
            <a:r>
              <a:rPr lang="en-IN" b="1" dirty="0"/>
              <a:t> drops to around 0.3.</a:t>
            </a:r>
          </a:p>
          <a:p>
            <a:r>
              <a:rPr lang="en-IN" b="1" dirty="0"/>
              <a:t>A score this low indicates severe </a:t>
            </a:r>
            <a:r>
              <a:rPr lang="en-IN" dirty="0"/>
              <a:t>degradation and the generated </a:t>
            </a:r>
            <a:r>
              <a:rPr lang="en-IN" b="1" dirty="0"/>
              <a:t>text is often incoherent</a:t>
            </a:r>
            <a:r>
              <a:rPr lang="en-IN" dirty="0"/>
              <a:t>, </a:t>
            </a:r>
            <a:r>
              <a:rPr lang="en-IN" b="1" dirty="0"/>
              <a:t>irrelevant, or substantially different from the correct answer.</a:t>
            </a:r>
          </a:p>
        </p:txBody>
      </p:sp>
      <p:sp>
        <p:nvSpPr>
          <p:cNvPr id="4" name="Slide Number Placeholder 3"/>
          <p:cNvSpPr>
            <a:spLocks noGrp="1"/>
          </p:cNvSpPr>
          <p:nvPr>
            <p:ph type="sldNum" sz="quarter" idx="5"/>
          </p:nvPr>
        </p:nvSpPr>
        <p:spPr/>
        <p:txBody>
          <a:bodyPr/>
          <a:lstStyle/>
          <a:p>
            <a:fld id="{303E7097-4508-4557-BCE0-CA3EDD045B0B}" type="slidenum">
              <a:rPr lang="en-IN" smtClean="0"/>
              <a:t>22</a:t>
            </a:fld>
            <a:endParaRPr lang="en-IN"/>
          </a:p>
        </p:txBody>
      </p:sp>
    </p:spTree>
    <p:extLst>
      <p:ext uri="{BB962C8B-B14F-4D97-AF65-F5344CB8AC3E}">
        <p14:creationId xmlns:p14="http://schemas.microsoft.com/office/powerpoint/2010/main" val="10888279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IN" dirty="0"/>
              <a:t>We also evaluate </a:t>
            </a:r>
            <a:r>
              <a:rPr lang="en-IN" dirty="0" err="1"/>
              <a:t>PRowhammer</a:t>
            </a:r>
            <a:r>
              <a:rPr lang="en-IN" dirty="0"/>
              <a:t> on image classification models.</a:t>
            </a:r>
          </a:p>
          <a:p>
            <a:r>
              <a:rPr lang="en-IN" dirty="0"/>
              <a:t>Here, the attacker's </a:t>
            </a:r>
            <a:r>
              <a:rPr lang="en-IN" b="1" dirty="0"/>
              <a:t>goal</a:t>
            </a:r>
            <a:r>
              <a:rPr lang="en-IN" dirty="0"/>
              <a:t> is straightforward: induce a bit flip that reduces the model's classification accuracy.</a:t>
            </a:r>
          </a:p>
        </p:txBody>
      </p:sp>
      <p:sp>
        <p:nvSpPr>
          <p:cNvPr id="4" name="Slide Number Placeholder 3"/>
          <p:cNvSpPr>
            <a:spLocks noGrp="1"/>
          </p:cNvSpPr>
          <p:nvPr>
            <p:ph type="sldNum" sz="quarter" idx="5"/>
          </p:nvPr>
        </p:nvSpPr>
        <p:spPr/>
        <p:txBody>
          <a:bodyPr/>
          <a:lstStyle/>
          <a:p>
            <a:fld id="{303E7097-4508-4557-BCE0-CA3EDD045B0B}" type="slidenum">
              <a:rPr lang="en-IN" smtClean="0"/>
              <a:t>24</a:t>
            </a:fld>
            <a:endParaRPr lang="en-IN"/>
          </a:p>
        </p:txBody>
      </p:sp>
    </p:spTree>
    <p:extLst>
      <p:ext uri="{BB962C8B-B14F-4D97-AF65-F5344CB8AC3E}">
        <p14:creationId xmlns:p14="http://schemas.microsoft.com/office/powerpoint/2010/main" val="16840735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We evaluate the attack using the models and datasets shown on the slide.</a:t>
            </a:r>
          </a:p>
          <a:p>
            <a:r>
              <a:rPr lang="en-IN" dirty="0"/>
              <a:t>The results are </a:t>
            </a:r>
            <a:r>
              <a:rPr lang="en-IN" b="1" dirty="0"/>
              <a:t>striking</a:t>
            </a:r>
            <a:r>
              <a:rPr lang="en-IN" dirty="0"/>
              <a:t>. In some cases, a </a:t>
            </a:r>
            <a:r>
              <a:rPr lang="en-IN" b="1" dirty="0"/>
              <a:t>single targeted bit flip</a:t>
            </a:r>
            <a:r>
              <a:rPr lang="en-IN" dirty="0"/>
              <a:t> is sufficient to reduce the model's classification accuracy all the way to </a:t>
            </a:r>
            <a:r>
              <a:rPr lang="en-IN" b="1" dirty="0"/>
              <a:t>0%</a:t>
            </a:r>
            <a:r>
              <a:rPr lang="en-IN" dirty="0"/>
              <a:t>.</a:t>
            </a:r>
          </a:p>
        </p:txBody>
      </p:sp>
      <p:sp>
        <p:nvSpPr>
          <p:cNvPr id="4" name="Slide Number Placeholder 3"/>
          <p:cNvSpPr>
            <a:spLocks noGrp="1"/>
          </p:cNvSpPr>
          <p:nvPr>
            <p:ph type="sldNum" sz="quarter" idx="5"/>
          </p:nvPr>
        </p:nvSpPr>
        <p:spPr/>
        <p:txBody>
          <a:bodyPr/>
          <a:lstStyle/>
          <a:p>
            <a:fld id="{303E7097-4508-4557-BCE0-CA3EDD045B0B}" type="slidenum">
              <a:rPr lang="en-IN" smtClean="0"/>
              <a:t>25</a:t>
            </a:fld>
            <a:endParaRPr lang="en-IN"/>
          </a:p>
        </p:txBody>
      </p:sp>
    </p:spTree>
    <p:extLst>
      <p:ext uri="{BB962C8B-B14F-4D97-AF65-F5344CB8AC3E}">
        <p14:creationId xmlns:p14="http://schemas.microsoft.com/office/powerpoint/2010/main" val="622074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4B93A-BC4A-A22A-F3C3-ED19E797E7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525F7A-5596-062D-500F-0BD281B6FF08}"/>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8BBEEBEB-A73B-4B2B-41CE-8F12C0C836D0}"/>
              </a:ext>
            </a:extLst>
          </p:cNvPr>
          <p:cNvSpPr>
            <a:spLocks noGrp="1"/>
          </p:cNvSpPr>
          <p:nvPr>
            <p:ph type="body" idx="1"/>
          </p:nvPr>
        </p:nvSpPr>
        <p:spPr/>
        <p:txBody>
          <a:bodyPr/>
          <a:lstStyle/>
          <a:p>
            <a:r>
              <a:rPr lang="en-IN" dirty="0"/>
              <a:t>we also explored several interesting research questions.</a:t>
            </a:r>
          </a:p>
          <a:p>
            <a:r>
              <a:rPr lang="en-IN" dirty="0"/>
              <a:t>For example, do exploitable bit-flip locations affect all models equally?</a:t>
            </a:r>
          </a:p>
          <a:p>
            <a:r>
              <a:rPr lang="en-IN" dirty="0"/>
              <a:t>Are there </a:t>
            </a:r>
            <a:r>
              <a:rPr lang="en-IN" b="1" dirty="0"/>
              <a:t>universal bit locations</a:t>
            </a:r>
            <a:r>
              <a:rPr lang="en-IN" dirty="0"/>
              <a:t> whose corruption degrades multiple models across different workloads?</a:t>
            </a:r>
          </a:p>
          <a:p>
            <a:r>
              <a:rPr lang="en-IN" dirty="0"/>
              <a:t>We investigate these questions in detail in the paper.</a:t>
            </a:r>
          </a:p>
        </p:txBody>
      </p:sp>
      <p:sp>
        <p:nvSpPr>
          <p:cNvPr id="4" name="Slide Number Placeholder 3">
            <a:extLst>
              <a:ext uri="{FF2B5EF4-FFF2-40B4-BE49-F238E27FC236}">
                <a16:creationId xmlns:a16="http://schemas.microsoft.com/office/drawing/2014/main" id="{6F9C6A0D-3875-A6F2-0D21-F6FE27049DC6}"/>
              </a:ext>
            </a:extLst>
          </p:cNvPr>
          <p:cNvSpPr>
            <a:spLocks noGrp="1"/>
          </p:cNvSpPr>
          <p:nvPr>
            <p:ph type="sldNum" sz="quarter" idx="5"/>
          </p:nvPr>
        </p:nvSpPr>
        <p:spPr/>
        <p:txBody>
          <a:bodyPr/>
          <a:lstStyle/>
          <a:p>
            <a:fld id="{303E7097-4508-4557-BCE0-CA3EDD045B0B}" type="slidenum">
              <a:rPr lang="en-IN" smtClean="0"/>
              <a:t>26</a:t>
            </a:fld>
            <a:endParaRPr lang="en-IN"/>
          </a:p>
        </p:txBody>
      </p:sp>
    </p:spTree>
    <p:extLst>
      <p:ext uri="{BB962C8B-B14F-4D97-AF65-F5344CB8AC3E}">
        <p14:creationId xmlns:p14="http://schemas.microsoft.com/office/powerpoint/2010/main" val="38057968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a:extLst>
            <a:ext uri="{FF2B5EF4-FFF2-40B4-BE49-F238E27FC236}">
              <a16:creationId xmlns:a16="http://schemas.microsoft.com/office/drawing/2014/main" id="{C7FC53E4-6970-89A6-DBF8-8254A492FD4F}"/>
            </a:ext>
          </a:extLst>
        </p:cNvPr>
        <p:cNvGrpSpPr/>
        <p:nvPr/>
      </p:nvGrpSpPr>
      <p:grpSpPr>
        <a:xfrm>
          <a:off x="0" y="0"/>
          <a:ext cx="0" cy="0"/>
          <a:chOff x="0" y="0"/>
          <a:chExt cx="0" cy="0"/>
        </a:xfrm>
      </p:grpSpPr>
      <p:sp>
        <p:nvSpPr>
          <p:cNvPr id="50" name="Google Shape;50;g26c8f9c2843_0_28:notes">
            <a:extLst>
              <a:ext uri="{FF2B5EF4-FFF2-40B4-BE49-F238E27FC236}">
                <a16:creationId xmlns:a16="http://schemas.microsoft.com/office/drawing/2014/main" id="{109527FD-24FB-E398-7105-FFF89521088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N"/>
          </a:p>
        </p:txBody>
      </p:sp>
      <p:sp>
        <p:nvSpPr>
          <p:cNvPr id="51" name="Google Shape;51;g26c8f9c2843_0_28:notes">
            <a:extLst>
              <a:ext uri="{FF2B5EF4-FFF2-40B4-BE49-F238E27FC236}">
                <a16:creationId xmlns:a16="http://schemas.microsoft.com/office/drawing/2014/main" id="{6F09AC5F-08EF-37F0-A901-84A63233AB8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br>
              <a:rPr lang="en-IN" i="1" dirty="0"/>
            </a:br>
            <a:r>
              <a:rPr lang="en-IN" i="1" dirty="0"/>
              <a:t>"Countermeasures fall into two categories. The first category is GPU-specific, the natural </a:t>
            </a:r>
            <a:r>
              <a:rPr lang="en-IN" i="1" dirty="0" err="1"/>
              <a:t>defense</a:t>
            </a:r>
            <a:r>
              <a:rPr lang="en-IN" i="1" dirty="0"/>
              <a:t> is to add integrity </a:t>
            </a:r>
            <a:r>
              <a:rPr lang="en-IN" dirty="0"/>
              <a:t>verification which should be performed after code transfer into GPU memory. </a:t>
            </a:r>
          </a:p>
          <a:p>
            <a:endParaRPr lang="en-IN" i="1" dirty="0"/>
          </a:p>
          <a:p>
            <a:r>
              <a:rPr lang="en-IN" i="1" dirty="0"/>
              <a:t>"The second category is conventional </a:t>
            </a:r>
            <a:r>
              <a:rPr lang="en-IN" i="1" dirty="0" err="1"/>
              <a:t>Rowhammer</a:t>
            </a:r>
            <a:r>
              <a:rPr lang="en-IN" i="1" dirty="0"/>
              <a:t> </a:t>
            </a:r>
            <a:r>
              <a:rPr lang="en-IN" i="1" dirty="0" err="1"/>
              <a:t>defenses</a:t>
            </a:r>
            <a:r>
              <a:rPr lang="en-IN" i="1" dirty="0"/>
              <a:t> — ECC memory, software isolation techniques like Citadel. These are all relevant and reduce risk. But none of them fully close the window. ECC on DDR5 has been shown to still be exploitable. </a:t>
            </a:r>
            <a:endParaRPr lang="en-IN" dirty="0"/>
          </a:p>
          <a:p>
            <a:endParaRPr lang="en-IN" dirty="0"/>
          </a:p>
          <a:p>
            <a:r>
              <a:rPr lang="en-IN" dirty="0" err="1"/>
              <a:t>PRowhammer</a:t>
            </a:r>
            <a:r>
              <a:rPr lang="en-IN" dirty="0"/>
              <a:t> can only be fully mitigated if DRAM bit-flips are prevented altogether, or if CPU-to-GPU code transfers include integrity verification. Neither condition is met today.</a:t>
            </a:r>
            <a:endParaRPr lang="en-IN" dirty="0">
              <a:ea typeface="Calibri"/>
              <a:cs typeface="Calibri"/>
            </a:endParaRPr>
          </a:p>
        </p:txBody>
      </p:sp>
    </p:spTree>
    <p:extLst>
      <p:ext uri="{BB962C8B-B14F-4D97-AF65-F5344CB8AC3E}">
        <p14:creationId xmlns:p14="http://schemas.microsoft.com/office/powerpoint/2010/main" val="21610211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a:extLst>
            <a:ext uri="{FF2B5EF4-FFF2-40B4-BE49-F238E27FC236}">
              <a16:creationId xmlns:a16="http://schemas.microsoft.com/office/drawing/2014/main" id="{FF773C60-3D69-DEE5-EB89-94C0128B5D10}"/>
            </a:ext>
          </a:extLst>
        </p:cNvPr>
        <p:cNvGrpSpPr/>
        <p:nvPr/>
      </p:nvGrpSpPr>
      <p:grpSpPr>
        <a:xfrm>
          <a:off x="0" y="0"/>
          <a:ext cx="0" cy="0"/>
          <a:chOff x="0" y="0"/>
          <a:chExt cx="0" cy="0"/>
        </a:xfrm>
      </p:grpSpPr>
      <p:sp>
        <p:nvSpPr>
          <p:cNvPr id="50" name="Google Shape;50;g26c8f9c2843_0_28:notes">
            <a:extLst>
              <a:ext uri="{FF2B5EF4-FFF2-40B4-BE49-F238E27FC236}">
                <a16:creationId xmlns:a16="http://schemas.microsoft.com/office/drawing/2014/main" id="{536005FD-DBD2-F318-A377-F8FDCF33F17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N"/>
          </a:p>
        </p:txBody>
      </p:sp>
      <p:sp>
        <p:nvSpPr>
          <p:cNvPr id="51" name="Google Shape;51;g26c8f9c2843_0_28:notes">
            <a:extLst>
              <a:ext uri="{FF2B5EF4-FFF2-40B4-BE49-F238E27FC236}">
                <a16:creationId xmlns:a16="http://schemas.microsoft.com/office/drawing/2014/main" id="{9AB78B38-926B-D23C-37EC-1F0B0B9DF68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ea typeface="Calibri"/>
                <a:cs typeface="Calibri"/>
              </a:rPr>
              <a:t>To Summarize</a:t>
            </a:r>
            <a:br>
              <a:rPr lang="en-US">
                <a:ea typeface="Calibri"/>
                <a:cs typeface="Calibri"/>
              </a:rPr>
            </a:br>
            <a:r>
              <a:rPr lang="en-US">
                <a:ea typeface="Calibri"/>
                <a:cs typeface="Calibri"/>
              </a:rPr>
              <a:t>We observe that CPU DRAM lies in the critical path of GPU computation </a:t>
            </a:r>
            <a:br>
              <a:rPr lang="en-US">
                <a:ea typeface="Calibri"/>
                <a:cs typeface="Calibri"/>
              </a:rPr>
            </a:br>
            <a:r>
              <a:rPr lang="en-US">
                <a:ea typeface="Calibri"/>
                <a:cs typeface="Calibri"/>
              </a:rPr>
              <a:t>shared libraries contain GPU SASS code in compressed form.</a:t>
            </a:r>
            <a:br>
              <a:rPr lang="en-US">
                <a:ea typeface="Calibri"/>
                <a:cs typeface="Calibri"/>
              </a:rPr>
            </a:br>
            <a:r>
              <a:rPr lang="en-US">
                <a:ea typeface="Calibri"/>
                <a:cs typeface="Calibri"/>
              </a:rPr>
              <a:t>Our key idea was to induce a bit-flip via </a:t>
            </a:r>
            <a:r>
              <a:rPr lang="en-US" err="1">
                <a:ea typeface="Calibri"/>
                <a:cs typeface="Calibri"/>
              </a:rPr>
              <a:t>Rowhammer</a:t>
            </a:r>
            <a:r>
              <a:rPr lang="en-US">
                <a:ea typeface="Calibri"/>
                <a:cs typeface="Calibri"/>
              </a:rPr>
              <a:t> in CUDA accelerated libraries in order to corrupt the GPU computation </a:t>
            </a:r>
            <a:br>
              <a:rPr lang="en-US">
                <a:ea typeface="Calibri"/>
                <a:cs typeface="Calibri"/>
              </a:rPr>
            </a:br>
            <a:r>
              <a:rPr lang="en-US">
                <a:ea typeface="Calibri"/>
                <a:cs typeface="Calibri"/>
              </a:rPr>
              <a:t>Single bit flip can make LLM model give incoherent output and degrade the image classification accuracy down to 0%</a:t>
            </a:r>
            <a:endParaRPr lang="en-IN">
              <a:ea typeface="Calibri"/>
              <a:cs typeface="Calibri"/>
            </a:endParaRPr>
          </a:p>
        </p:txBody>
      </p:sp>
    </p:spTree>
    <p:extLst>
      <p:ext uri="{BB962C8B-B14F-4D97-AF65-F5344CB8AC3E}">
        <p14:creationId xmlns:p14="http://schemas.microsoft.com/office/powerpoint/2010/main" val="24346143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a:extLst>
            <a:ext uri="{FF2B5EF4-FFF2-40B4-BE49-F238E27FC236}">
              <a16:creationId xmlns:a16="http://schemas.microsoft.com/office/drawing/2014/main" id="{8AC7AFEF-2CF8-ED83-F5BB-45B3C9C64CD8}"/>
            </a:ext>
          </a:extLst>
        </p:cNvPr>
        <p:cNvGrpSpPr/>
        <p:nvPr/>
      </p:nvGrpSpPr>
      <p:grpSpPr>
        <a:xfrm>
          <a:off x="0" y="0"/>
          <a:ext cx="0" cy="0"/>
          <a:chOff x="0" y="0"/>
          <a:chExt cx="0" cy="0"/>
        </a:xfrm>
      </p:grpSpPr>
      <p:sp>
        <p:nvSpPr>
          <p:cNvPr id="35" name="Google Shape;35;p1:notes">
            <a:extLst>
              <a:ext uri="{FF2B5EF4-FFF2-40B4-BE49-F238E27FC236}">
                <a16:creationId xmlns:a16="http://schemas.microsoft.com/office/drawing/2014/main" id="{04F7B92D-F43B-32E0-F122-6809E645E08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IN"/>
          </a:p>
        </p:txBody>
      </p:sp>
      <p:sp>
        <p:nvSpPr>
          <p:cNvPr id="36" name="Google Shape;36;p1:notes">
            <a:extLst>
              <a:ext uri="{FF2B5EF4-FFF2-40B4-BE49-F238E27FC236}">
                <a16:creationId xmlns:a16="http://schemas.microsoft.com/office/drawing/2014/main" id="{E9FFF6D0-C70E-FA8F-992F-A6726C3C630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r>
              <a:rPr lang="en-US" dirty="0">
                <a:ea typeface="Calibri"/>
                <a:cs typeface="Calibri"/>
              </a:rPr>
              <a:t>These are QR to our paper and artifact. Our artifact is open and I would encourage the audience to check it out Thank </a:t>
            </a:r>
            <a:r>
              <a:rPr lang="en-US" dirty="0" err="1">
                <a:ea typeface="Calibri"/>
                <a:cs typeface="Calibri"/>
              </a:rPr>
              <a:t>YOu</a:t>
            </a:r>
            <a:endParaRPr lang="en-IN" dirty="0">
              <a:ea typeface="Calibri"/>
              <a:cs typeface="Calibri"/>
            </a:endParaRPr>
          </a:p>
        </p:txBody>
      </p:sp>
    </p:spTree>
    <p:extLst>
      <p:ext uri="{BB962C8B-B14F-4D97-AF65-F5344CB8AC3E}">
        <p14:creationId xmlns:p14="http://schemas.microsoft.com/office/powerpoint/2010/main" val="20368627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5960B-3A1A-9ED9-9EE9-6091FDC50A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914372-7AC6-827B-3A55-C8EC115F14C3}"/>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CC35DF7E-83FA-3990-76C7-139F28CED48E}"/>
              </a:ext>
            </a:extLst>
          </p:cNvPr>
          <p:cNvSpPr>
            <a:spLocks noGrp="1"/>
          </p:cNvSpPr>
          <p:nvPr>
            <p:ph type="body" idx="1"/>
          </p:nvPr>
        </p:nvSpPr>
        <p:spPr/>
        <p:txBody>
          <a:bodyPr/>
          <a:lstStyle/>
          <a:p>
            <a:r>
              <a:rPr lang="en-IN"/>
              <a:t>The attacker's goal is precise — flip one bit in the </a:t>
            </a:r>
            <a:r>
              <a:rPr lang="en-IN" err="1"/>
              <a:t>nv_fatbin</a:t>
            </a:r>
            <a:r>
              <a:rPr lang="en-IN"/>
              <a:t> section of a CUDA shared library while it is sitting in DRAM. </a:t>
            </a:r>
          </a:p>
          <a:p>
            <a:r>
              <a:rPr lang="en-IN"/>
              <a:t>Timing matters: this must happen before the victim loads the library, so the corrupted version is what gets transferred to the GPU. </a:t>
            </a:r>
          </a:p>
          <a:p>
            <a:r>
              <a:rPr lang="en-IN"/>
              <a:t>The attacker has two paths to get the victim's physical library page within Rowhammer range. </a:t>
            </a:r>
          </a:p>
          <a:p>
            <a:r>
              <a:rPr lang="en-IN"/>
              <a:t>If OS page deduplication is active, the OS automatically co-locates the attacker's and victim's copies of the library at the same physical address. </a:t>
            </a:r>
          </a:p>
          <a:p>
            <a:r>
              <a:rPr lang="en-IN"/>
              <a:t>The attacker already has the page. </a:t>
            </a:r>
          </a:p>
          <a:p>
            <a:r>
              <a:rPr lang="en-IN"/>
              <a:t>If deduplication is disabled, the attacker uses Frame Feng Shui — a technique from prior Rowhammer work that shapes the OS page allocator to steer the victim's page into a predictable physical location next to attacker-controlled rows. Either path leads to the same outcome: the attacker hammers, the bit flips, the SASS code is corrupted.</a:t>
            </a:r>
          </a:p>
        </p:txBody>
      </p:sp>
      <p:sp>
        <p:nvSpPr>
          <p:cNvPr id="4" name="Slide Number Placeholder 3">
            <a:extLst>
              <a:ext uri="{FF2B5EF4-FFF2-40B4-BE49-F238E27FC236}">
                <a16:creationId xmlns:a16="http://schemas.microsoft.com/office/drawing/2014/main" id="{6D4B602A-11E4-44D9-C64A-8097F4F444F0}"/>
              </a:ext>
            </a:extLst>
          </p:cNvPr>
          <p:cNvSpPr>
            <a:spLocks noGrp="1"/>
          </p:cNvSpPr>
          <p:nvPr>
            <p:ph type="sldNum" sz="quarter" idx="5"/>
          </p:nvPr>
        </p:nvSpPr>
        <p:spPr/>
        <p:txBody>
          <a:bodyPr/>
          <a:lstStyle/>
          <a:p>
            <a:fld id="{303E7097-4508-4557-BCE0-CA3EDD045B0B}" type="slidenum">
              <a:rPr lang="en-IN" smtClean="0"/>
              <a:t>31</a:t>
            </a:fld>
            <a:endParaRPr lang="en-IN"/>
          </a:p>
        </p:txBody>
      </p:sp>
    </p:spTree>
    <p:extLst>
      <p:ext uri="{BB962C8B-B14F-4D97-AF65-F5344CB8AC3E}">
        <p14:creationId xmlns:p14="http://schemas.microsoft.com/office/powerpoint/2010/main" val="3648325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a:extLst>
            <a:ext uri="{FF2B5EF4-FFF2-40B4-BE49-F238E27FC236}">
              <a16:creationId xmlns:a16="http://schemas.microsoft.com/office/drawing/2014/main" id="{E52CAEC3-DDB8-1EFC-A1DA-F4F40B71E964}"/>
            </a:ext>
          </a:extLst>
        </p:cNvPr>
        <p:cNvGrpSpPr/>
        <p:nvPr/>
      </p:nvGrpSpPr>
      <p:grpSpPr>
        <a:xfrm>
          <a:off x="0" y="0"/>
          <a:ext cx="0" cy="0"/>
          <a:chOff x="0" y="0"/>
          <a:chExt cx="0" cy="0"/>
        </a:xfrm>
      </p:grpSpPr>
      <p:sp>
        <p:nvSpPr>
          <p:cNvPr id="50" name="Google Shape;50;g26c8f9c2843_0_28:notes">
            <a:extLst>
              <a:ext uri="{FF2B5EF4-FFF2-40B4-BE49-F238E27FC236}">
                <a16:creationId xmlns:a16="http://schemas.microsoft.com/office/drawing/2014/main" id="{154A49E9-59AA-0281-52BC-42DF52B71F2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N"/>
          </a:p>
        </p:txBody>
      </p:sp>
      <p:sp>
        <p:nvSpPr>
          <p:cNvPr id="51" name="Google Shape;51;g26c8f9c2843_0_28:notes">
            <a:extLst>
              <a:ext uri="{FF2B5EF4-FFF2-40B4-BE49-F238E27FC236}">
                <a16:creationId xmlns:a16="http://schemas.microsoft.com/office/drawing/2014/main" id="{9F42CDCE-B63A-C595-9292-99CFA9B99EB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IN" b="1" dirty="0"/>
              <a:t>&lt;powerful, autonomous&gt; </a:t>
            </a:r>
            <a:r>
              <a:rPr lang="en-IN" dirty="0"/>
              <a:t>Despite having their own dedicated DRAM discrete GPUs cannot operate independently. </a:t>
            </a:r>
          </a:p>
          <a:p>
            <a:pPr algn="l"/>
            <a:r>
              <a:rPr lang="en-IN" dirty="0"/>
              <a:t>They are managed entirely by the CPU software stack. </a:t>
            </a:r>
          </a:p>
          <a:p>
            <a:pPr algn="l"/>
            <a:endParaRPr lang="en-IN" dirty="0"/>
          </a:p>
          <a:p>
            <a:pPr algn="l"/>
            <a:r>
              <a:rPr lang="en-IN" dirty="0"/>
              <a:t>The CUDA runtime maps GPU shared libraries into CPU memory using </a:t>
            </a:r>
            <a:r>
              <a:rPr lang="en-IN" dirty="0" err="1"/>
              <a:t>mmap</a:t>
            </a:r>
            <a:r>
              <a:rPr lang="en-IN" dirty="0"/>
              <a:t>. </a:t>
            </a:r>
          </a:p>
          <a:p>
            <a:pPr algn="l"/>
            <a:r>
              <a:rPr lang="en-IN" dirty="0"/>
              <a:t>Model weights are loaded into DRAM first. </a:t>
            </a:r>
          </a:p>
          <a:p>
            <a:pPr algn="l"/>
            <a:r>
              <a:rPr lang="en-IN" dirty="0"/>
              <a:t>GPU kernel code — the compiled SASS instructions that actually run on the GPU — lives in CPU’s DRAM until the moment it is transferred to the device. </a:t>
            </a:r>
          </a:p>
          <a:p>
            <a:pPr algn="l"/>
            <a:endParaRPr lang="en-IN" dirty="0"/>
          </a:p>
          <a:p>
            <a:pPr algn="l"/>
            <a:r>
              <a:rPr lang="en-IN" dirty="0"/>
              <a:t>The GPU is powerful, but it is not autonomous. It fundamentally relies on CPU memory. Everything flows through CPU memory first.</a:t>
            </a:r>
            <a:endParaRPr lang="en-US" dirty="0"/>
          </a:p>
        </p:txBody>
      </p:sp>
    </p:spTree>
    <p:extLst>
      <p:ext uri="{BB962C8B-B14F-4D97-AF65-F5344CB8AC3E}">
        <p14:creationId xmlns:p14="http://schemas.microsoft.com/office/powerpoint/2010/main" val="2880048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a:extLst>
            <a:ext uri="{FF2B5EF4-FFF2-40B4-BE49-F238E27FC236}">
              <a16:creationId xmlns:a16="http://schemas.microsoft.com/office/drawing/2014/main" id="{20089474-3165-7BF8-F5BF-8F3E7460CF6A}"/>
            </a:ext>
          </a:extLst>
        </p:cNvPr>
        <p:cNvGrpSpPr/>
        <p:nvPr/>
      </p:nvGrpSpPr>
      <p:grpSpPr>
        <a:xfrm>
          <a:off x="0" y="0"/>
          <a:ext cx="0" cy="0"/>
          <a:chOff x="0" y="0"/>
          <a:chExt cx="0" cy="0"/>
        </a:xfrm>
      </p:grpSpPr>
      <p:sp>
        <p:nvSpPr>
          <p:cNvPr id="50" name="Google Shape;50;g26c8f9c2843_0_28:notes">
            <a:extLst>
              <a:ext uri="{FF2B5EF4-FFF2-40B4-BE49-F238E27FC236}">
                <a16:creationId xmlns:a16="http://schemas.microsoft.com/office/drawing/2014/main" id="{762A5F86-A39A-3F68-8F76-F901105A829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N"/>
          </a:p>
        </p:txBody>
      </p:sp>
      <p:sp>
        <p:nvSpPr>
          <p:cNvPr id="51" name="Google Shape;51;g26c8f9c2843_0_28:notes">
            <a:extLst>
              <a:ext uri="{FF2B5EF4-FFF2-40B4-BE49-F238E27FC236}">
                <a16:creationId xmlns:a16="http://schemas.microsoft.com/office/drawing/2014/main" id="{D12487AA-A441-EEB2-0593-0ABF2FA2D69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IN" dirty="0"/>
              <a:t>The answer is </a:t>
            </a:r>
            <a:r>
              <a:rPr lang="en-IN" b="1" dirty="0" err="1"/>
              <a:t>Rowhammer</a:t>
            </a:r>
            <a:r>
              <a:rPr lang="en-IN" dirty="0"/>
              <a:t>. A very brief refresher, By repeatedly activating a memory row thousands of times within a refresh interval, an attacker induces bit-flips in the </a:t>
            </a:r>
            <a:r>
              <a:rPr lang="en-IN" dirty="0" err="1"/>
              <a:t>neighboring</a:t>
            </a:r>
            <a:r>
              <a:rPr lang="en-IN" dirty="0"/>
              <a:t> DRAM cells</a:t>
            </a:r>
          </a:p>
          <a:p>
            <a:endParaRPr lang="en-IN" dirty="0"/>
          </a:p>
          <a:p>
            <a:endParaRPr lang="en-IN" dirty="0"/>
          </a:p>
          <a:p>
            <a:r>
              <a:rPr lang="en-IN" dirty="0" err="1"/>
              <a:t>Rowhammer</a:t>
            </a:r>
            <a:r>
              <a:rPr lang="en-IN" dirty="0"/>
              <a:t> exploits a physical property of DRAM. By repeatedly activating a memory row thousands of times within a refresh interval, an attacker induces electrical interference in adjacent DRAM cells.</a:t>
            </a:r>
          </a:p>
          <a:p>
            <a:endParaRPr lang="en-IN" dirty="0"/>
          </a:p>
          <a:p>
            <a:r>
              <a:rPr lang="en-IN" dirty="0"/>
              <a:t>This interference causes charge leakage, and if enough charge is lost before the next refresh, bits in a </a:t>
            </a:r>
            <a:r>
              <a:rPr lang="en-IN" dirty="0" err="1"/>
              <a:t>neighboring</a:t>
            </a:r>
            <a:r>
              <a:rPr lang="en-IN" dirty="0"/>
              <a:t> row can flip.</a:t>
            </a:r>
          </a:p>
          <a:p>
            <a:r>
              <a:rPr lang="en-IN" dirty="0"/>
              <a:t>The repeatedly accessed rows are called </a:t>
            </a:r>
            <a:r>
              <a:rPr lang="en-IN" b="1" dirty="0"/>
              <a:t>aggressor rows</a:t>
            </a:r>
            <a:r>
              <a:rPr lang="en-IN" dirty="0"/>
              <a:t>, and the affected </a:t>
            </a:r>
            <a:r>
              <a:rPr lang="en-IN" dirty="0" err="1"/>
              <a:t>neighboring</a:t>
            </a:r>
            <a:r>
              <a:rPr lang="en-IN" dirty="0"/>
              <a:t> row is called the </a:t>
            </a:r>
            <a:r>
              <a:rPr lang="en-IN" b="1" dirty="0"/>
              <a:t>victim row</a:t>
            </a:r>
            <a:r>
              <a:rPr lang="en-IN" dirty="0"/>
              <a:t>.</a:t>
            </a:r>
          </a:p>
        </p:txBody>
      </p:sp>
    </p:spTree>
    <p:extLst>
      <p:ext uri="{BB962C8B-B14F-4D97-AF65-F5344CB8AC3E}">
        <p14:creationId xmlns:p14="http://schemas.microsoft.com/office/powerpoint/2010/main" val="351892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a:extLst>
            <a:ext uri="{FF2B5EF4-FFF2-40B4-BE49-F238E27FC236}">
              <a16:creationId xmlns:a16="http://schemas.microsoft.com/office/drawing/2014/main" id="{CD96B7E2-D56E-4B59-085E-F19359E6D897}"/>
            </a:ext>
          </a:extLst>
        </p:cNvPr>
        <p:cNvGrpSpPr/>
        <p:nvPr/>
      </p:nvGrpSpPr>
      <p:grpSpPr>
        <a:xfrm>
          <a:off x="0" y="0"/>
          <a:ext cx="0" cy="0"/>
          <a:chOff x="0" y="0"/>
          <a:chExt cx="0" cy="0"/>
        </a:xfrm>
      </p:grpSpPr>
      <p:sp>
        <p:nvSpPr>
          <p:cNvPr id="50" name="Google Shape;50;g26c8f9c2843_0_28:notes">
            <a:extLst>
              <a:ext uri="{FF2B5EF4-FFF2-40B4-BE49-F238E27FC236}">
                <a16:creationId xmlns:a16="http://schemas.microsoft.com/office/drawing/2014/main" id="{66FCFF1C-A00F-BEFF-1989-C4B32C62B37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N"/>
          </a:p>
        </p:txBody>
      </p:sp>
      <p:sp>
        <p:nvSpPr>
          <p:cNvPr id="51" name="Google Shape;51;g26c8f9c2843_0_28:notes">
            <a:extLst>
              <a:ext uri="{FF2B5EF4-FFF2-40B4-BE49-F238E27FC236}">
                <a16:creationId xmlns:a16="http://schemas.microsoft.com/office/drawing/2014/main" id="{E1E89152-8AB3-AF01-979A-CE209C0038E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IN" b="1" dirty="0"/>
              <a:t>&lt;three step </a:t>
            </a:r>
            <a:r>
              <a:rPr lang="en-IN" b="1" dirty="0">
                <a:sym typeface="Wingdings" panose="05000000000000000000" pitchFamily="2" charset="2"/>
              </a:rPr>
              <a:t> user-level access  vendor deploy mitigation&gt; </a:t>
            </a:r>
            <a:r>
              <a:rPr lang="en-IN" dirty="0"/>
              <a:t>The attack has three steps: </a:t>
            </a:r>
          </a:p>
          <a:p>
            <a:r>
              <a:rPr lang="en-IN" dirty="0"/>
              <a:t>Profile the DRAM to find physically </a:t>
            </a:r>
            <a:r>
              <a:rPr lang="en-IN" dirty="0" err="1"/>
              <a:t>flipable</a:t>
            </a:r>
            <a:r>
              <a:rPr lang="en-IN" dirty="0"/>
              <a:t> locations, </a:t>
            </a:r>
          </a:p>
          <a:p>
            <a:r>
              <a:rPr lang="en-IN" dirty="0"/>
              <a:t>Steers the victim's memory allocation so that sensitive data or code lands at those locations</a:t>
            </a:r>
          </a:p>
          <a:p>
            <a:r>
              <a:rPr lang="en-IN" dirty="0"/>
              <a:t>Then hammer the aggressor rows. </a:t>
            </a:r>
          </a:p>
          <a:p>
            <a:r>
              <a:rPr lang="en-IN" dirty="0"/>
              <a:t>The attacker needs </a:t>
            </a:r>
            <a:r>
              <a:rPr lang="en-IN" b="1" dirty="0"/>
              <a:t>only user-level access. </a:t>
            </a:r>
          </a:p>
          <a:p>
            <a:r>
              <a:rPr lang="en-IN" dirty="0"/>
              <a:t>Vendor deploy mitigation but that keeps on getting bypassed, making </a:t>
            </a:r>
            <a:r>
              <a:rPr lang="en-IN" b="1" dirty="0" err="1"/>
              <a:t>Rowhammer</a:t>
            </a:r>
            <a:r>
              <a:rPr lang="en-IN" b="1" dirty="0"/>
              <a:t> an open problem.</a:t>
            </a:r>
          </a:p>
          <a:p>
            <a:r>
              <a:rPr lang="en-IN" dirty="0"/>
              <a:t>Any DDR module susceptible to </a:t>
            </a:r>
            <a:r>
              <a:rPr lang="en-IN" dirty="0" err="1"/>
              <a:t>Rowhammer</a:t>
            </a:r>
            <a:r>
              <a:rPr lang="en-IN" dirty="0"/>
              <a:t> is inherently susceptible to </a:t>
            </a:r>
            <a:r>
              <a:rPr lang="en-IN" dirty="0" err="1"/>
              <a:t>PRowhammer</a:t>
            </a:r>
            <a:r>
              <a:rPr lang="en-IN" dirty="0"/>
              <a:t>.</a:t>
            </a:r>
            <a:endParaRPr lang="en-US" dirty="0"/>
          </a:p>
        </p:txBody>
      </p:sp>
    </p:spTree>
    <p:extLst>
      <p:ext uri="{BB962C8B-B14F-4D97-AF65-F5344CB8AC3E}">
        <p14:creationId xmlns:p14="http://schemas.microsoft.com/office/powerpoint/2010/main" val="1650180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IN" b="1" dirty="0"/>
              <a:t>&lt;multi-tenant cloud server </a:t>
            </a:r>
            <a:r>
              <a:rPr lang="en-IN" b="1" dirty="0">
                <a:sym typeface="Wingdings" panose="05000000000000000000" pitchFamily="2" charset="2"/>
              </a:rPr>
              <a:t> black-box access  submit input  no knowledge of model weights  Question : can a CPU-only attack  use </a:t>
            </a:r>
            <a:r>
              <a:rPr lang="en-IN" b="1" dirty="0" err="1">
                <a:sym typeface="Wingdings" panose="05000000000000000000" pitchFamily="2" charset="2"/>
              </a:rPr>
              <a:t>Rowhammer</a:t>
            </a:r>
            <a:r>
              <a:rPr lang="en-IN" b="1" dirty="0">
                <a:sym typeface="Wingdings" panose="05000000000000000000" pitchFamily="2" charset="2"/>
              </a:rPr>
              <a:t> &gt; </a:t>
            </a:r>
          </a:p>
          <a:p>
            <a:endParaRPr lang="en-IN" b="1" dirty="0">
              <a:sym typeface="Wingdings" panose="05000000000000000000" pitchFamily="2" charset="2"/>
            </a:endParaRPr>
          </a:p>
          <a:p>
            <a:r>
              <a:rPr lang="en-IN" b="1" dirty="0"/>
              <a:t>Our setting is a multi-tenant cloud server</a:t>
            </a:r>
            <a:r>
              <a:rPr lang="en-IN" dirty="0"/>
              <a:t>, where the attacker and victim share the same physical machine—and therefore the same host DRAM.</a:t>
            </a:r>
          </a:p>
          <a:p>
            <a:r>
              <a:rPr lang="en-IN" dirty="0"/>
              <a:t>The </a:t>
            </a:r>
            <a:r>
              <a:rPr lang="en-IN" b="1" dirty="0"/>
              <a:t>attacker</a:t>
            </a:r>
            <a:r>
              <a:rPr lang="en-IN" dirty="0"/>
              <a:t> is an </a:t>
            </a:r>
            <a:r>
              <a:rPr lang="en-IN" b="1" dirty="0"/>
              <a:t>unprivileged</a:t>
            </a:r>
            <a:r>
              <a:rPr lang="en-IN" dirty="0"/>
              <a:t> CPU process with the ability to perform </a:t>
            </a:r>
            <a:r>
              <a:rPr lang="en-IN" dirty="0" err="1"/>
              <a:t>Rowhammer</a:t>
            </a:r>
            <a:r>
              <a:rPr lang="en-IN" dirty="0"/>
              <a:t>.</a:t>
            </a:r>
          </a:p>
          <a:p>
            <a:r>
              <a:rPr lang="en-IN" dirty="0"/>
              <a:t>The </a:t>
            </a:r>
            <a:r>
              <a:rPr lang="en-IN" b="1" dirty="0"/>
              <a:t>victim</a:t>
            </a:r>
            <a:r>
              <a:rPr lang="en-IN" dirty="0"/>
              <a:t> is running an </a:t>
            </a:r>
            <a:r>
              <a:rPr lang="en-IN" b="1" dirty="0"/>
              <a:t>ML workload </a:t>
            </a:r>
            <a:r>
              <a:rPr lang="en-IN" dirty="0"/>
              <a:t>on the GPU, such as image classification or LLM inference.</a:t>
            </a:r>
          </a:p>
          <a:p>
            <a:r>
              <a:rPr lang="en-IN" dirty="0"/>
              <a:t>Importantly, the attacker has only </a:t>
            </a:r>
            <a:r>
              <a:rPr lang="en-IN" b="1" dirty="0"/>
              <a:t>black-box access</a:t>
            </a:r>
            <a:r>
              <a:rPr lang="en-IN" dirty="0"/>
              <a:t> to the model. They can </a:t>
            </a:r>
            <a:r>
              <a:rPr lang="en-IN" b="1" dirty="0"/>
              <a:t>submit inputs and observe outputs</a:t>
            </a:r>
            <a:r>
              <a:rPr lang="en-IN" dirty="0"/>
              <a:t>, but they have no knowledge of the </a:t>
            </a:r>
            <a:r>
              <a:rPr lang="en-IN" b="1" dirty="0"/>
              <a:t>model's weights, architecture, or internal state</a:t>
            </a:r>
            <a:r>
              <a:rPr lang="en-IN" dirty="0"/>
              <a:t>.</a:t>
            </a:r>
          </a:p>
          <a:p>
            <a:r>
              <a:rPr lang="en-IN" dirty="0"/>
              <a:t>So the </a:t>
            </a:r>
            <a:r>
              <a:rPr lang="en-IN" b="1" dirty="0"/>
              <a:t>question</a:t>
            </a:r>
            <a:r>
              <a:rPr lang="en-IN" dirty="0"/>
              <a:t> is: can a </a:t>
            </a:r>
            <a:r>
              <a:rPr lang="en-IN" b="1" dirty="0"/>
              <a:t>CPU-only attacker </a:t>
            </a:r>
            <a:r>
              <a:rPr lang="en-IN" dirty="0"/>
              <a:t>use </a:t>
            </a:r>
            <a:r>
              <a:rPr lang="en-IN" dirty="0" err="1"/>
              <a:t>Rowhammer</a:t>
            </a:r>
            <a:r>
              <a:rPr lang="en-IN" dirty="0"/>
              <a:t> to manipulate a GPU-resident model?</a:t>
            </a:r>
          </a:p>
        </p:txBody>
      </p:sp>
      <p:sp>
        <p:nvSpPr>
          <p:cNvPr id="4" name="Slide Number Placeholder 3"/>
          <p:cNvSpPr>
            <a:spLocks noGrp="1"/>
          </p:cNvSpPr>
          <p:nvPr>
            <p:ph type="sldNum" sz="quarter" idx="5"/>
          </p:nvPr>
        </p:nvSpPr>
        <p:spPr/>
        <p:txBody>
          <a:bodyPr/>
          <a:lstStyle/>
          <a:p>
            <a:fld id="{303E7097-4508-4557-BCE0-CA3EDD045B0B}" type="slidenum">
              <a:rPr lang="en-IN" smtClean="0"/>
              <a:t>6</a:t>
            </a:fld>
            <a:endParaRPr lang="en-IN"/>
          </a:p>
        </p:txBody>
      </p:sp>
    </p:spTree>
    <p:extLst>
      <p:ext uri="{BB962C8B-B14F-4D97-AF65-F5344CB8AC3E}">
        <p14:creationId xmlns:p14="http://schemas.microsoft.com/office/powerpoint/2010/main" val="1011920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Before I move ahead with the talk let me differentiate our work from the prior work.</a:t>
            </a:r>
            <a:br>
              <a:rPr lang="en-US" dirty="0"/>
            </a:br>
            <a:r>
              <a:rPr lang="en-US" dirty="0"/>
              <a:t>Prior CPU </a:t>
            </a:r>
            <a:r>
              <a:rPr lang="en-US" dirty="0" err="1"/>
              <a:t>Rowhammer</a:t>
            </a:r>
            <a:endParaRPr lang="en-IN" dirty="0"/>
          </a:p>
        </p:txBody>
      </p:sp>
      <p:sp>
        <p:nvSpPr>
          <p:cNvPr id="4" name="Slide Number Placeholder 3"/>
          <p:cNvSpPr>
            <a:spLocks noGrp="1"/>
          </p:cNvSpPr>
          <p:nvPr>
            <p:ph type="sldNum" sz="quarter" idx="5"/>
          </p:nvPr>
        </p:nvSpPr>
        <p:spPr/>
        <p:txBody>
          <a:bodyPr/>
          <a:lstStyle/>
          <a:p>
            <a:fld id="{303E7097-4508-4557-BCE0-CA3EDD045B0B}" type="slidenum">
              <a:rPr lang="en-IN" smtClean="0"/>
              <a:t>7</a:t>
            </a:fld>
            <a:endParaRPr lang="en-IN"/>
          </a:p>
        </p:txBody>
      </p:sp>
    </p:spTree>
    <p:extLst>
      <p:ext uri="{BB962C8B-B14F-4D97-AF65-F5344CB8AC3E}">
        <p14:creationId xmlns:p14="http://schemas.microsoft.com/office/powerpoint/2010/main" val="183979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38196-5714-A29E-9109-7CCF26F766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560842-0766-D343-566A-4A4615B9A493}"/>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7E28406D-6ADB-EE3C-72E6-C60221778D32}"/>
              </a:ext>
            </a:extLst>
          </p:cNvPr>
          <p:cNvSpPr>
            <a:spLocks noGrp="1"/>
          </p:cNvSpPr>
          <p:nvPr>
            <p:ph type="body" idx="1"/>
          </p:nvPr>
        </p:nvSpPr>
        <p:spPr/>
        <p:txBody>
          <a:bodyPr/>
          <a:lstStyle/>
          <a:p>
            <a:r>
              <a:rPr lang="en-IN" dirty="0"/>
              <a:t>Let's take the example of an LLM.</a:t>
            </a:r>
          </a:p>
          <a:p>
            <a:r>
              <a:rPr lang="en-IN" dirty="0"/>
              <a:t>Modern LLMs are built on machine learning frameworks that rely on CUDA-accelerated libraries such as </a:t>
            </a:r>
            <a:r>
              <a:rPr lang="en-IN" dirty="0" err="1"/>
              <a:t>cuBLAS</a:t>
            </a:r>
            <a:r>
              <a:rPr lang="en-IN" dirty="0"/>
              <a:t> and GGML.</a:t>
            </a:r>
          </a:p>
          <a:p>
            <a:r>
              <a:rPr lang="en-IN" dirty="0"/>
              <a:t>When these libraries are loaded, their code in host DRAM.</a:t>
            </a:r>
          </a:p>
          <a:p>
            <a:r>
              <a:rPr lang="en-IN" dirty="0"/>
              <a:t>An attacker can use </a:t>
            </a:r>
            <a:r>
              <a:rPr lang="en-IN" dirty="0" err="1"/>
              <a:t>Rowhammer</a:t>
            </a:r>
            <a:r>
              <a:rPr lang="en-IN" dirty="0"/>
              <a:t> to corrupt the GPU kernel code stored in those shared library.</a:t>
            </a:r>
          </a:p>
          <a:p>
            <a:r>
              <a:rPr lang="en-IN" b="1" dirty="0"/>
              <a:t>Later, when the framework launches </a:t>
            </a:r>
            <a:r>
              <a:rPr lang="en-IN" dirty="0"/>
              <a:t>a GPU kernel, the corrupted code is transferred from host memory to the GPU.</a:t>
            </a:r>
          </a:p>
          <a:p>
            <a:r>
              <a:rPr lang="en-IN" dirty="0"/>
              <a:t>The GPU </a:t>
            </a:r>
            <a:r>
              <a:rPr lang="en-IN" b="1" dirty="0"/>
              <a:t>then executes this corrupted code</a:t>
            </a:r>
            <a:r>
              <a:rPr lang="en-IN" dirty="0"/>
              <a:t>, producing incorrect computation results.</a:t>
            </a:r>
          </a:p>
          <a:p>
            <a:r>
              <a:rPr lang="en-IN" dirty="0"/>
              <a:t>These corrupted </a:t>
            </a:r>
            <a:r>
              <a:rPr lang="en-IN" b="1" dirty="0"/>
              <a:t>results propagate through </a:t>
            </a:r>
            <a:r>
              <a:rPr lang="en-IN" dirty="0"/>
              <a:t>the model and </a:t>
            </a:r>
            <a:r>
              <a:rPr lang="en-IN" b="1" dirty="0"/>
              <a:t>ultimately affect the LLM's output.</a:t>
            </a:r>
          </a:p>
          <a:p>
            <a:r>
              <a:rPr lang="en-IN" dirty="0"/>
              <a:t>As a consequence, the user may </a:t>
            </a:r>
            <a:r>
              <a:rPr lang="en-IN" b="1" dirty="0"/>
              <a:t>observe degraded model </a:t>
            </a:r>
            <a:r>
              <a:rPr lang="en-IN" b="1" dirty="0" err="1"/>
              <a:t>behavior</a:t>
            </a:r>
            <a:r>
              <a:rPr lang="en-IN" dirty="0"/>
              <a:t>, </a:t>
            </a:r>
            <a:r>
              <a:rPr lang="en-IN" b="1" dirty="0"/>
              <a:t>incorrect predictions</a:t>
            </a:r>
            <a:r>
              <a:rPr lang="en-IN" dirty="0"/>
              <a:t>, or </a:t>
            </a:r>
            <a:r>
              <a:rPr lang="en-IN" b="1" dirty="0"/>
              <a:t>even completely incoherent generated text.</a:t>
            </a:r>
          </a:p>
        </p:txBody>
      </p:sp>
      <p:sp>
        <p:nvSpPr>
          <p:cNvPr id="4" name="Slide Number Placeholder 3">
            <a:extLst>
              <a:ext uri="{FF2B5EF4-FFF2-40B4-BE49-F238E27FC236}">
                <a16:creationId xmlns:a16="http://schemas.microsoft.com/office/drawing/2014/main" id="{7EE62F22-839C-639A-3273-FB615C612FAE}"/>
              </a:ext>
            </a:extLst>
          </p:cNvPr>
          <p:cNvSpPr>
            <a:spLocks noGrp="1"/>
          </p:cNvSpPr>
          <p:nvPr>
            <p:ph type="sldNum" sz="quarter" idx="5"/>
          </p:nvPr>
        </p:nvSpPr>
        <p:spPr/>
        <p:txBody>
          <a:bodyPr/>
          <a:lstStyle/>
          <a:p>
            <a:fld id="{303E7097-4508-4557-BCE0-CA3EDD045B0B}" type="slidenum">
              <a:rPr lang="en-IN" smtClean="0"/>
              <a:t>8</a:t>
            </a:fld>
            <a:endParaRPr lang="en-IN"/>
          </a:p>
        </p:txBody>
      </p:sp>
    </p:spTree>
    <p:extLst>
      <p:ext uri="{BB962C8B-B14F-4D97-AF65-F5344CB8AC3E}">
        <p14:creationId xmlns:p14="http://schemas.microsoft.com/office/powerpoint/2010/main" val="4127343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92C6A-45FE-1A25-D0CB-5F08097123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520B53-4360-93B4-1B2E-267DC3BC4E63}"/>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DFC4AFFA-EAEB-0DDF-B832-3F5F52E72D1B}"/>
              </a:ext>
            </a:extLst>
          </p:cNvPr>
          <p:cNvSpPr>
            <a:spLocks noGrp="1"/>
          </p:cNvSpPr>
          <p:nvPr>
            <p:ph type="body" idx="1"/>
          </p:nvPr>
        </p:nvSpPr>
        <p:spPr/>
        <p:txBody>
          <a:bodyPr/>
          <a:lstStyle/>
          <a:p>
            <a:r>
              <a:rPr lang="en-US"/>
              <a:t>Let me break down the steps further</a:t>
            </a:r>
            <a:endParaRPr lang="en-IN"/>
          </a:p>
        </p:txBody>
      </p:sp>
      <p:sp>
        <p:nvSpPr>
          <p:cNvPr id="4" name="Slide Number Placeholder 3">
            <a:extLst>
              <a:ext uri="{FF2B5EF4-FFF2-40B4-BE49-F238E27FC236}">
                <a16:creationId xmlns:a16="http://schemas.microsoft.com/office/drawing/2014/main" id="{648DC058-8D48-5A92-BBD6-3F70A476A290}"/>
              </a:ext>
            </a:extLst>
          </p:cNvPr>
          <p:cNvSpPr>
            <a:spLocks noGrp="1"/>
          </p:cNvSpPr>
          <p:nvPr>
            <p:ph type="sldNum" sz="quarter" idx="5"/>
          </p:nvPr>
        </p:nvSpPr>
        <p:spPr/>
        <p:txBody>
          <a:bodyPr/>
          <a:lstStyle/>
          <a:p>
            <a:fld id="{303E7097-4508-4557-BCE0-CA3EDD045B0B}" type="slidenum">
              <a:rPr lang="en-IN" smtClean="0"/>
              <a:t>9</a:t>
            </a:fld>
            <a:endParaRPr lang="en-IN"/>
          </a:p>
        </p:txBody>
      </p:sp>
    </p:spTree>
    <p:extLst>
      <p:ext uri="{BB962C8B-B14F-4D97-AF65-F5344CB8AC3E}">
        <p14:creationId xmlns:p14="http://schemas.microsoft.com/office/powerpoint/2010/main" val="3002294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74464-A5FC-974B-187D-7727E782E0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B68CE3BB-0241-D9FE-AF5C-2E7BEDCC3F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34AABB5-876A-50C8-12F3-5C8C1D466E50}"/>
              </a:ext>
            </a:extLst>
          </p:cNvPr>
          <p:cNvSpPr>
            <a:spLocks noGrp="1"/>
          </p:cNvSpPr>
          <p:nvPr>
            <p:ph type="dt" sz="half" idx="10"/>
          </p:nvPr>
        </p:nvSpPr>
        <p:spPr/>
        <p:txBody>
          <a:bodyPr/>
          <a:lstStyle/>
          <a:p>
            <a:fld id="{235062AD-228A-4DCD-ADA8-61F538A9EBA7}" type="datetimeFigureOut">
              <a:rPr lang="en-IN" smtClean="0"/>
              <a:t>11-07-2026</a:t>
            </a:fld>
            <a:endParaRPr lang="en-IN"/>
          </a:p>
        </p:txBody>
      </p:sp>
      <p:sp>
        <p:nvSpPr>
          <p:cNvPr id="5" name="Footer Placeholder 4">
            <a:extLst>
              <a:ext uri="{FF2B5EF4-FFF2-40B4-BE49-F238E27FC236}">
                <a16:creationId xmlns:a16="http://schemas.microsoft.com/office/drawing/2014/main" id="{BB71BDD9-5565-83E0-ACFB-A1E8BA7FCF4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A8C4F63-7BE2-BD68-1C5A-B2E3D5EC2313}"/>
              </a:ext>
            </a:extLst>
          </p:cNvPr>
          <p:cNvSpPr>
            <a:spLocks noGrp="1"/>
          </p:cNvSpPr>
          <p:nvPr>
            <p:ph type="sldNum" sz="quarter" idx="12"/>
          </p:nvPr>
        </p:nvSpPr>
        <p:spPr/>
        <p:txBody>
          <a:bodyPr/>
          <a:lstStyle/>
          <a:p>
            <a:fld id="{ECB5E7E9-F9D3-42D7-BFF5-575AABE62198}" type="slidenum">
              <a:rPr lang="en-IN" smtClean="0"/>
              <a:t>‹#›</a:t>
            </a:fld>
            <a:endParaRPr lang="en-IN"/>
          </a:p>
        </p:txBody>
      </p:sp>
    </p:spTree>
    <p:extLst>
      <p:ext uri="{BB962C8B-B14F-4D97-AF65-F5344CB8AC3E}">
        <p14:creationId xmlns:p14="http://schemas.microsoft.com/office/powerpoint/2010/main" val="207047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88819-CF82-8D0B-13AB-80592BE667A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112B31D-BEA6-F070-6F7D-E08F2ADB11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FB2CFB2-2A69-FAF8-A090-9DD9CCF47768}"/>
              </a:ext>
            </a:extLst>
          </p:cNvPr>
          <p:cNvSpPr>
            <a:spLocks noGrp="1"/>
          </p:cNvSpPr>
          <p:nvPr>
            <p:ph type="dt" sz="half" idx="10"/>
          </p:nvPr>
        </p:nvSpPr>
        <p:spPr/>
        <p:txBody>
          <a:bodyPr/>
          <a:lstStyle/>
          <a:p>
            <a:fld id="{235062AD-228A-4DCD-ADA8-61F538A9EBA7}" type="datetimeFigureOut">
              <a:rPr lang="en-IN" smtClean="0"/>
              <a:t>11-07-2026</a:t>
            </a:fld>
            <a:endParaRPr lang="en-IN"/>
          </a:p>
        </p:txBody>
      </p:sp>
      <p:sp>
        <p:nvSpPr>
          <p:cNvPr id="5" name="Footer Placeholder 4">
            <a:extLst>
              <a:ext uri="{FF2B5EF4-FFF2-40B4-BE49-F238E27FC236}">
                <a16:creationId xmlns:a16="http://schemas.microsoft.com/office/drawing/2014/main" id="{0A825253-3473-0EBD-CD01-C95C71B6C5F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FF0283C-F9AB-B505-6CB7-A267009AC264}"/>
              </a:ext>
            </a:extLst>
          </p:cNvPr>
          <p:cNvSpPr>
            <a:spLocks noGrp="1"/>
          </p:cNvSpPr>
          <p:nvPr>
            <p:ph type="sldNum" sz="quarter" idx="12"/>
          </p:nvPr>
        </p:nvSpPr>
        <p:spPr/>
        <p:txBody>
          <a:bodyPr/>
          <a:lstStyle/>
          <a:p>
            <a:fld id="{ECB5E7E9-F9D3-42D7-BFF5-575AABE62198}" type="slidenum">
              <a:rPr lang="en-IN" smtClean="0"/>
              <a:t>‹#›</a:t>
            </a:fld>
            <a:endParaRPr lang="en-IN"/>
          </a:p>
        </p:txBody>
      </p:sp>
    </p:spTree>
    <p:extLst>
      <p:ext uri="{BB962C8B-B14F-4D97-AF65-F5344CB8AC3E}">
        <p14:creationId xmlns:p14="http://schemas.microsoft.com/office/powerpoint/2010/main" val="3529699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881D4C-5C44-6E38-A9AC-885CAEC8ACD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EC0E756-B6B7-BE43-04CB-155F97B730A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096550A-EBFF-FDEA-3F94-183E60F90871}"/>
              </a:ext>
            </a:extLst>
          </p:cNvPr>
          <p:cNvSpPr>
            <a:spLocks noGrp="1"/>
          </p:cNvSpPr>
          <p:nvPr>
            <p:ph type="dt" sz="half" idx="10"/>
          </p:nvPr>
        </p:nvSpPr>
        <p:spPr/>
        <p:txBody>
          <a:bodyPr/>
          <a:lstStyle/>
          <a:p>
            <a:fld id="{235062AD-228A-4DCD-ADA8-61F538A9EBA7}" type="datetimeFigureOut">
              <a:rPr lang="en-IN" smtClean="0"/>
              <a:t>11-07-2026</a:t>
            </a:fld>
            <a:endParaRPr lang="en-IN"/>
          </a:p>
        </p:txBody>
      </p:sp>
      <p:sp>
        <p:nvSpPr>
          <p:cNvPr id="5" name="Footer Placeholder 4">
            <a:extLst>
              <a:ext uri="{FF2B5EF4-FFF2-40B4-BE49-F238E27FC236}">
                <a16:creationId xmlns:a16="http://schemas.microsoft.com/office/drawing/2014/main" id="{FBCB8AC5-3F46-A891-017D-2006150D33E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2D7BA93-2077-794A-01D3-3CCC82111259}"/>
              </a:ext>
            </a:extLst>
          </p:cNvPr>
          <p:cNvSpPr>
            <a:spLocks noGrp="1"/>
          </p:cNvSpPr>
          <p:nvPr>
            <p:ph type="sldNum" sz="quarter" idx="12"/>
          </p:nvPr>
        </p:nvSpPr>
        <p:spPr/>
        <p:txBody>
          <a:bodyPr/>
          <a:lstStyle/>
          <a:p>
            <a:fld id="{ECB5E7E9-F9D3-42D7-BFF5-575AABE62198}" type="slidenum">
              <a:rPr lang="en-IN" smtClean="0"/>
              <a:t>‹#›</a:t>
            </a:fld>
            <a:endParaRPr lang="en-IN"/>
          </a:p>
        </p:txBody>
      </p:sp>
    </p:spTree>
    <p:extLst>
      <p:ext uri="{BB962C8B-B14F-4D97-AF65-F5344CB8AC3E}">
        <p14:creationId xmlns:p14="http://schemas.microsoft.com/office/powerpoint/2010/main" val="424662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Conference" type="title">
  <p:cSld name="Title slide: Conference">
    <p:spTree>
      <p:nvGrpSpPr>
        <p:cNvPr id="1" name="Shape 9"/>
        <p:cNvGrpSpPr/>
        <p:nvPr/>
      </p:nvGrpSpPr>
      <p:grpSpPr>
        <a:xfrm>
          <a:off x="0" y="0"/>
          <a:ext cx="0" cy="0"/>
          <a:chOff x="0" y="0"/>
          <a:chExt cx="0" cy="0"/>
        </a:xfrm>
      </p:grpSpPr>
      <p:sp>
        <p:nvSpPr>
          <p:cNvPr id="10" name="Google Shape;10;p2" descr="jkdjfkjsdklfjd" title="jhjdhfjsdh"/>
          <p:cNvSpPr txBox="1">
            <a:spLocks noGrp="1"/>
          </p:cNvSpPr>
          <p:nvPr>
            <p:ph type="ctrTitle"/>
          </p:nvPr>
        </p:nvSpPr>
        <p:spPr>
          <a:xfrm>
            <a:off x="1609900" y="3407453"/>
            <a:ext cx="7591200" cy="954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8B00E7"/>
              </a:buClr>
              <a:buSzPts val="3600"/>
              <a:buFont typeface="Arial"/>
              <a:buNone/>
              <a:defRPr>
                <a:solidFill>
                  <a:srgbClr val="C00000"/>
                </a:solidFill>
                <a:latin typeface="Arial"/>
                <a:ea typeface="Arial"/>
                <a:cs typeface="Arial"/>
                <a:sym typeface="Arial"/>
              </a:defRPr>
            </a:lvl1pPr>
            <a:lvl2pPr lvl="1" algn="ctr">
              <a:lnSpc>
                <a:spcPct val="100000"/>
              </a:lnSpc>
              <a:spcBef>
                <a:spcPts val="0"/>
              </a:spcBef>
              <a:spcAft>
                <a:spcPts val="0"/>
              </a:spcAft>
              <a:buSzPts val="5200"/>
              <a:buNone/>
              <a:defRPr sz="6240"/>
            </a:lvl2pPr>
            <a:lvl3pPr lvl="2" algn="ctr">
              <a:lnSpc>
                <a:spcPct val="100000"/>
              </a:lnSpc>
              <a:spcBef>
                <a:spcPts val="0"/>
              </a:spcBef>
              <a:spcAft>
                <a:spcPts val="0"/>
              </a:spcAft>
              <a:buSzPts val="5200"/>
              <a:buNone/>
              <a:defRPr sz="6240"/>
            </a:lvl3pPr>
            <a:lvl4pPr lvl="3" algn="ctr">
              <a:lnSpc>
                <a:spcPct val="100000"/>
              </a:lnSpc>
              <a:spcBef>
                <a:spcPts val="0"/>
              </a:spcBef>
              <a:spcAft>
                <a:spcPts val="0"/>
              </a:spcAft>
              <a:buSzPts val="5200"/>
              <a:buNone/>
              <a:defRPr sz="6240"/>
            </a:lvl4pPr>
            <a:lvl5pPr lvl="4" algn="ctr">
              <a:lnSpc>
                <a:spcPct val="100000"/>
              </a:lnSpc>
              <a:spcBef>
                <a:spcPts val="0"/>
              </a:spcBef>
              <a:spcAft>
                <a:spcPts val="0"/>
              </a:spcAft>
              <a:buSzPts val="5200"/>
              <a:buNone/>
              <a:defRPr sz="6240"/>
            </a:lvl5pPr>
            <a:lvl6pPr lvl="5" algn="ctr">
              <a:lnSpc>
                <a:spcPct val="100000"/>
              </a:lnSpc>
              <a:spcBef>
                <a:spcPts val="0"/>
              </a:spcBef>
              <a:spcAft>
                <a:spcPts val="0"/>
              </a:spcAft>
              <a:buSzPts val="5200"/>
              <a:buNone/>
              <a:defRPr sz="6240"/>
            </a:lvl6pPr>
            <a:lvl7pPr lvl="6" algn="ctr">
              <a:lnSpc>
                <a:spcPct val="100000"/>
              </a:lnSpc>
              <a:spcBef>
                <a:spcPts val="0"/>
              </a:spcBef>
              <a:spcAft>
                <a:spcPts val="0"/>
              </a:spcAft>
              <a:buSzPts val="5200"/>
              <a:buNone/>
              <a:defRPr sz="6240"/>
            </a:lvl7pPr>
            <a:lvl8pPr lvl="7" algn="ctr">
              <a:lnSpc>
                <a:spcPct val="100000"/>
              </a:lnSpc>
              <a:spcBef>
                <a:spcPts val="0"/>
              </a:spcBef>
              <a:spcAft>
                <a:spcPts val="0"/>
              </a:spcAft>
              <a:buSzPts val="5200"/>
              <a:buNone/>
              <a:defRPr sz="6240"/>
            </a:lvl8pPr>
            <a:lvl9pPr lvl="8" algn="ctr">
              <a:lnSpc>
                <a:spcPct val="100000"/>
              </a:lnSpc>
              <a:spcBef>
                <a:spcPts val="0"/>
              </a:spcBef>
              <a:spcAft>
                <a:spcPts val="0"/>
              </a:spcAft>
              <a:buSzPts val="5200"/>
              <a:buNone/>
              <a:defRPr sz="6240"/>
            </a:lvl9pPr>
          </a:lstStyle>
          <a:p>
            <a:endParaRPr/>
          </a:p>
        </p:txBody>
      </p:sp>
      <p:sp>
        <p:nvSpPr>
          <p:cNvPr id="11" name="Google Shape;11;p2"/>
          <p:cNvSpPr txBox="1">
            <a:spLocks noGrp="1"/>
          </p:cNvSpPr>
          <p:nvPr>
            <p:ph type="ctrTitle" idx="2"/>
          </p:nvPr>
        </p:nvSpPr>
        <p:spPr>
          <a:xfrm>
            <a:off x="415611" y="408161"/>
            <a:ext cx="11360800" cy="273672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8B00E7"/>
              </a:buClr>
              <a:buSzPts val="5200"/>
              <a:buFont typeface="Arial"/>
              <a:buNone/>
              <a:defRPr sz="6240">
                <a:solidFill>
                  <a:srgbClr val="C00000"/>
                </a:solidFill>
                <a:latin typeface="Arial"/>
                <a:ea typeface="Arial"/>
                <a:cs typeface="Arial"/>
                <a:sym typeface="Arial"/>
              </a:defRPr>
            </a:lvl1pPr>
            <a:lvl2pPr lvl="1" algn="ctr">
              <a:lnSpc>
                <a:spcPct val="100000"/>
              </a:lnSpc>
              <a:spcBef>
                <a:spcPts val="0"/>
              </a:spcBef>
              <a:spcAft>
                <a:spcPts val="0"/>
              </a:spcAft>
              <a:buSzPts val="5200"/>
              <a:buNone/>
              <a:defRPr sz="6240"/>
            </a:lvl2pPr>
            <a:lvl3pPr lvl="2" algn="ctr">
              <a:lnSpc>
                <a:spcPct val="100000"/>
              </a:lnSpc>
              <a:spcBef>
                <a:spcPts val="0"/>
              </a:spcBef>
              <a:spcAft>
                <a:spcPts val="0"/>
              </a:spcAft>
              <a:buSzPts val="5200"/>
              <a:buNone/>
              <a:defRPr sz="6240"/>
            </a:lvl3pPr>
            <a:lvl4pPr lvl="3" algn="ctr">
              <a:lnSpc>
                <a:spcPct val="100000"/>
              </a:lnSpc>
              <a:spcBef>
                <a:spcPts val="0"/>
              </a:spcBef>
              <a:spcAft>
                <a:spcPts val="0"/>
              </a:spcAft>
              <a:buSzPts val="5200"/>
              <a:buNone/>
              <a:defRPr sz="6240"/>
            </a:lvl4pPr>
            <a:lvl5pPr lvl="4" algn="ctr">
              <a:lnSpc>
                <a:spcPct val="100000"/>
              </a:lnSpc>
              <a:spcBef>
                <a:spcPts val="0"/>
              </a:spcBef>
              <a:spcAft>
                <a:spcPts val="0"/>
              </a:spcAft>
              <a:buSzPts val="5200"/>
              <a:buNone/>
              <a:defRPr sz="6240"/>
            </a:lvl5pPr>
            <a:lvl6pPr lvl="5" algn="ctr">
              <a:lnSpc>
                <a:spcPct val="100000"/>
              </a:lnSpc>
              <a:spcBef>
                <a:spcPts val="0"/>
              </a:spcBef>
              <a:spcAft>
                <a:spcPts val="0"/>
              </a:spcAft>
              <a:buSzPts val="5200"/>
              <a:buNone/>
              <a:defRPr sz="6240"/>
            </a:lvl6pPr>
            <a:lvl7pPr lvl="6" algn="ctr">
              <a:lnSpc>
                <a:spcPct val="100000"/>
              </a:lnSpc>
              <a:spcBef>
                <a:spcPts val="0"/>
              </a:spcBef>
              <a:spcAft>
                <a:spcPts val="0"/>
              </a:spcAft>
              <a:buSzPts val="5200"/>
              <a:buNone/>
              <a:defRPr sz="6240"/>
            </a:lvl7pPr>
            <a:lvl8pPr lvl="7" algn="ctr">
              <a:lnSpc>
                <a:spcPct val="100000"/>
              </a:lnSpc>
              <a:spcBef>
                <a:spcPts val="0"/>
              </a:spcBef>
              <a:spcAft>
                <a:spcPts val="0"/>
              </a:spcAft>
              <a:buSzPts val="5200"/>
              <a:buNone/>
              <a:defRPr sz="6240"/>
            </a:lvl8pPr>
            <a:lvl9pPr lvl="8" algn="ctr">
              <a:lnSpc>
                <a:spcPct val="100000"/>
              </a:lnSpc>
              <a:spcBef>
                <a:spcPts val="0"/>
              </a:spcBef>
              <a:spcAft>
                <a:spcPts val="0"/>
              </a:spcAft>
              <a:buSzPts val="5200"/>
              <a:buNone/>
              <a:defRPr sz="6240"/>
            </a:lvl9pPr>
          </a:lstStyle>
          <a:p>
            <a:endParaRPr/>
          </a:p>
        </p:txBody>
      </p:sp>
      <p:sp>
        <p:nvSpPr>
          <p:cNvPr id="12" name="Google Shape;12;p2" descr="jkdjfkjsdklfjd" title="jhjdhfjsdh"/>
          <p:cNvSpPr txBox="1">
            <a:spLocks noGrp="1"/>
          </p:cNvSpPr>
          <p:nvPr>
            <p:ph type="ctrTitle" idx="3"/>
          </p:nvPr>
        </p:nvSpPr>
        <p:spPr>
          <a:xfrm>
            <a:off x="418035" y="5500400"/>
            <a:ext cx="6623600" cy="9540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rgbClr val="000000"/>
              </a:buClr>
              <a:buSzPts val="1800"/>
              <a:buFont typeface="Arial"/>
              <a:buNone/>
              <a:defRPr sz="2160">
                <a:solidFill>
                  <a:srgbClr val="000000"/>
                </a:solidFill>
                <a:latin typeface="Arial"/>
                <a:ea typeface="Arial"/>
                <a:cs typeface="Arial"/>
                <a:sym typeface="Arial"/>
              </a:defRPr>
            </a:lvl1pPr>
            <a:lvl2pPr lvl="1" algn="ctr">
              <a:lnSpc>
                <a:spcPct val="100000"/>
              </a:lnSpc>
              <a:spcBef>
                <a:spcPts val="0"/>
              </a:spcBef>
              <a:spcAft>
                <a:spcPts val="0"/>
              </a:spcAft>
              <a:buSzPts val="5200"/>
              <a:buFont typeface="Cambria"/>
              <a:buNone/>
              <a:defRPr sz="6240">
                <a:latin typeface="Cambria"/>
                <a:ea typeface="Cambria"/>
                <a:cs typeface="Cambria"/>
                <a:sym typeface="Cambria"/>
              </a:defRPr>
            </a:lvl2pPr>
            <a:lvl3pPr lvl="2" algn="ctr">
              <a:lnSpc>
                <a:spcPct val="100000"/>
              </a:lnSpc>
              <a:spcBef>
                <a:spcPts val="0"/>
              </a:spcBef>
              <a:spcAft>
                <a:spcPts val="0"/>
              </a:spcAft>
              <a:buSzPts val="5200"/>
              <a:buFont typeface="Cambria"/>
              <a:buNone/>
              <a:defRPr sz="6240">
                <a:latin typeface="Cambria"/>
                <a:ea typeface="Cambria"/>
                <a:cs typeface="Cambria"/>
                <a:sym typeface="Cambria"/>
              </a:defRPr>
            </a:lvl3pPr>
            <a:lvl4pPr lvl="3" algn="ctr">
              <a:lnSpc>
                <a:spcPct val="100000"/>
              </a:lnSpc>
              <a:spcBef>
                <a:spcPts val="0"/>
              </a:spcBef>
              <a:spcAft>
                <a:spcPts val="0"/>
              </a:spcAft>
              <a:buSzPts val="5200"/>
              <a:buFont typeface="Cambria"/>
              <a:buNone/>
              <a:defRPr sz="6240">
                <a:latin typeface="Cambria"/>
                <a:ea typeface="Cambria"/>
                <a:cs typeface="Cambria"/>
                <a:sym typeface="Cambria"/>
              </a:defRPr>
            </a:lvl4pPr>
            <a:lvl5pPr lvl="4" algn="ctr">
              <a:lnSpc>
                <a:spcPct val="100000"/>
              </a:lnSpc>
              <a:spcBef>
                <a:spcPts val="0"/>
              </a:spcBef>
              <a:spcAft>
                <a:spcPts val="0"/>
              </a:spcAft>
              <a:buSzPts val="5200"/>
              <a:buFont typeface="Cambria"/>
              <a:buNone/>
              <a:defRPr sz="6240">
                <a:latin typeface="Cambria"/>
                <a:ea typeface="Cambria"/>
                <a:cs typeface="Cambria"/>
                <a:sym typeface="Cambria"/>
              </a:defRPr>
            </a:lvl5pPr>
            <a:lvl6pPr lvl="5" algn="ctr">
              <a:lnSpc>
                <a:spcPct val="100000"/>
              </a:lnSpc>
              <a:spcBef>
                <a:spcPts val="0"/>
              </a:spcBef>
              <a:spcAft>
                <a:spcPts val="0"/>
              </a:spcAft>
              <a:buSzPts val="5200"/>
              <a:buFont typeface="Cambria"/>
              <a:buNone/>
              <a:defRPr sz="6240">
                <a:latin typeface="Cambria"/>
                <a:ea typeface="Cambria"/>
                <a:cs typeface="Cambria"/>
                <a:sym typeface="Cambria"/>
              </a:defRPr>
            </a:lvl6pPr>
            <a:lvl7pPr lvl="6" algn="ctr">
              <a:lnSpc>
                <a:spcPct val="100000"/>
              </a:lnSpc>
              <a:spcBef>
                <a:spcPts val="0"/>
              </a:spcBef>
              <a:spcAft>
                <a:spcPts val="0"/>
              </a:spcAft>
              <a:buSzPts val="5200"/>
              <a:buFont typeface="Cambria"/>
              <a:buNone/>
              <a:defRPr sz="6240">
                <a:latin typeface="Cambria"/>
                <a:ea typeface="Cambria"/>
                <a:cs typeface="Cambria"/>
                <a:sym typeface="Cambria"/>
              </a:defRPr>
            </a:lvl7pPr>
            <a:lvl8pPr lvl="7" algn="ctr">
              <a:lnSpc>
                <a:spcPct val="100000"/>
              </a:lnSpc>
              <a:spcBef>
                <a:spcPts val="0"/>
              </a:spcBef>
              <a:spcAft>
                <a:spcPts val="0"/>
              </a:spcAft>
              <a:buSzPts val="5200"/>
              <a:buFont typeface="Cambria"/>
              <a:buNone/>
              <a:defRPr sz="6240">
                <a:latin typeface="Cambria"/>
                <a:ea typeface="Cambria"/>
                <a:cs typeface="Cambria"/>
                <a:sym typeface="Cambria"/>
              </a:defRPr>
            </a:lvl8pPr>
            <a:lvl9pPr lvl="8" algn="ctr">
              <a:lnSpc>
                <a:spcPct val="100000"/>
              </a:lnSpc>
              <a:spcBef>
                <a:spcPts val="0"/>
              </a:spcBef>
              <a:spcAft>
                <a:spcPts val="0"/>
              </a:spcAft>
              <a:buSzPts val="5200"/>
              <a:buFont typeface="Cambria"/>
              <a:buNone/>
              <a:defRPr sz="6240">
                <a:latin typeface="Cambria"/>
                <a:ea typeface="Cambria"/>
                <a:cs typeface="Cambria"/>
                <a:sym typeface="Cambria"/>
              </a:defRPr>
            </a:lvl9pPr>
          </a:lstStyle>
          <a:p>
            <a:endParaRPr/>
          </a:p>
        </p:txBody>
      </p:sp>
      <p:sp>
        <p:nvSpPr>
          <p:cNvPr id="13" name="Google Shape;13;p2"/>
          <p:cNvSpPr txBox="1">
            <a:spLocks noGrp="1"/>
          </p:cNvSpPr>
          <p:nvPr>
            <p:ph type="subTitle" idx="1"/>
          </p:nvPr>
        </p:nvSpPr>
        <p:spPr>
          <a:xfrm>
            <a:off x="9315834" y="3243175"/>
            <a:ext cx="2616400" cy="122616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3000"/>
              <a:buFont typeface="Arial"/>
              <a:buNone/>
              <a:defRPr sz="1440">
                <a:solidFill>
                  <a:srgbClr val="38761D"/>
                </a:solidFill>
                <a:latin typeface="Arial"/>
                <a:ea typeface="Arial"/>
                <a:cs typeface="Arial"/>
                <a:sym typeface="Arial"/>
              </a:defRPr>
            </a:lvl1pPr>
            <a:lvl2pPr lvl="1" algn="l">
              <a:lnSpc>
                <a:spcPct val="115000"/>
              </a:lnSpc>
              <a:spcBef>
                <a:spcPts val="1920"/>
              </a:spcBef>
              <a:spcAft>
                <a:spcPts val="0"/>
              </a:spcAft>
              <a:buSzPts val="3000"/>
              <a:buNone/>
              <a:defRPr sz="1440"/>
            </a:lvl2pPr>
            <a:lvl3pPr lvl="2" algn="l">
              <a:lnSpc>
                <a:spcPct val="115000"/>
              </a:lnSpc>
              <a:spcBef>
                <a:spcPts val="1920"/>
              </a:spcBef>
              <a:spcAft>
                <a:spcPts val="0"/>
              </a:spcAft>
              <a:buSzPts val="3000"/>
              <a:buNone/>
              <a:defRPr sz="1440"/>
            </a:lvl3pPr>
            <a:lvl4pPr lvl="3" algn="l">
              <a:lnSpc>
                <a:spcPct val="115000"/>
              </a:lnSpc>
              <a:spcBef>
                <a:spcPts val="1920"/>
              </a:spcBef>
              <a:spcAft>
                <a:spcPts val="0"/>
              </a:spcAft>
              <a:buSzPts val="3000"/>
              <a:buNone/>
              <a:defRPr sz="1440"/>
            </a:lvl4pPr>
            <a:lvl5pPr lvl="4" algn="l">
              <a:lnSpc>
                <a:spcPct val="115000"/>
              </a:lnSpc>
              <a:spcBef>
                <a:spcPts val="1920"/>
              </a:spcBef>
              <a:spcAft>
                <a:spcPts val="0"/>
              </a:spcAft>
              <a:buSzPts val="3000"/>
              <a:buNone/>
              <a:defRPr sz="1440"/>
            </a:lvl5pPr>
            <a:lvl6pPr lvl="5" algn="l">
              <a:lnSpc>
                <a:spcPct val="115000"/>
              </a:lnSpc>
              <a:spcBef>
                <a:spcPts val="1920"/>
              </a:spcBef>
              <a:spcAft>
                <a:spcPts val="0"/>
              </a:spcAft>
              <a:buSzPts val="3000"/>
              <a:buNone/>
              <a:defRPr sz="1440"/>
            </a:lvl6pPr>
            <a:lvl7pPr lvl="6" algn="l">
              <a:lnSpc>
                <a:spcPct val="115000"/>
              </a:lnSpc>
              <a:spcBef>
                <a:spcPts val="1920"/>
              </a:spcBef>
              <a:spcAft>
                <a:spcPts val="0"/>
              </a:spcAft>
              <a:buSzPts val="3000"/>
              <a:buNone/>
              <a:defRPr sz="1440"/>
            </a:lvl7pPr>
            <a:lvl8pPr lvl="7" algn="l">
              <a:lnSpc>
                <a:spcPct val="115000"/>
              </a:lnSpc>
              <a:spcBef>
                <a:spcPts val="1920"/>
              </a:spcBef>
              <a:spcAft>
                <a:spcPts val="0"/>
              </a:spcAft>
              <a:buSzPts val="3000"/>
              <a:buNone/>
              <a:defRPr sz="1440"/>
            </a:lvl8pPr>
            <a:lvl9pPr lvl="8" algn="l">
              <a:lnSpc>
                <a:spcPct val="115000"/>
              </a:lnSpc>
              <a:spcBef>
                <a:spcPts val="1920"/>
              </a:spcBef>
              <a:spcAft>
                <a:spcPts val="1920"/>
              </a:spcAft>
              <a:buSzPts val="3000"/>
              <a:buNone/>
              <a:defRPr sz="1440"/>
            </a:lvl9pPr>
          </a:lstStyle>
          <a:p>
            <a:endParaRPr/>
          </a:p>
        </p:txBody>
      </p:sp>
      <p:sp>
        <p:nvSpPr>
          <p:cNvPr id="14" name="Google Shape;14;p2"/>
          <p:cNvSpPr txBox="1">
            <a:spLocks noGrp="1"/>
          </p:cNvSpPr>
          <p:nvPr>
            <p:ph type="sldNum" idx="12"/>
          </p:nvPr>
        </p:nvSpPr>
        <p:spPr>
          <a:xfrm>
            <a:off x="11409046" y="6333134"/>
            <a:ext cx="731600" cy="52488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800"/>
              <a:buFont typeface="Arial"/>
              <a:buNone/>
              <a:defRPr sz="1560" b="0" i="0" u="none" strike="noStrike" cap="none">
                <a:solidFill>
                  <a:srgbClr val="C00000"/>
                </a:solidFill>
                <a:latin typeface="Cambria"/>
                <a:ea typeface="Cambria"/>
                <a:cs typeface="Cambria"/>
                <a:sym typeface="Cambria"/>
              </a:defRPr>
            </a:lvl1pPr>
            <a:lvl2pPr marL="0" marR="0" lvl="1" indent="0" algn="r">
              <a:lnSpc>
                <a:spcPct val="100000"/>
              </a:lnSpc>
              <a:spcBef>
                <a:spcPts val="0"/>
              </a:spcBef>
              <a:spcAft>
                <a:spcPts val="0"/>
              </a:spcAft>
              <a:buClr>
                <a:srgbClr val="000000"/>
              </a:buClr>
              <a:buSzPts val="1800"/>
              <a:buFont typeface="Arial"/>
              <a:buNone/>
              <a:defRPr sz="1560" b="0" i="0" u="none" strike="noStrike" cap="none">
                <a:solidFill>
                  <a:srgbClr val="C00000"/>
                </a:solidFill>
                <a:latin typeface="Cambria"/>
                <a:ea typeface="Cambria"/>
                <a:cs typeface="Cambria"/>
                <a:sym typeface="Cambria"/>
              </a:defRPr>
            </a:lvl2pPr>
            <a:lvl3pPr marL="0" marR="0" lvl="2" indent="0" algn="r">
              <a:lnSpc>
                <a:spcPct val="100000"/>
              </a:lnSpc>
              <a:spcBef>
                <a:spcPts val="0"/>
              </a:spcBef>
              <a:spcAft>
                <a:spcPts val="0"/>
              </a:spcAft>
              <a:buClr>
                <a:srgbClr val="000000"/>
              </a:buClr>
              <a:buSzPts val="1800"/>
              <a:buFont typeface="Arial"/>
              <a:buNone/>
              <a:defRPr sz="1560" b="0" i="0" u="none" strike="noStrike" cap="none">
                <a:solidFill>
                  <a:srgbClr val="C00000"/>
                </a:solidFill>
                <a:latin typeface="Cambria"/>
                <a:ea typeface="Cambria"/>
                <a:cs typeface="Cambria"/>
                <a:sym typeface="Cambria"/>
              </a:defRPr>
            </a:lvl3pPr>
            <a:lvl4pPr marL="0" marR="0" lvl="3" indent="0" algn="r">
              <a:lnSpc>
                <a:spcPct val="100000"/>
              </a:lnSpc>
              <a:spcBef>
                <a:spcPts val="0"/>
              </a:spcBef>
              <a:spcAft>
                <a:spcPts val="0"/>
              </a:spcAft>
              <a:buClr>
                <a:srgbClr val="000000"/>
              </a:buClr>
              <a:buSzPts val="1800"/>
              <a:buFont typeface="Arial"/>
              <a:buNone/>
              <a:defRPr sz="1560" b="0" i="0" u="none" strike="noStrike" cap="none">
                <a:solidFill>
                  <a:srgbClr val="C00000"/>
                </a:solidFill>
                <a:latin typeface="Cambria"/>
                <a:ea typeface="Cambria"/>
                <a:cs typeface="Cambria"/>
                <a:sym typeface="Cambria"/>
              </a:defRPr>
            </a:lvl4pPr>
            <a:lvl5pPr marL="0" marR="0" lvl="4" indent="0" algn="r">
              <a:lnSpc>
                <a:spcPct val="100000"/>
              </a:lnSpc>
              <a:spcBef>
                <a:spcPts val="0"/>
              </a:spcBef>
              <a:spcAft>
                <a:spcPts val="0"/>
              </a:spcAft>
              <a:buClr>
                <a:srgbClr val="000000"/>
              </a:buClr>
              <a:buSzPts val="1800"/>
              <a:buFont typeface="Arial"/>
              <a:buNone/>
              <a:defRPr sz="1560" b="0" i="0" u="none" strike="noStrike" cap="none">
                <a:solidFill>
                  <a:srgbClr val="C00000"/>
                </a:solidFill>
                <a:latin typeface="Cambria"/>
                <a:ea typeface="Cambria"/>
                <a:cs typeface="Cambria"/>
                <a:sym typeface="Cambria"/>
              </a:defRPr>
            </a:lvl5pPr>
            <a:lvl6pPr marL="0" marR="0" lvl="5" indent="0" algn="r">
              <a:lnSpc>
                <a:spcPct val="100000"/>
              </a:lnSpc>
              <a:spcBef>
                <a:spcPts val="0"/>
              </a:spcBef>
              <a:spcAft>
                <a:spcPts val="0"/>
              </a:spcAft>
              <a:buClr>
                <a:srgbClr val="000000"/>
              </a:buClr>
              <a:buSzPts val="1800"/>
              <a:buFont typeface="Arial"/>
              <a:buNone/>
              <a:defRPr sz="1560" b="0" i="0" u="none" strike="noStrike" cap="none">
                <a:solidFill>
                  <a:srgbClr val="C00000"/>
                </a:solidFill>
                <a:latin typeface="Cambria"/>
                <a:ea typeface="Cambria"/>
                <a:cs typeface="Cambria"/>
                <a:sym typeface="Cambria"/>
              </a:defRPr>
            </a:lvl6pPr>
            <a:lvl7pPr marL="0" marR="0" lvl="6" indent="0" algn="r">
              <a:lnSpc>
                <a:spcPct val="100000"/>
              </a:lnSpc>
              <a:spcBef>
                <a:spcPts val="0"/>
              </a:spcBef>
              <a:spcAft>
                <a:spcPts val="0"/>
              </a:spcAft>
              <a:buClr>
                <a:srgbClr val="000000"/>
              </a:buClr>
              <a:buSzPts val="1800"/>
              <a:buFont typeface="Arial"/>
              <a:buNone/>
              <a:defRPr sz="1560" b="0" i="0" u="none" strike="noStrike" cap="none">
                <a:solidFill>
                  <a:srgbClr val="C00000"/>
                </a:solidFill>
                <a:latin typeface="Cambria"/>
                <a:ea typeface="Cambria"/>
                <a:cs typeface="Cambria"/>
                <a:sym typeface="Cambria"/>
              </a:defRPr>
            </a:lvl7pPr>
            <a:lvl8pPr marL="0" marR="0" lvl="7" indent="0" algn="r">
              <a:lnSpc>
                <a:spcPct val="100000"/>
              </a:lnSpc>
              <a:spcBef>
                <a:spcPts val="0"/>
              </a:spcBef>
              <a:spcAft>
                <a:spcPts val="0"/>
              </a:spcAft>
              <a:buClr>
                <a:srgbClr val="000000"/>
              </a:buClr>
              <a:buSzPts val="1800"/>
              <a:buFont typeface="Arial"/>
              <a:buNone/>
              <a:defRPr sz="1560" b="0" i="0" u="none" strike="noStrike" cap="none">
                <a:solidFill>
                  <a:srgbClr val="C00000"/>
                </a:solidFill>
                <a:latin typeface="Cambria"/>
                <a:ea typeface="Cambria"/>
                <a:cs typeface="Cambria"/>
                <a:sym typeface="Cambria"/>
              </a:defRPr>
            </a:lvl8pPr>
            <a:lvl9pPr marL="0" marR="0" lvl="8" indent="0" algn="r">
              <a:lnSpc>
                <a:spcPct val="100000"/>
              </a:lnSpc>
              <a:spcBef>
                <a:spcPts val="0"/>
              </a:spcBef>
              <a:spcAft>
                <a:spcPts val="0"/>
              </a:spcAft>
              <a:buClr>
                <a:srgbClr val="000000"/>
              </a:buClr>
              <a:buSzPts val="1800"/>
              <a:buFont typeface="Arial"/>
              <a:buNone/>
              <a:defRPr sz="1560" b="0" i="0" u="none" strike="noStrike" cap="none">
                <a:solidFill>
                  <a:srgbClr val="C00000"/>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41587845"/>
      </p:ext>
    </p:extLst>
  </p:cSld>
  <p:clrMapOvr>
    <a:masterClrMapping/>
  </p:clrMapOvr>
  <p:extLst>
    <p:ext uri="{DCECCB84-F9BA-43D5-87BE-67443E8EF086}">
      <p15:sldGuideLst xmlns:p15="http://schemas.microsoft.com/office/powerpoint/2012/main">
        <p15:guide id="1" pos="262">
          <p15:clr>
            <a:srgbClr val="FA7B17"/>
          </p15:clr>
        </p15:guide>
        <p15:guide id="2" pos="7536">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15601" y="582829"/>
            <a:ext cx="11360800" cy="76356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8B00E7"/>
              </a:buClr>
              <a:buSzPts val="3600"/>
              <a:buFont typeface="Arial"/>
              <a:buNone/>
              <a:defRPr>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endParaRPr/>
          </a:p>
        </p:txBody>
      </p:sp>
      <p:sp>
        <p:nvSpPr>
          <p:cNvPr id="17" name="Google Shape;17;p3"/>
          <p:cNvSpPr txBox="1">
            <a:spLocks noGrp="1"/>
          </p:cNvSpPr>
          <p:nvPr>
            <p:ph type="body" idx="1"/>
          </p:nvPr>
        </p:nvSpPr>
        <p:spPr>
          <a:xfrm>
            <a:off x="415601" y="1536634"/>
            <a:ext cx="11360800" cy="5000760"/>
          </a:xfrm>
          <a:prstGeom prst="rect">
            <a:avLst/>
          </a:prstGeom>
          <a:noFill/>
          <a:ln>
            <a:noFill/>
          </a:ln>
        </p:spPr>
        <p:txBody>
          <a:bodyPr spcFirstLastPara="1" wrap="square" lIns="91425" tIns="91425" rIns="91425" bIns="91425" anchor="t" anchorCtr="0">
            <a:noAutofit/>
          </a:bodyPr>
          <a:lstStyle>
            <a:lvl1pPr marL="457200" lvl="0" indent="-419100" algn="l">
              <a:lnSpc>
                <a:spcPct val="115000"/>
              </a:lnSpc>
              <a:spcBef>
                <a:spcPts val="0"/>
              </a:spcBef>
              <a:spcAft>
                <a:spcPts val="0"/>
              </a:spcAft>
              <a:buSzPts val="3000"/>
              <a:buFont typeface="Arial"/>
              <a:buChar char="●"/>
              <a:defRPr>
                <a:latin typeface="Arial"/>
                <a:ea typeface="Arial"/>
                <a:cs typeface="Arial"/>
                <a:sym typeface="Arial"/>
              </a:defRPr>
            </a:lvl1pPr>
            <a:lvl2pPr marL="914400" lvl="1" indent="-419100" algn="l">
              <a:lnSpc>
                <a:spcPct val="115000"/>
              </a:lnSpc>
              <a:spcBef>
                <a:spcPts val="1920"/>
              </a:spcBef>
              <a:spcAft>
                <a:spcPts val="0"/>
              </a:spcAft>
              <a:buSzPts val="3000"/>
              <a:buFont typeface="Arial"/>
              <a:buChar char="○"/>
              <a:defRPr>
                <a:latin typeface="Arial"/>
                <a:ea typeface="Arial"/>
                <a:cs typeface="Arial"/>
                <a:sym typeface="Arial"/>
              </a:defRPr>
            </a:lvl2pPr>
            <a:lvl3pPr marL="1371600" lvl="2" indent="-419100" algn="l">
              <a:lnSpc>
                <a:spcPct val="115000"/>
              </a:lnSpc>
              <a:spcBef>
                <a:spcPts val="1920"/>
              </a:spcBef>
              <a:spcAft>
                <a:spcPts val="0"/>
              </a:spcAft>
              <a:buSzPts val="3000"/>
              <a:buFont typeface="Arial"/>
              <a:buChar char="■"/>
              <a:defRPr>
                <a:latin typeface="Arial"/>
                <a:ea typeface="Arial"/>
                <a:cs typeface="Arial"/>
                <a:sym typeface="Arial"/>
              </a:defRPr>
            </a:lvl3pPr>
            <a:lvl4pPr marL="1828800" lvl="3" indent="-419100" algn="l">
              <a:lnSpc>
                <a:spcPct val="115000"/>
              </a:lnSpc>
              <a:spcBef>
                <a:spcPts val="1920"/>
              </a:spcBef>
              <a:spcAft>
                <a:spcPts val="0"/>
              </a:spcAft>
              <a:buSzPts val="3000"/>
              <a:buFont typeface="Arial"/>
              <a:buChar char="●"/>
              <a:defRPr>
                <a:latin typeface="Arial"/>
                <a:ea typeface="Arial"/>
                <a:cs typeface="Arial"/>
                <a:sym typeface="Arial"/>
              </a:defRPr>
            </a:lvl4pPr>
            <a:lvl5pPr marL="2286000" lvl="4" indent="-419100" algn="l">
              <a:lnSpc>
                <a:spcPct val="115000"/>
              </a:lnSpc>
              <a:spcBef>
                <a:spcPts val="1920"/>
              </a:spcBef>
              <a:spcAft>
                <a:spcPts val="0"/>
              </a:spcAft>
              <a:buSzPts val="3000"/>
              <a:buFont typeface="Arial"/>
              <a:buChar char="○"/>
              <a:defRPr>
                <a:latin typeface="Arial"/>
                <a:ea typeface="Arial"/>
                <a:cs typeface="Arial"/>
                <a:sym typeface="Arial"/>
              </a:defRPr>
            </a:lvl5pPr>
            <a:lvl6pPr marL="2743200" lvl="5" indent="-419100" algn="l">
              <a:lnSpc>
                <a:spcPct val="115000"/>
              </a:lnSpc>
              <a:spcBef>
                <a:spcPts val="1920"/>
              </a:spcBef>
              <a:spcAft>
                <a:spcPts val="0"/>
              </a:spcAft>
              <a:buSzPts val="3000"/>
              <a:buFont typeface="Arial"/>
              <a:buChar char="■"/>
              <a:defRPr>
                <a:latin typeface="Arial"/>
                <a:ea typeface="Arial"/>
                <a:cs typeface="Arial"/>
                <a:sym typeface="Arial"/>
              </a:defRPr>
            </a:lvl6pPr>
            <a:lvl7pPr marL="3200400" lvl="6" indent="-419100" algn="l">
              <a:lnSpc>
                <a:spcPct val="115000"/>
              </a:lnSpc>
              <a:spcBef>
                <a:spcPts val="1920"/>
              </a:spcBef>
              <a:spcAft>
                <a:spcPts val="0"/>
              </a:spcAft>
              <a:buSzPts val="3000"/>
              <a:buFont typeface="Arial"/>
              <a:buChar char="●"/>
              <a:defRPr>
                <a:latin typeface="Arial"/>
                <a:ea typeface="Arial"/>
                <a:cs typeface="Arial"/>
                <a:sym typeface="Arial"/>
              </a:defRPr>
            </a:lvl7pPr>
            <a:lvl8pPr marL="3657600" lvl="7" indent="-419100" algn="l">
              <a:lnSpc>
                <a:spcPct val="115000"/>
              </a:lnSpc>
              <a:spcBef>
                <a:spcPts val="1920"/>
              </a:spcBef>
              <a:spcAft>
                <a:spcPts val="0"/>
              </a:spcAft>
              <a:buSzPts val="3000"/>
              <a:buFont typeface="Arial"/>
              <a:buChar char="○"/>
              <a:defRPr>
                <a:latin typeface="Arial"/>
                <a:ea typeface="Arial"/>
                <a:cs typeface="Arial"/>
                <a:sym typeface="Arial"/>
              </a:defRPr>
            </a:lvl8pPr>
            <a:lvl9pPr marL="4114800" lvl="8" indent="-419100" algn="l">
              <a:lnSpc>
                <a:spcPct val="115000"/>
              </a:lnSpc>
              <a:spcBef>
                <a:spcPts val="1920"/>
              </a:spcBef>
              <a:spcAft>
                <a:spcPts val="1920"/>
              </a:spcAft>
              <a:buSzPts val="3000"/>
              <a:buFont typeface="Arial"/>
              <a:buChar char="■"/>
              <a:defRPr>
                <a:latin typeface="Arial"/>
                <a:ea typeface="Arial"/>
                <a:cs typeface="Arial"/>
                <a:sym typeface="Arial"/>
              </a:defRPr>
            </a:lvl9pPr>
          </a:lstStyle>
          <a:p>
            <a:endParaRPr/>
          </a:p>
        </p:txBody>
      </p:sp>
      <p:sp>
        <p:nvSpPr>
          <p:cNvPr id="18" name="Google Shape;18;p3"/>
          <p:cNvSpPr txBox="1">
            <a:spLocks noGrp="1"/>
          </p:cNvSpPr>
          <p:nvPr>
            <p:ph type="sldNum" idx="12"/>
          </p:nvPr>
        </p:nvSpPr>
        <p:spPr>
          <a:xfrm>
            <a:off x="11283638" y="6286400"/>
            <a:ext cx="858800" cy="52488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800"/>
              <a:buFont typeface="Arial"/>
              <a:buNone/>
              <a:defRPr sz="2160" b="0" i="0" u="none" strike="noStrike" cap="none">
                <a:solidFill>
                  <a:srgbClr val="C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2160" b="0" i="0" u="none" strike="noStrike" cap="none">
                <a:solidFill>
                  <a:srgbClr val="C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2160" b="0" i="0" u="none" strike="noStrike" cap="none">
                <a:solidFill>
                  <a:srgbClr val="C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2160" b="0" i="0" u="none" strike="noStrike" cap="none">
                <a:solidFill>
                  <a:srgbClr val="C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2160" b="0" i="0" u="none" strike="noStrike" cap="none">
                <a:solidFill>
                  <a:srgbClr val="C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2160" b="0" i="0" u="none" strike="noStrike" cap="none">
                <a:solidFill>
                  <a:srgbClr val="C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2160" b="0" i="0" u="none" strike="noStrike" cap="none">
                <a:solidFill>
                  <a:srgbClr val="C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2160" b="0" i="0" u="none" strike="noStrike" cap="none">
                <a:solidFill>
                  <a:srgbClr val="C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2160" b="0" i="0" u="none" strike="noStrike" cap="none">
                <a:solidFill>
                  <a:srgbClr val="C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0" name="Google Shape;20;p3"/>
          <p:cNvSpPr txBox="1"/>
          <p:nvPr/>
        </p:nvSpPr>
        <p:spPr>
          <a:xfrm>
            <a:off x="5679768" y="6306767"/>
            <a:ext cx="4836800" cy="506160"/>
          </a:xfrm>
          <a:prstGeom prst="rect">
            <a:avLst/>
          </a:prstGeom>
          <a:noFill/>
          <a:ln>
            <a:noFill/>
          </a:ln>
        </p:spPr>
        <p:txBody>
          <a:bodyPr spcFirstLastPara="1" wrap="square" lIns="109700" tIns="109700" rIns="109700" bIns="109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679" b="0" i="0" u="none" strike="noStrike" cap="none">
              <a:solidFill>
                <a:srgbClr val="000000"/>
              </a:solidFill>
              <a:latin typeface="Cambria"/>
              <a:ea typeface="Cambria"/>
              <a:cs typeface="Cambria"/>
              <a:sym typeface="Cambria"/>
            </a:endParaRPr>
          </a:p>
        </p:txBody>
      </p:sp>
    </p:spTree>
    <p:extLst>
      <p:ext uri="{BB962C8B-B14F-4D97-AF65-F5344CB8AC3E}">
        <p14:creationId xmlns:p14="http://schemas.microsoft.com/office/powerpoint/2010/main" val="3830667401"/>
      </p:ext>
    </p:extLst>
  </p:cSld>
  <p:clrMapOvr>
    <a:masterClrMapping/>
  </p:clrMapOvr>
  <p:extLst>
    <p:ext uri="{DCECCB84-F9BA-43D5-87BE-67443E8EF086}">
      <p15:sldGuideLst xmlns:p15="http://schemas.microsoft.com/office/powerpoint/2012/main">
        <p15:guide id="1" pos="7547">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3951453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DCDE0-A91A-BACA-CFC3-D77A690B931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E82B26B-5C81-F98C-7183-85A10315551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808E6FE-D2B9-7677-57D3-0CB9E727352D}"/>
              </a:ext>
            </a:extLst>
          </p:cNvPr>
          <p:cNvSpPr>
            <a:spLocks noGrp="1"/>
          </p:cNvSpPr>
          <p:nvPr>
            <p:ph type="dt" sz="half" idx="10"/>
          </p:nvPr>
        </p:nvSpPr>
        <p:spPr/>
        <p:txBody>
          <a:bodyPr/>
          <a:lstStyle/>
          <a:p>
            <a:fld id="{235062AD-228A-4DCD-ADA8-61F538A9EBA7}" type="datetimeFigureOut">
              <a:rPr lang="en-IN" smtClean="0"/>
              <a:t>11-07-2026</a:t>
            </a:fld>
            <a:endParaRPr lang="en-IN"/>
          </a:p>
        </p:txBody>
      </p:sp>
      <p:sp>
        <p:nvSpPr>
          <p:cNvPr id="5" name="Footer Placeholder 4">
            <a:extLst>
              <a:ext uri="{FF2B5EF4-FFF2-40B4-BE49-F238E27FC236}">
                <a16:creationId xmlns:a16="http://schemas.microsoft.com/office/drawing/2014/main" id="{5441C70E-C882-3AA3-AE41-1BE60BE71A4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B9B73AA-D93E-4578-4C1B-26E9F2ED37D0}"/>
              </a:ext>
            </a:extLst>
          </p:cNvPr>
          <p:cNvSpPr>
            <a:spLocks noGrp="1"/>
          </p:cNvSpPr>
          <p:nvPr>
            <p:ph type="sldNum" sz="quarter" idx="12"/>
          </p:nvPr>
        </p:nvSpPr>
        <p:spPr/>
        <p:txBody>
          <a:bodyPr/>
          <a:lstStyle/>
          <a:p>
            <a:fld id="{ECB5E7E9-F9D3-42D7-BFF5-575AABE62198}" type="slidenum">
              <a:rPr lang="en-IN" smtClean="0"/>
              <a:t>‹#›</a:t>
            </a:fld>
            <a:endParaRPr lang="en-IN"/>
          </a:p>
        </p:txBody>
      </p:sp>
    </p:spTree>
    <p:extLst>
      <p:ext uri="{BB962C8B-B14F-4D97-AF65-F5344CB8AC3E}">
        <p14:creationId xmlns:p14="http://schemas.microsoft.com/office/powerpoint/2010/main" val="2785492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FBE2F-1143-3E3E-A73C-E6CB3B2A4C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2C10F46-51DA-DFE7-E31A-1DDD10DA50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0FDC19-4ACB-CFC8-29B2-35FDFE1A84D7}"/>
              </a:ext>
            </a:extLst>
          </p:cNvPr>
          <p:cNvSpPr>
            <a:spLocks noGrp="1"/>
          </p:cNvSpPr>
          <p:nvPr>
            <p:ph type="dt" sz="half" idx="10"/>
          </p:nvPr>
        </p:nvSpPr>
        <p:spPr/>
        <p:txBody>
          <a:bodyPr/>
          <a:lstStyle/>
          <a:p>
            <a:fld id="{235062AD-228A-4DCD-ADA8-61F538A9EBA7}" type="datetimeFigureOut">
              <a:rPr lang="en-IN" smtClean="0"/>
              <a:t>11-07-2026</a:t>
            </a:fld>
            <a:endParaRPr lang="en-IN"/>
          </a:p>
        </p:txBody>
      </p:sp>
      <p:sp>
        <p:nvSpPr>
          <p:cNvPr id="5" name="Footer Placeholder 4">
            <a:extLst>
              <a:ext uri="{FF2B5EF4-FFF2-40B4-BE49-F238E27FC236}">
                <a16:creationId xmlns:a16="http://schemas.microsoft.com/office/drawing/2014/main" id="{9844D199-0424-2018-868C-E43F807417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F7F0416-6F67-2E04-5985-C30CB2440751}"/>
              </a:ext>
            </a:extLst>
          </p:cNvPr>
          <p:cNvSpPr>
            <a:spLocks noGrp="1"/>
          </p:cNvSpPr>
          <p:nvPr>
            <p:ph type="sldNum" sz="quarter" idx="12"/>
          </p:nvPr>
        </p:nvSpPr>
        <p:spPr/>
        <p:txBody>
          <a:bodyPr/>
          <a:lstStyle/>
          <a:p>
            <a:fld id="{ECB5E7E9-F9D3-42D7-BFF5-575AABE62198}" type="slidenum">
              <a:rPr lang="en-IN" smtClean="0"/>
              <a:t>‹#›</a:t>
            </a:fld>
            <a:endParaRPr lang="en-IN"/>
          </a:p>
        </p:txBody>
      </p:sp>
    </p:spTree>
    <p:extLst>
      <p:ext uri="{BB962C8B-B14F-4D97-AF65-F5344CB8AC3E}">
        <p14:creationId xmlns:p14="http://schemas.microsoft.com/office/powerpoint/2010/main" val="571170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29191-5E5F-3816-688F-93439B95ABD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3C7E69B-4926-D9D5-ED3E-D61BC71B9D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37D2D84-0860-0754-E5AA-F9B7637105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978A53AE-CE1B-D350-60E4-B93BD60E728B}"/>
              </a:ext>
            </a:extLst>
          </p:cNvPr>
          <p:cNvSpPr>
            <a:spLocks noGrp="1"/>
          </p:cNvSpPr>
          <p:nvPr>
            <p:ph type="dt" sz="half" idx="10"/>
          </p:nvPr>
        </p:nvSpPr>
        <p:spPr/>
        <p:txBody>
          <a:bodyPr/>
          <a:lstStyle/>
          <a:p>
            <a:fld id="{235062AD-228A-4DCD-ADA8-61F538A9EBA7}" type="datetimeFigureOut">
              <a:rPr lang="en-IN" smtClean="0"/>
              <a:t>11-07-2026</a:t>
            </a:fld>
            <a:endParaRPr lang="en-IN"/>
          </a:p>
        </p:txBody>
      </p:sp>
      <p:sp>
        <p:nvSpPr>
          <p:cNvPr id="6" name="Footer Placeholder 5">
            <a:extLst>
              <a:ext uri="{FF2B5EF4-FFF2-40B4-BE49-F238E27FC236}">
                <a16:creationId xmlns:a16="http://schemas.microsoft.com/office/drawing/2014/main" id="{B81152DE-075C-D325-B42E-EFC6359BFBB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B7696BD-FEC4-87B0-E754-784E3C2DD7D9}"/>
              </a:ext>
            </a:extLst>
          </p:cNvPr>
          <p:cNvSpPr>
            <a:spLocks noGrp="1"/>
          </p:cNvSpPr>
          <p:nvPr>
            <p:ph type="sldNum" sz="quarter" idx="12"/>
          </p:nvPr>
        </p:nvSpPr>
        <p:spPr/>
        <p:txBody>
          <a:bodyPr/>
          <a:lstStyle/>
          <a:p>
            <a:fld id="{ECB5E7E9-F9D3-42D7-BFF5-575AABE62198}" type="slidenum">
              <a:rPr lang="en-IN" smtClean="0"/>
              <a:t>‹#›</a:t>
            </a:fld>
            <a:endParaRPr lang="en-IN"/>
          </a:p>
        </p:txBody>
      </p:sp>
    </p:spTree>
    <p:extLst>
      <p:ext uri="{BB962C8B-B14F-4D97-AF65-F5344CB8AC3E}">
        <p14:creationId xmlns:p14="http://schemas.microsoft.com/office/powerpoint/2010/main" val="1825430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5E90C-37B5-87C6-550D-455623E7BA6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05CBFF8-B693-FDE8-0D3F-FAF0A97D78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142B04-2AA5-E512-071C-74D5DFF64F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EC1C4984-D95F-3632-06FA-ACB7F792B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C7D9FA-0DBE-F3FC-4FB2-47A4E95219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F0952352-AA0D-C3BA-0590-117798211AE4}"/>
              </a:ext>
            </a:extLst>
          </p:cNvPr>
          <p:cNvSpPr>
            <a:spLocks noGrp="1"/>
          </p:cNvSpPr>
          <p:nvPr>
            <p:ph type="dt" sz="half" idx="10"/>
          </p:nvPr>
        </p:nvSpPr>
        <p:spPr/>
        <p:txBody>
          <a:bodyPr/>
          <a:lstStyle/>
          <a:p>
            <a:fld id="{235062AD-228A-4DCD-ADA8-61F538A9EBA7}" type="datetimeFigureOut">
              <a:rPr lang="en-IN" smtClean="0"/>
              <a:t>11-07-2026</a:t>
            </a:fld>
            <a:endParaRPr lang="en-IN"/>
          </a:p>
        </p:txBody>
      </p:sp>
      <p:sp>
        <p:nvSpPr>
          <p:cNvPr id="8" name="Footer Placeholder 7">
            <a:extLst>
              <a:ext uri="{FF2B5EF4-FFF2-40B4-BE49-F238E27FC236}">
                <a16:creationId xmlns:a16="http://schemas.microsoft.com/office/drawing/2014/main" id="{94A3CE50-86C9-8D76-A5E6-0682CDB2FBE7}"/>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3C6B24CC-47B3-4CE3-70F8-6F038A2D3FE3}"/>
              </a:ext>
            </a:extLst>
          </p:cNvPr>
          <p:cNvSpPr>
            <a:spLocks noGrp="1"/>
          </p:cNvSpPr>
          <p:nvPr>
            <p:ph type="sldNum" sz="quarter" idx="12"/>
          </p:nvPr>
        </p:nvSpPr>
        <p:spPr/>
        <p:txBody>
          <a:bodyPr/>
          <a:lstStyle/>
          <a:p>
            <a:fld id="{ECB5E7E9-F9D3-42D7-BFF5-575AABE62198}" type="slidenum">
              <a:rPr lang="en-IN" smtClean="0"/>
              <a:t>‹#›</a:t>
            </a:fld>
            <a:endParaRPr lang="en-IN"/>
          </a:p>
        </p:txBody>
      </p:sp>
    </p:spTree>
    <p:extLst>
      <p:ext uri="{BB962C8B-B14F-4D97-AF65-F5344CB8AC3E}">
        <p14:creationId xmlns:p14="http://schemas.microsoft.com/office/powerpoint/2010/main" val="357991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3F485-252D-E620-13BC-EF5AA778DFD5}"/>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6BF1F73-E2F5-78C6-DA31-40F951DE61DF}"/>
              </a:ext>
            </a:extLst>
          </p:cNvPr>
          <p:cNvSpPr>
            <a:spLocks noGrp="1"/>
          </p:cNvSpPr>
          <p:nvPr>
            <p:ph type="dt" sz="half" idx="10"/>
          </p:nvPr>
        </p:nvSpPr>
        <p:spPr/>
        <p:txBody>
          <a:bodyPr/>
          <a:lstStyle/>
          <a:p>
            <a:fld id="{235062AD-228A-4DCD-ADA8-61F538A9EBA7}" type="datetimeFigureOut">
              <a:rPr lang="en-IN" smtClean="0"/>
              <a:t>11-07-2026</a:t>
            </a:fld>
            <a:endParaRPr lang="en-IN"/>
          </a:p>
        </p:txBody>
      </p:sp>
      <p:sp>
        <p:nvSpPr>
          <p:cNvPr id="4" name="Footer Placeholder 3">
            <a:extLst>
              <a:ext uri="{FF2B5EF4-FFF2-40B4-BE49-F238E27FC236}">
                <a16:creationId xmlns:a16="http://schemas.microsoft.com/office/drawing/2014/main" id="{920747C5-B25D-D05E-BC12-3E1995A394DC}"/>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72B8D602-6737-28E7-3FF3-CAFEB2F813F1}"/>
              </a:ext>
            </a:extLst>
          </p:cNvPr>
          <p:cNvSpPr>
            <a:spLocks noGrp="1"/>
          </p:cNvSpPr>
          <p:nvPr>
            <p:ph type="sldNum" sz="quarter" idx="12"/>
          </p:nvPr>
        </p:nvSpPr>
        <p:spPr/>
        <p:txBody>
          <a:bodyPr/>
          <a:lstStyle/>
          <a:p>
            <a:fld id="{ECB5E7E9-F9D3-42D7-BFF5-575AABE62198}" type="slidenum">
              <a:rPr lang="en-IN" smtClean="0"/>
              <a:t>‹#›</a:t>
            </a:fld>
            <a:endParaRPr lang="en-IN"/>
          </a:p>
        </p:txBody>
      </p:sp>
    </p:spTree>
    <p:extLst>
      <p:ext uri="{BB962C8B-B14F-4D97-AF65-F5344CB8AC3E}">
        <p14:creationId xmlns:p14="http://schemas.microsoft.com/office/powerpoint/2010/main" val="288674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F36008-9313-14F9-F883-EAE4ECC5DFA8}"/>
              </a:ext>
            </a:extLst>
          </p:cNvPr>
          <p:cNvSpPr>
            <a:spLocks noGrp="1"/>
          </p:cNvSpPr>
          <p:nvPr>
            <p:ph type="dt" sz="half" idx="10"/>
          </p:nvPr>
        </p:nvSpPr>
        <p:spPr/>
        <p:txBody>
          <a:bodyPr/>
          <a:lstStyle/>
          <a:p>
            <a:fld id="{235062AD-228A-4DCD-ADA8-61F538A9EBA7}" type="datetimeFigureOut">
              <a:rPr lang="en-IN" smtClean="0"/>
              <a:t>11-07-2026</a:t>
            </a:fld>
            <a:endParaRPr lang="en-IN"/>
          </a:p>
        </p:txBody>
      </p:sp>
      <p:sp>
        <p:nvSpPr>
          <p:cNvPr id="3" name="Footer Placeholder 2">
            <a:extLst>
              <a:ext uri="{FF2B5EF4-FFF2-40B4-BE49-F238E27FC236}">
                <a16:creationId xmlns:a16="http://schemas.microsoft.com/office/drawing/2014/main" id="{E3AA38EC-AFDF-3517-ED64-80E9EFC64925}"/>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D0F04FE3-B23F-7F0F-1E15-A3610B0C129A}"/>
              </a:ext>
            </a:extLst>
          </p:cNvPr>
          <p:cNvSpPr>
            <a:spLocks noGrp="1"/>
          </p:cNvSpPr>
          <p:nvPr>
            <p:ph type="sldNum" sz="quarter" idx="12"/>
          </p:nvPr>
        </p:nvSpPr>
        <p:spPr/>
        <p:txBody>
          <a:bodyPr/>
          <a:lstStyle/>
          <a:p>
            <a:fld id="{ECB5E7E9-F9D3-42D7-BFF5-575AABE62198}" type="slidenum">
              <a:rPr lang="en-IN" smtClean="0"/>
              <a:t>‹#›</a:t>
            </a:fld>
            <a:endParaRPr lang="en-IN"/>
          </a:p>
        </p:txBody>
      </p:sp>
    </p:spTree>
    <p:extLst>
      <p:ext uri="{BB962C8B-B14F-4D97-AF65-F5344CB8AC3E}">
        <p14:creationId xmlns:p14="http://schemas.microsoft.com/office/powerpoint/2010/main" val="485130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D9831-FDA8-B1AD-2264-BAD7D0D191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D831F48-2570-95F3-466B-36CC3A5E9B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F92A978-62C9-074D-EA12-C48C1290FF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409D3D-1E90-9DE6-B0B3-DAE379DF2E1A}"/>
              </a:ext>
            </a:extLst>
          </p:cNvPr>
          <p:cNvSpPr>
            <a:spLocks noGrp="1"/>
          </p:cNvSpPr>
          <p:nvPr>
            <p:ph type="dt" sz="half" idx="10"/>
          </p:nvPr>
        </p:nvSpPr>
        <p:spPr/>
        <p:txBody>
          <a:bodyPr/>
          <a:lstStyle/>
          <a:p>
            <a:fld id="{235062AD-228A-4DCD-ADA8-61F538A9EBA7}" type="datetimeFigureOut">
              <a:rPr lang="en-IN" smtClean="0"/>
              <a:t>11-07-2026</a:t>
            </a:fld>
            <a:endParaRPr lang="en-IN"/>
          </a:p>
        </p:txBody>
      </p:sp>
      <p:sp>
        <p:nvSpPr>
          <p:cNvPr id="6" name="Footer Placeholder 5">
            <a:extLst>
              <a:ext uri="{FF2B5EF4-FFF2-40B4-BE49-F238E27FC236}">
                <a16:creationId xmlns:a16="http://schemas.microsoft.com/office/drawing/2014/main" id="{AA0C67EC-16DD-0F0E-5DD9-07A20DB3D0D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F8AAC12-15BC-0F9B-AEA0-6F6D4CE2CAAD}"/>
              </a:ext>
            </a:extLst>
          </p:cNvPr>
          <p:cNvSpPr>
            <a:spLocks noGrp="1"/>
          </p:cNvSpPr>
          <p:nvPr>
            <p:ph type="sldNum" sz="quarter" idx="12"/>
          </p:nvPr>
        </p:nvSpPr>
        <p:spPr/>
        <p:txBody>
          <a:bodyPr/>
          <a:lstStyle/>
          <a:p>
            <a:fld id="{ECB5E7E9-F9D3-42D7-BFF5-575AABE62198}" type="slidenum">
              <a:rPr lang="en-IN" smtClean="0"/>
              <a:t>‹#›</a:t>
            </a:fld>
            <a:endParaRPr lang="en-IN"/>
          </a:p>
        </p:txBody>
      </p:sp>
    </p:spTree>
    <p:extLst>
      <p:ext uri="{BB962C8B-B14F-4D97-AF65-F5344CB8AC3E}">
        <p14:creationId xmlns:p14="http://schemas.microsoft.com/office/powerpoint/2010/main" val="1773306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49DC1-5EAA-CBFF-DE75-6671DF1F83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02DBD14-5599-056C-C9FF-138CE93A9E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137BB957-38A3-31E5-00D6-6D017F1B9A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7BB0A2-EF76-BAEF-F129-B3B596E43D01}"/>
              </a:ext>
            </a:extLst>
          </p:cNvPr>
          <p:cNvSpPr>
            <a:spLocks noGrp="1"/>
          </p:cNvSpPr>
          <p:nvPr>
            <p:ph type="dt" sz="half" idx="10"/>
          </p:nvPr>
        </p:nvSpPr>
        <p:spPr/>
        <p:txBody>
          <a:bodyPr/>
          <a:lstStyle/>
          <a:p>
            <a:fld id="{235062AD-228A-4DCD-ADA8-61F538A9EBA7}" type="datetimeFigureOut">
              <a:rPr lang="en-IN" smtClean="0"/>
              <a:t>11-07-2026</a:t>
            </a:fld>
            <a:endParaRPr lang="en-IN"/>
          </a:p>
        </p:txBody>
      </p:sp>
      <p:sp>
        <p:nvSpPr>
          <p:cNvPr id="6" name="Footer Placeholder 5">
            <a:extLst>
              <a:ext uri="{FF2B5EF4-FFF2-40B4-BE49-F238E27FC236}">
                <a16:creationId xmlns:a16="http://schemas.microsoft.com/office/drawing/2014/main" id="{857D68C5-2857-A2B2-780B-CE5835DC06A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E2E314A-1672-1FB6-E854-4BE84CCC7DCC}"/>
              </a:ext>
            </a:extLst>
          </p:cNvPr>
          <p:cNvSpPr>
            <a:spLocks noGrp="1"/>
          </p:cNvSpPr>
          <p:nvPr>
            <p:ph type="sldNum" sz="quarter" idx="12"/>
          </p:nvPr>
        </p:nvSpPr>
        <p:spPr/>
        <p:txBody>
          <a:bodyPr/>
          <a:lstStyle/>
          <a:p>
            <a:fld id="{ECB5E7E9-F9D3-42D7-BFF5-575AABE62198}" type="slidenum">
              <a:rPr lang="en-IN" smtClean="0"/>
              <a:t>‹#›</a:t>
            </a:fld>
            <a:endParaRPr lang="en-IN"/>
          </a:p>
        </p:txBody>
      </p:sp>
    </p:spTree>
    <p:extLst>
      <p:ext uri="{BB962C8B-B14F-4D97-AF65-F5344CB8AC3E}">
        <p14:creationId xmlns:p14="http://schemas.microsoft.com/office/powerpoint/2010/main" val="3606284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2BB416-6656-5182-5864-5DF0F0A52C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1B60A88-B26B-6389-4DF8-9BD4E587B3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780FA35-9529-2DB1-85E7-71461FBF10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5062AD-228A-4DCD-ADA8-61F538A9EBA7}" type="datetimeFigureOut">
              <a:rPr lang="en-IN" smtClean="0"/>
              <a:t>11-07-2026</a:t>
            </a:fld>
            <a:endParaRPr lang="en-IN"/>
          </a:p>
        </p:txBody>
      </p:sp>
      <p:sp>
        <p:nvSpPr>
          <p:cNvPr id="5" name="Footer Placeholder 4">
            <a:extLst>
              <a:ext uri="{FF2B5EF4-FFF2-40B4-BE49-F238E27FC236}">
                <a16:creationId xmlns:a16="http://schemas.microsoft.com/office/drawing/2014/main" id="{CF2C5BB6-5676-8512-00F6-261466248B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746ED7ED-8C8D-2CC2-47C2-482578A8A5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B5E7E9-F9D3-42D7-BFF5-575AABE62198}" type="slidenum">
              <a:rPr lang="en-IN" smtClean="0"/>
              <a:t>‹#›</a:t>
            </a:fld>
            <a:endParaRPr lang="en-IN"/>
          </a:p>
        </p:txBody>
      </p:sp>
    </p:spTree>
    <p:extLst>
      <p:ext uri="{BB962C8B-B14F-4D97-AF65-F5344CB8AC3E}">
        <p14:creationId xmlns:p14="http://schemas.microsoft.com/office/powerpoint/2010/main" val="37464555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hyperlink" Target="https://www.iitb.ac.i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47.png"/><Relationship Id="rId5" Type="http://schemas.openxmlformats.org/officeDocument/2006/relationships/image" Target="../media/image37.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1.png"/><Relationship Id="rId7"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44.png"/><Relationship Id="rId4" Type="http://schemas.openxmlformats.org/officeDocument/2006/relationships/image" Target="../media/image22.png"/><Relationship Id="rId9" Type="http://schemas.openxmlformats.org/officeDocument/2006/relationships/image" Target="../media/image5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0" Type="http://schemas.microsoft.com/office/2007/relationships/hdphoto" Target="../media/hdphoto1.wdp"/><Relationship Id="rId4" Type="http://schemas.openxmlformats.org/officeDocument/2006/relationships/image" Target="../media/image9.pn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59.png"/><Relationship Id="rId4" Type="http://schemas.openxmlformats.org/officeDocument/2006/relationships/image" Target="../media/image58.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4.png"/><Relationship Id="rId7"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61.png"/><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8" Type="http://schemas.openxmlformats.org/officeDocument/2006/relationships/hyperlink" Target="https://www.iitb.ac.in/" TargetMode="External"/><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5.jpeg"/><Relationship Id="rId11" Type="http://schemas.openxmlformats.org/officeDocument/2006/relationships/image" Target="../media/image63.png"/><Relationship Id="rId5" Type="http://schemas.openxmlformats.org/officeDocument/2006/relationships/image" Target="../media/image4.jpeg"/><Relationship Id="rId10" Type="http://schemas.openxmlformats.org/officeDocument/2006/relationships/image" Target="../media/image62.png"/><Relationship Id="rId4" Type="http://schemas.openxmlformats.org/officeDocument/2006/relationships/image" Target="../media/image3.jpe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19.png"/><Relationship Id="rId11" Type="http://schemas.openxmlformats.org/officeDocument/2006/relationships/image" Target="../media/image30.png"/><Relationship Id="rId5" Type="http://schemas.openxmlformats.org/officeDocument/2006/relationships/image" Target="../media/image37.png"/><Relationship Id="rId10" Type="http://schemas.openxmlformats.org/officeDocument/2006/relationships/image" Target="../media/image29.png"/><Relationship Id="rId4" Type="http://schemas.openxmlformats.org/officeDocument/2006/relationships/image" Target="../media/image27.png"/><Relationship Id="rId9" Type="http://schemas.openxmlformats.org/officeDocument/2006/relationships/image" Target="../media/image64.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7.png"/><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48.png"/><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36.png"/><Relationship Id="rId11" Type="http://schemas.openxmlformats.org/officeDocument/2006/relationships/image" Target="../media/image22.png"/><Relationship Id="rId5" Type="http://schemas.openxmlformats.org/officeDocument/2006/relationships/image" Target="../media/image35.png"/><Relationship Id="rId10" Type="http://schemas.openxmlformats.org/officeDocument/2006/relationships/image" Target="../media/image21.png"/><Relationship Id="rId4" Type="http://schemas.openxmlformats.org/officeDocument/2006/relationships/image" Target="../media/image34.png"/><Relationship Id="rId9" Type="http://schemas.openxmlformats.org/officeDocument/2006/relationships/image" Target="../media/image39.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0.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8.png"/><Relationship Id="rId5" Type="http://schemas.openxmlformats.org/officeDocument/2006/relationships/image" Target="../media/image2.png"/><Relationship Id="rId4" Type="http://schemas.microsoft.com/office/2007/relationships/hdphoto" Target="../media/hdphoto2.wdp"/><Relationship Id="rId9" Type="http://schemas.openxmlformats.org/officeDocument/2006/relationships/image" Target="../media/image41.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21.png"/><Relationship Id="rId7" Type="http://schemas.openxmlformats.org/officeDocument/2006/relationships/image" Target="../media/image18.png"/><Relationship Id="rId12" Type="http://schemas.openxmlformats.org/officeDocument/2006/relationships/image" Target="../media/image23.png"/><Relationship Id="rId17" Type="http://schemas.openxmlformats.org/officeDocument/2006/relationships/image" Target="../media/image45.png"/><Relationship Id="rId2" Type="http://schemas.openxmlformats.org/officeDocument/2006/relationships/notesSlide" Target="../notesSlides/notesSlide8.xml"/><Relationship Id="rId16" Type="http://schemas.openxmlformats.org/officeDocument/2006/relationships/image" Target="../media/image26.png"/><Relationship Id="rId1" Type="http://schemas.openxmlformats.org/officeDocument/2006/relationships/slideLayout" Target="../slideLayouts/slideLayout13.xml"/><Relationship Id="rId6" Type="http://schemas.openxmlformats.org/officeDocument/2006/relationships/image" Target="../media/image43.png"/><Relationship Id="rId11" Type="http://schemas.openxmlformats.org/officeDocument/2006/relationships/image" Target="../media/image30.png"/><Relationship Id="rId5" Type="http://schemas.openxmlformats.org/officeDocument/2006/relationships/image" Target="../media/image42.png"/><Relationship Id="rId15" Type="http://schemas.openxmlformats.org/officeDocument/2006/relationships/image" Target="../media/image44.png"/><Relationship Id="rId10" Type="http://schemas.openxmlformats.org/officeDocument/2006/relationships/image" Target="../media/image29.png"/><Relationship Id="rId4" Type="http://schemas.openxmlformats.org/officeDocument/2006/relationships/image" Target="../media/image22.png"/><Relationship Id="rId9" Type="http://schemas.openxmlformats.org/officeDocument/2006/relationships/image" Target="../media/image28.png"/><Relationship Id="rId14" Type="http://schemas.openxmlformats.org/officeDocument/2006/relationships/image" Target="../media/image37.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image" Target="../media/image46.png"/><Relationship Id="rId3" Type="http://schemas.openxmlformats.org/officeDocument/2006/relationships/image" Target="../media/image21.png"/><Relationship Id="rId7" Type="http://schemas.openxmlformats.org/officeDocument/2006/relationships/image" Target="../media/image18.png"/><Relationship Id="rId12" Type="http://schemas.openxmlformats.org/officeDocument/2006/relationships/image" Target="../media/image23.png"/><Relationship Id="rId17" Type="http://schemas.openxmlformats.org/officeDocument/2006/relationships/image" Target="../media/image45.png"/><Relationship Id="rId2" Type="http://schemas.openxmlformats.org/officeDocument/2006/relationships/notesSlide" Target="../notesSlides/notesSlide9.xml"/><Relationship Id="rId16" Type="http://schemas.openxmlformats.org/officeDocument/2006/relationships/image" Target="../media/image26.png"/><Relationship Id="rId1" Type="http://schemas.openxmlformats.org/officeDocument/2006/relationships/slideLayout" Target="../slideLayouts/slideLayout13.xml"/><Relationship Id="rId6" Type="http://schemas.openxmlformats.org/officeDocument/2006/relationships/image" Target="../media/image43.png"/><Relationship Id="rId11" Type="http://schemas.openxmlformats.org/officeDocument/2006/relationships/image" Target="../media/image30.png"/><Relationship Id="rId5" Type="http://schemas.openxmlformats.org/officeDocument/2006/relationships/image" Target="../media/image42.png"/><Relationship Id="rId15" Type="http://schemas.openxmlformats.org/officeDocument/2006/relationships/image" Target="../media/image44.png"/><Relationship Id="rId10" Type="http://schemas.openxmlformats.org/officeDocument/2006/relationships/image" Target="../media/image29.png"/><Relationship Id="rId4" Type="http://schemas.openxmlformats.org/officeDocument/2006/relationships/image" Target="../media/image22.png"/><Relationship Id="rId9" Type="http://schemas.openxmlformats.org/officeDocument/2006/relationships/image" Target="../media/image28.png"/><Relationship Id="rId1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
          <a:extLst>
            <a:ext uri="{FF2B5EF4-FFF2-40B4-BE49-F238E27FC236}">
              <a16:creationId xmlns:a16="http://schemas.microsoft.com/office/drawing/2014/main" id="{F5CCE34C-D9CC-F61B-DDA4-42347DDB29F0}"/>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34B9B76-77DA-8522-9C8E-A68A52215734}"/>
              </a:ext>
            </a:extLst>
          </p:cNvPr>
          <p:cNvSpPr/>
          <p:nvPr/>
        </p:nvSpPr>
        <p:spPr>
          <a:xfrm>
            <a:off x="1" y="5234473"/>
            <a:ext cx="12192000" cy="1623527"/>
          </a:xfrm>
          <a:prstGeom prst="rect">
            <a:avLst/>
          </a:prstGeom>
          <a:solidFill>
            <a:schemeClr val="bg2">
              <a:lumMod val="90000"/>
            </a:schemeClr>
          </a:solidFill>
          <a:ln w="1270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N"/>
          </a:p>
        </p:txBody>
      </p:sp>
      <p:sp>
        <p:nvSpPr>
          <p:cNvPr id="6" name="Google Shape;38;p7">
            <a:extLst>
              <a:ext uri="{FF2B5EF4-FFF2-40B4-BE49-F238E27FC236}">
                <a16:creationId xmlns:a16="http://schemas.microsoft.com/office/drawing/2014/main" id="{B53A4D64-78BC-7213-7039-1219EB04C73C}"/>
              </a:ext>
            </a:extLst>
          </p:cNvPr>
          <p:cNvSpPr txBox="1">
            <a:spLocks/>
          </p:cNvSpPr>
          <p:nvPr/>
        </p:nvSpPr>
        <p:spPr>
          <a:xfrm>
            <a:off x="528905" y="2493565"/>
            <a:ext cx="11134183" cy="2354097"/>
          </a:xfrm>
          <a:prstGeom prst="rect">
            <a:avLst/>
          </a:prstGeom>
          <a:noFill/>
          <a:ln>
            <a:noFill/>
          </a:ln>
        </p:spPr>
        <p:txBody>
          <a:bodyPr spcFirstLastPara="1" vert="horz" wrap="square" lIns="109700" tIns="109700" rIns="109700" bIns="109700" rtlCol="0" anchor="ctr" anchorCtr="0">
            <a:noAutofit/>
          </a:bodyPr>
          <a:lstStyle>
            <a:lvl1pPr lvl="0" algn="ctr" defTabSz="914400" rtl="0" eaLnBrk="1" latinLnBrk="0" hangingPunct="1">
              <a:lnSpc>
                <a:spcPct val="100000"/>
              </a:lnSpc>
              <a:spcBef>
                <a:spcPts val="0"/>
              </a:spcBef>
              <a:spcAft>
                <a:spcPts val="0"/>
              </a:spcAft>
              <a:buClr>
                <a:srgbClr val="8B00E7"/>
              </a:buClr>
              <a:buSzPts val="5200"/>
              <a:buFont typeface="Arial"/>
              <a:buNone/>
              <a:defRPr sz="6240" kern="1200">
                <a:solidFill>
                  <a:srgbClr val="C00000"/>
                </a:solidFill>
                <a:latin typeface="Arial"/>
                <a:ea typeface="Arial"/>
                <a:cs typeface="Arial"/>
                <a:sym typeface="Arial"/>
              </a:defRPr>
            </a:lvl1pPr>
            <a:lvl2pPr lvl="1" algn="ctr">
              <a:lnSpc>
                <a:spcPct val="100000"/>
              </a:lnSpc>
              <a:spcBef>
                <a:spcPts val="0"/>
              </a:spcBef>
              <a:spcAft>
                <a:spcPts val="0"/>
              </a:spcAft>
              <a:buSzPts val="5200"/>
              <a:buNone/>
              <a:defRPr sz="6240"/>
            </a:lvl2pPr>
            <a:lvl3pPr lvl="2" algn="ctr">
              <a:lnSpc>
                <a:spcPct val="100000"/>
              </a:lnSpc>
              <a:spcBef>
                <a:spcPts val="0"/>
              </a:spcBef>
              <a:spcAft>
                <a:spcPts val="0"/>
              </a:spcAft>
              <a:buSzPts val="5200"/>
              <a:buNone/>
              <a:defRPr sz="6240"/>
            </a:lvl3pPr>
            <a:lvl4pPr lvl="3" algn="ctr">
              <a:lnSpc>
                <a:spcPct val="100000"/>
              </a:lnSpc>
              <a:spcBef>
                <a:spcPts val="0"/>
              </a:spcBef>
              <a:spcAft>
                <a:spcPts val="0"/>
              </a:spcAft>
              <a:buSzPts val="5200"/>
              <a:buNone/>
              <a:defRPr sz="6240"/>
            </a:lvl4pPr>
            <a:lvl5pPr lvl="4" algn="ctr">
              <a:lnSpc>
                <a:spcPct val="100000"/>
              </a:lnSpc>
              <a:spcBef>
                <a:spcPts val="0"/>
              </a:spcBef>
              <a:spcAft>
                <a:spcPts val="0"/>
              </a:spcAft>
              <a:buSzPts val="5200"/>
              <a:buNone/>
              <a:defRPr sz="6240"/>
            </a:lvl5pPr>
            <a:lvl6pPr lvl="5" algn="ctr">
              <a:lnSpc>
                <a:spcPct val="100000"/>
              </a:lnSpc>
              <a:spcBef>
                <a:spcPts val="0"/>
              </a:spcBef>
              <a:spcAft>
                <a:spcPts val="0"/>
              </a:spcAft>
              <a:buSzPts val="5200"/>
              <a:buNone/>
              <a:defRPr sz="6240"/>
            </a:lvl6pPr>
            <a:lvl7pPr lvl="6" algn="ctr">
              <a:lnSpc>
                <a:spcPct val="100000"/>
              </a:lnSpc>
              <a:spcBef>
                <a:spcPts val="0"/>
              </a:spcBef>
              <a:spcAft>
                <a:spcPts val="0"/>
              </a:spcAft>
              <a:buSzPts val="5200"/>
              <a:buNone/>
              <a:defRPr sz="6240"/>
            </a:lvl7pPr>
            <a:lvl8pPr lvl="7" algn="ctr">
              <a:lnSpc>
                <a:spcPct val="100000"/>
              </a:lnSpc>
              <a:spcBef>
                <a:spcPts val="0"/>
              </a:spcBef>
              <a:spcAft>
                <a:spcPts val="0"/>
              </a:spcAft>
              <a:buSzPts val="5200"/>
              <a:buNone/>
              <a:defRPr sz="6240"/>
            </a:lvl8pPr>
            <a:lvl9pPr lvl="8" algn="ctr">
              <a:lnSpc>
                <a:spcPct val="100000"/>
              </a:lnSpc>
              <a:spcBef>
                <a:spcPts val="0"/>
              </a:spcBef>
              <a:spcAft>
                <a:spcPts val="0"/>
              </a:spcAft>
              <a:buSzPts val="5200"/>
              <a:buNone/>
              <a:defRPr sz="6240"/>
            </a:lvl9pPr>
          </a:lstStyle>
          <a:p>
            <a:pPr algn="l"/>
            <a:r>
              <a:rPr lang="en-US" sz="3600" b="1" dirty="0" err="1">
                <a:latin typeface="Helvetica"/>
                <a:cs typeface="Helvetica"/>
              </a:rPr>
              <a:t>PRowhammer</a:t>
            </a:r>
            <a:r>
              <a:rPr lang="en-US" sz="3600" b="1" dirty="0">
                <a:latin typeface="Helvetica"/>
                <a:cs typeface="Helvetica"/>
              </a:rPr>
              <a:t>:</a:t>
            </a:r>
          </a:p>
          <a:p>
            <a:pPr algn="l"/>
            <a:r>
              <a:rPr lang="en-US" sz="3600" b="1" dirty="0">
                <a:latin typeface="Helvetica"/>
                <a:cs typeface="Helvetica"/>
              </a:rPr>
              <a:t>Propagating Bit-flips from CPU to GPU</a:t>
            </a:r>
            <a:endParaRPr lang="en-US" sz="4200" b="1" dirty="0">
              <a:latin typeface="Helvetica" panose="020B0604020202020204" pitchFamily="34" charset="0"/>
              <a:cs typeface="Helvetica" panose="020B0604020202020204" pitchFamily="34" charset="0"/>
            </a:endParaRPr>
          </a:p>
          <a:p>
            <a:pPr algn="l"/>
            <a:r>
              <a:rPr lang="en-US" sz="2880" dirty="0">
                <a:latin typeface="Helvetica" panose="020B0604020202020204" pitchFamily="34" charset="0"/>
                <a:cs typeface="Helvetica" panose="020B0604020202020204" pitchFamily="34" charset="0"/>
              </a:rPr>
              <a:t>			</a:t>
            </a:r>
            <a:endParaRPr lang="en-US" sz="1800" b="1" dirty="0">
              <a:solidFill>
                <a:srgbClr val="000000"/>
              </a:solidFill>
              <a:latin typeface="Helvetica" panose="020B0604020202020204" pitchFamily="34" charset="0"/>
              <a:ea typeface="Courier Prime"/>
              <a:cs typeface="Helvetica" panose="020B0604020202020204" pitchFamily="34" charset="0"/>
            </a:endParaRPr>
          </a:p>
        </p:txBody>
      </p:sp>
      <p:grpSp>
        <p:nvGrpSpPr>
          <p:cNvPr id="4" name="Group 3">
            <a:extLst>
              <a:ext uri="{FF2B5EF4-FFF2-40B4-BE49-F238E27FC236}">
                <a16:creationId xmlns:a16="http://schemas.microsoft.com/office/drawing/2014/main" id="{03E70AC5-F480-477D-5A62-5E7D56E6ECA0}"/>
              </a:ext>
            </a:extLst>
          </p:cNvPr>
          <p:cNvGrpSpPr/>
          <p:nvPr/>
        </p:nvGrpSpPr>
        <p:grpSpPr>
          <a:xfrm>
            <a:off x="5395010" y="5543169"/>
            <a:ext cx="3258401" cy="861774"/>
            <a:chOff x="194930" y="200835"/>
            <a:chExt cx="3258401" cy="861774"/>
          </a:xfrm>
        </p:grpSpPr>
        <p:pic>
          <p:nvPicPr>
            <p:cNvPr id="5" name="Picture 4" descr="A computer chip with a square green and orange center&#10;&#10;AI-generated content may be incorrect.">
              <a:extLst>
                <a:ext uri="{FF2B5EF4-FFF2-40B4-BE49-F238E27FC236}">
                  <a16:creationId xmlns:a16="http://schemas.microsoft.com/office/drawing/2014/main" id="{E9E89211-8CBD-2608-2F89-DBB8CE2482E5}"/>
                </a:ext>
              </a:extLst>
            </p:cNvPr>
            <p:cNvPicPr>
              <a:picLocks noChangeAspect="1"/>
            </p:cNvPicPr>
            <p:nvPr/>
          </p:nvPicPr>
          <p:blipFill>
            <a:blip r:embed="rId3"/>
            <a:stretch>
              <a:fillRect/>
            </a:stretch>
          </p:blipFill>
          <p:spPr>
            <a:xfrm>
              <a:off x="194930" y="221510"/>
              <a:ext cx="824024" cy="815164"/>
            </a:xfrm>
            <a:prstGeom prst="rect">
              <a:avLst/>
            </a:prstGeom>
          </p:spPr>
        </p:pic>
        <p:sp>
          <p:nvSpPr>
            <p:cNvPr id="7" name="TextBox 6">
              <a:extLst>
                <a:ext uri="{FF2B5EF4-FFF2-40B4-BE49-F238E27FC236}">
                  <a16:creationId xmlns:a16="http://schemas.microsoft.com/office/drawing/2014/main" id="{D9CC3E93-CC1B-A6A1-1E20-4D1FB2034CF6}"/>
                </a:ext>
              </a:extLst>
            </p:cNvPr>
            <p:cNvSpPr txBox="1"/>
            <p:nvPr/>
          </p:nvSpPr>
          <p:spPr>
            <a:xfrm>
              <a:off x="1020636" y="200835"/>
              <a:ext cx="2432695"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b="1">
                  <a:latin typeface="Arial" panose="020B0604020202020204" pitchFamily="34" charset="0"/>
                  <a:cs typeface="Arial" panose="020B0604020202020204" pitchFamily="34" charset="0"/>
                </a:rPr>
                <a:t>CASPER</a:t>
              </a:r>
            </a:p>
            <a:p>
              <a:r>
                <a:rPr lang="en-US" sz="1400" b="1" i="1"/>
                <a:t>Pioneering with grit, bit by bit</a:t>
              </a:r>
            </a:p>
          </p:txBody>
        </p:sp>
      </p:grpSp>
      <p:pic>
        <p:nvPicPr>
          <p:cNvPr id="11" name="Picture 10">
            <a:extLst>
              <a:ext uri="{FF2B5EF4-FFF2-40B4-BE49-F238E27FC236}">
                <a16:creationId xmlns:a16="http://schemas.microsoft.com/office/drawing/2014/main" id="{9564325F-C09A-C658-D6EB-0B68B15647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155" y="854893"/>
            <a:ext cx="6035619" cy="2241802"/>
          </a:xfrm>
          <a:prstGeom prst="rect">
            <a:avLst/>
          </a:prstGeom>
        </p:spPr>
      </p:pic>
      <p:grpSp>
        <p:nvGrpSpPr>
          <p:cNvPr id="17" name="Group 16">
            <a:extLst>
              <a:ext uri="{FF2B5EF4-FFF2-40B4-BE49-F238E27FC236}">
                <a16:creationId xmlns:a16="http://schemas.microsoft.com/office/drawing/2014/main" id="{F45D3AD1-663E-547D-341D-E39105527F1E}"/>
              </a:ext>
            </a:extLst>
          </p:cNvPr>
          <p:cNvGrpSpPr/>
          <p:nvPr/>
        </p:nvGrpSpPr>
        <p:grpSpPr>
          <a:xfrm>
            <a:off x="7504220" y="0"/>
            <a:ext cx="4760395" cy="1301101"/>
            <a:chOff x="7163677" y="78924"/>
            <a:chExt cx="4760395" cy="1301103"/>
          </a:xfrm>
        </p:grpSpPr>
        <p:grpSp>
          <p:nvGrpSpPr>
            <p:cNvPr id="14" name="Group 13">
              <a:extLst>
                <a:ext uri="{FF2B5EF4-FFF2-40B4-BE49-F238E27FC236}">
                  <a16:creationId xmlns:a16="http://schemas.microsoft.com/office/drawing/2014/main" id="{6E71C3C5-F177-5DBB-C883-77B36310F04D}"/>
                </a:ext>
              </a:extLst>
            </p:cNvPr>
            <p:cNvGrpSpPr/>
            <p:nvPr/>
          </p:nvGrpSpPr>
          <p:grpSpPr>
            <a:xfrm>
              <a:off x="7163677" y="78924"/>
              <a:ext cx="1514714" cy="1298379"/>
              <a:chOff x="-90827" y="1782687"/>
              <a:chExt cx="1514714" cy="1298379"/>
            </a:xfrm>
          </p:grpSpPr>
          <p:pic>
            <p:nvPicPr>
              <p:cNvPr id="1026" name="Picture 2">
                <a:extLst>
                  <a:ext uri="{FF2B5EF4-FFF2-40B4-BE49-F238E27FC236}">
                    <a16:creationId xmlns:a16="http://schemas.microsoft.com/office/drawing/2014/main" id="{284112B2-6A50-F5E6-1E31-A58593B94D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6361" y="1782687"/>
                <a:ext cx="990600" cy="9906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FFB0E30-C383-2059-DE33-795048A64BB5}"/>
                  </a:ext>
                </a:extLst>
              </p:cNvPr>
              <p:cNvSpPr txBox="1"/>
              <p:nvPr/>
            </p:nvSpPr>
            <p:spPr>
              <a:xfrm>
                <a:off x="-90827" y="2773289"/>
                <a:ext cx="1514714" cy="307777"/>
              </a:xfrm>
              <a:prstGeom prst="rect">
                <a:avLst/>
              </a:prstGeom>
              <a:noFill/>
            </p:spPr>
            <p:txBody>
              <a:bodyPr wrap="square" rtlCol="0">
                <a:spAutoFit/>
              </a:bodyPr>
              <a:lstStyle/>
              <a:p>
                <a:pPr algn="ctr"/>
                <a:r>
                  <a:rPr lang="en-IN" sz="1400">
                    <a:latin typeface="Helvetica" panose="020B0604020202020204" pitchFamily="34" charset="0"/>
                    <a:cs typeface="Helvetica" panose="020B0604020202020204" pitchFamily="34" charset="0"/>
                  </a:rPr>
                  <a:t>Artifact Available</a:t>
                </a:r>
              </a:p>
            </p:txBody>
          </p:sp>
        </p:grpSp>
        <p:grpSp>
          <p:nvGrpSpPr>
            <p:cNvPr id="15" name="Group 14">
              <a:extLst>
                <a:ext uri="{FF2B5EF4-FFF2-40B4-BE49-F238E27FC236}">
                  <a16:creationId xmlns:a16="http://schemas.microsoft.com/office/drawing/2014/main" id="{D4EAB844-E19A-078E-E589-271A116C39B3}"/>
                </a:ext>
              </a:extLst>
            </p:cNvPr>
            <p:cNvGrpSpPr/>
            <p:nvPr/>
          </p:nvGrpSpPr>
          <p:grpSpPr>
            <a:xfrm>
              <a:off x="8678391" y="78924"/>
              <a:ext cx="1616719" cy="1301103"/>
              <a:chOff x="-146699" y="3146184"/>
              <a:chExt cx="1616719" cy="1301103"/>
            </a:xfrm>
          </p:grpSpPr>
          <p:pic>
            <p:nvPicPr>
              <p:cNvPr id="1028" name="Picture 4">
                <a:extLst>
                  <a:ext uri="{FF2B5EF4-FFF2-40B4-BE49-F238E27FC236}">
                    <a16:creationId xmlns:a16="http://schemas.microsoft.com/office/drawing/2014/main" id="{06824DD4-85C2-DF1A-354F-E40B4FF3D2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6361" y="3146184"/>
                <a:ext cx="990600" cy="9906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D032861-6DAC-D2D4-9882-92C460E05009}"/>
                  </a:ext>
                </a:extLst>
              </p:cNvPr>
              <p:cNvSpPr txBox="1"/>
              <p:nvPr/>
            </p:nvSpPr>
            <p:spPr>
              <a:xfrm>
                <a:off x="-146699" y="4139510"/>
                <a:ext cx="1616719" cy="307777"/>
              </a:xfrm>
              <a:prstGeom prst="rect">
                <a:avLst/>
              </a:prstGeom>
              <a:noFill/>
            </p:spPr>
            <p:txBody>
              <a:bodyPr wrap="square" rtlCol="0">
                <a:spAutoFit/>
              </a:bodyPr>
              <a:lstStyle/>
              <a:p>
                <a:pPr algn="ctr"/>
                <a:r>
                  <a:rPr lang="en-IN" sz="1400">
                    <a:latin typeface="Helvetica" panose="020B0604020202020204" pitchFamily="34" charset="0"/>
                    <a:cs typeface="Helvetica" panose="020B0604020202020204" pitchFamily="34" charset="0"/>
                  </a:rPr>
                  <a:t>Artifact Functional</a:t>
                </a:r>
              </a:p>
            </p:txBody>
          </p:sp>
        </p:grpSp>
        <p:grpSp>
          <p:nvGrpSpPr>
            <p:cNvPr id="16" name="Group 15">
              <a:extLst>
                <a:ext uri="{FF2B5EF4-FFF2-40B4-BE49-F238E27FC236}">
                  <a16:creationId xmlns:a16="http://schemas.microsoft.com/office/drawing/2014/main" id="{55D13B69-7B44-1FCA-B82D-418879D48F0A}"/>
                </a:ext>
              </a:extLst>
            </p:cNvPr>
            <p:cNvGrpSpPr/>
            <p:nvPr/>
          </p:nvGrpSpPr>
          <p:grpSpPr>
            <a:xfrm>
              <a:off x="10190599" y="78925"/>
              <a:ext cx="1733473" cy="1298377"/>
              <a:chOff x="-205077" y="4568736"/>
              <a:chExt cx="1733473" cy="1298377"/>
            </a:xfrm>
          </p:grpSpPr>
          <p:pic>
            <p:nvPicPr>
              <p:cNvPr id="1030" name="Picture 6">
                <a:extLst>
                  <a:ext uri="{FF2B5EF4-FFF2-40B4-BE49-F238E27FC236}">
                    <a16:creationId xmlns:a16="http://schemas.microsoft.com/office/drawing/2014/main" id="{EDB525C5-C38C-5B4F-3CBC-BE820634F65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6360" y="4568736"/>
                <a:ext cx="990600" cy="9906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4CF9B166-8405-3DCA-645B-C0349281FD5F}"/>
                  </a:ext>
                </a:extLst>
              </p:cNvPr>
              <p:cNvSpPr txBox="1"/>
              <p:nvPr/>
            </p:nvSpPr>
            <p:spPr>
              <a:xfrm>
                <a:off x="-205077" y="5559336"/>
                <a:ext cx="1733473" cy="307777"/>
              </a:xfrm>
              <a:prstGeom prst="rect">
                <a:avLst/>
              </a:prstGeom>
              <a:noFill/>
            </p:spPr>
            <p:txBody>
              <a:bodyPr wrap="square" rtlCol="0">
                <a:spAutoFit/>
              </a:bodyPr>
              <a:lstStyle/>
              <a:p>
                <a:pPr algn="ctr"/>
                <a:r>
                  <a:rPr lang="en-IN" sz="1400">
                    <a:latin typeface="Helvetica" panose="020B0604020202020204" pitchFamily="34" charset="0"/>
                    <a:cs typeface="Helvetica" panose="020B0604020202020204" pitchFamily="34" charset="0"/>
                  </a:rPr>
                  <a:t>Result Reproduced</a:t>
                </a:r>
              </a:p>
            </p:txBody>
          </p:sp>
        </p:grpSp>
      </p:grpSp>
      <p:sp>
        <p:nvSpPr>
          <p:cNvPr id="13" name="TextBox 12">
            <a:extLst>
              <a:ext uri="{FF2B5EF4-FFF2-40B4-BE49-F238E27FC236}">
                <a16:creationId xmlns:a16="http://schemas.microsoft.com/office/drawing/2014/main" id="{67661601-CE9E-B5E0-9C42-5BF4A4BD3691}"/>
              </a:ext>
            </a:extLst>
          </p:cNvPr>
          <p:cNvSpPr txBox="1"/>
          <p:nvPr/>
        </p:nvSpPr>
        <p:spPr>
          <a:xfrm>
            <a:off x="528905" y="4003367"/>
            <a:ext cx="10882433" cy="1231106"/>
          </a:xfrm>
          <a:prstGeom prst="rect">
            <a:avLst/>
          </a:prstGeom>
          <a:noFill/>
        </p:spPr>
        <p:txBody>
          <a:bodyPr wrap="square" rtlCol="0">
            <a:spAutoFit/>
          </a:bodyPr>
          <a:lstStyle/>
          <a:p>
            <a:r>
              <a:rPr lang="en-US" sz="2000">
                <a:latin typeface="Arial" panose="020B0604020202020204" pitchFamily="34" charset="0"/>
                <a:cs typeface="Arial" panose="020B0604020202020204" pitchFamily="34" charset="0"/>
              </a:rPr>
              <a:t>Mrityunjay Shukla   </a:t>
            </a:r>
            <a:r>
              <a:rPr lang="en-US" sz="2000" b="1">
                <a:latin typeface="Arial" panose="020B0604020202020204" pitchFamily="34" charset="0"/>
                <a:cs typeface="Arial" panose="020B0604020202020204" pitchFamily="34" charset="0"/>
              </a:rPr>
              <a:t>Shubham Roy    </a:t>
            </a:r>
            <a:r>
              <a:rPr lang="en-US" sz="2000">
                <a:latin typeface="Arial" panose="020B0604020202020204" pitchFamily="34" charset="0"/>
                <a:cs typeface="Arial" panose="020B0604020202020204" pitchFamily="34" charset="0"/>
              </a:rPr>
              <a:t>Sayandeep Saha    </a:t>
            </a:r>
            <a:r>
              <a:rPr lang="en-US" sz="2000" err="1">
                <a:latin typeface="Arial" panose="020B0604020202020204" pitchFamily="34" charset="0"/>
                <a:cs typeface="Arial" panose="020B0604020202020204" pitchFamily="34" charset="0"/>
              </a:rPr>
              <a:t>Biswabandan</a:t>
            </a:r>
            <a:r>
              <a:rPr lang="en-US" sz="2000">
                <a:latin typeface="Arial" panose="020B0604020202020204" pitchFamily="34" charset="0"/>
                <a:cs typeface="Arial" panose="020B0604020202020204" pitchFamily="34" charset="0"/>
              </a:rPr>
              <a:t> Panda</a:t>
            </a:r>
          </a:p>
          <a:p>
            <a:endParaRPr lang="en-US">
              <a:solidFill>
                <a:srgbClr val="000000"/>
              </a:solidFill>
              <a:latin typeface="Helvetica Neue"/>
              <a:ea typeface="Helvetica Neue"/>
              <a:cs typeface="Helvetica Neue"/>
              <a:sym typeface="Helvetica Neue"/>
            </a:endParaRPr>
          </a:p>
          <a:p>
            <a:r>
              <a:rPr lang="en-US">
                <a:solidFill>
                  <a:srgbClr val="000000"/>
                </a:solidFill>
                <a:latin typeface="Helvetica" panose="020B0604020202020204" pitchFamily="34" charset="0"/>
                <a:ea typeface="Helvetica Neue"/>
                <a:cs typeface="Helvetica" panose="020B0604020202020204" pitchFamily="34" charset="0"/>
                <a:sym typeface="Helvetica Neue"/>
              </a:rPr>
              <a:t>Indian Institute of Technology Bombay, India</a:t>
            </a:r>
            <a:endParaRPr lang="en-US">
              <a:latin typeface="Helvetica" panose="020B0604020202020204" pitchFamily="34" charset="0"/>
              <a:cs typeface="Helvetica" panose="020B0604020202020204" pitchFamily="34" charset="0"/>
            </a:endParaRPr>
          </a:p>
          <a:p>
            <a:endParaRPr lang="en-IN"/>
          </a:p>
        </p:txBody>
      </p:sp>
      <p:grpSp>
        <p:nvGrpSpPr>
          <p:cNvPr id="24" name="Group 23">
            <a:extLst>
              <a:ext uri="{FF2B5EF4-FFF2-40B4-BE49-F238E27FC236}">
                <a16:creationId xmlns:a16="http://schemas.microsoft.com/office/drawing/2014/main" id="{F0E0EB8F-727D-2510-465D-A992D9964AAC}"/>
              </a:ext>
            </a:extLst>
          </p:cNvPr>
          <p:cNvGrpSpPr/>
          <p:nvPr/>
        </p:nvGrpSpPr>
        <p:grpSpPr>
          <a:xfrm>
            <a:off x="181035" y="5436342"/>
            <a:ext cx="4786518" cy="1310219"/>
            <a:chOff x="320328" y="5356158"/>
            <a:chExt cx="4786518" cy="1310219"/>
          </a:xfrm>
        </p:grpSpPr>
        <p:pic>
          <p:nvPicPr>
            <p:cNvPr id="2" name="Picture 2" descr="IITB">
              <a:extLst>
                <a:ext uri="{FF2B5EF4-FFF2-40B4-BE49-F238E27FC236}">
                  <a16:creationId xmlns:a16="http://schemas.microsoft.com/office/drawing/2014/main" id="{DA17347E-4F9D-7767-EBDD-AEE92FA937B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0328" y="5356158"/>
              <a:ext cx="1002297" cy="976976"/>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8F39AA88-C714-19B7-C356-84CE79429B37}"/>
                </a:ext>
              </a:extLst>
            </p:cNvPr>
            <p:cNvSpPr txBox="1"/>
            <p:nvPr/>
          </p:nvSpPr>
          <p:spPr>
            <a:xfrm>
              <a:off x="1324464" y="5743047"/>
              <a:ext cx="3782382" cy="923330"/>
            </a:xfrm>
            <a:prstGeom prst="rect">
              <a:avLst/>
            </a:prstGeom>
            <a:noFill/>
          </p:spPr>
          <p:txBody>
            <a:bodyPr wrap="none" rtlCol="0">
              <a:spAutoFit/>
            </a:bodyPr>
            <a:lstStyle/>
            <a:p>
              <a:r>
                <a:rPr lang="hi-IN"/>
                <a:t>भारतीय प्रौद्योगिकी संस्थान मुंबई</a:t>
              </a:r>
              <a:endParaRPr lang="en-IN"/>
            </a:p>
            <a:p>
              <a:r>
                <a:rPr lang="en-IN"/>
                <a:t>Indian Institute of Technology Bombay</a:t>
              </a:r>
              <a:endParaRPr lang="en-IN">
                <a:hlinkClick r:id="rId9" tooltip="Home"/>
              </a:endParaRPr>
            </a:p>
            <a:p>
              <a:endParaRPr lang="en-IN"/>
            </a:p>
          </p:txBody>
        </p:sp>
      </p:grpSp>
      <p:grpSp>
        <p:nvGrpSpPr>
          <p:cNvPr id="23" name="Group 22">
            <a:extLst>
              <a:ext uri="{FF2B5EF4-FFF2-40B4-BE49-F238E27FC236}">
                <a16:creationId xmlns:a16="http://schemas.microsoft.com/office/drawing/2014/main" id="{95843FC4-A8C5-BB92-194E-F71C0367949D}"/>
              </a:ext>
            </a:extLst>
          </p:cNvPr>
          <p:cNvGrpSpPr/>
          <p:nvPr/>
        </p:nvGrpSpPr>
        <p:grpSpPr>
          <a:xfrm>
            <a:off x="9341706" y="5517082"/>
            <a:ext cx="2669259" cy="954107"/>
            <a:chOff x="8792691" y="5437179"/>
            <a:chExt cx="2669259" cy="954107"/>
          </a:xfrm>
        </p:grpSpPr>
        <p:pic>
          <p:nvPicPr>
            <p:cNvPr id="1032" name="Picture 8">
              <a:extLst>
                <a:ext uri="{FF2B5EF4-FFF2-40B4-BE49-F238E27FC236}">
                  <a16:creationId xmlns:a16="http://schemas.microsoft.com/office/drawing/2014/main" id="{2705F3AC-21F5-F174-81A5-E6C690EFA46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92691" y="5534281"/>
              <a:ext cx="1231783" cy="76753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12033857-928D-E72C-4438-61A89BE8F26B}"/>
                </a:ext>
              </a:extLst>
            </p:cNvPr>
            <p:cNvSpPr txBox="1"/>
            <p:nvPr/>
          </p:nvSpPr>
          <p:spPr>
            <a:xfrm>
              <a:off x="10024474" y="5437179"/>
              <a:ext cx="1437476" cy="954107"/>
            </a:xfrm>
            <a:prstGeom prst="rect">
              <a:avLst/>
            </a:prstGeom>
            <a:noFill/>
          </p:spPr>
          <p:txBody>
            <a:bodyPr wrap="square" rtlCol="0">
              <a:spAutoFit/>
            </a:bodyPr>
            <a:lstStyle/>
            <a:p>
              <a:r>
                <a:rPr lang="en-IN" sz="2800" b="1" dirty="0">
                  <a:latin typeface="Rockwell" panose="02060603020205020403" pitchFamily="18" charset="0"/>
                  <a:ea typeface="PMingLiU-ExtB" panose="02020500000000000000" pitchFamily="18" charset="-120"/>
                  <a:cs typeface="Segoe UI" panose="020B0502040204020203" pitchFamily="34" charset="0"/>
                </a:rPr>
                <a:t>ISCA 2026</a:t>
              </a:r>
              <a:endParaRPr lang="en-IN" dirty="0"/>
            </a:p>
          </p:txBody>
        </p:sp>
      </p:grpSp>
      <p:cxnSp>
        <p:nvCxnSpPr>
          <p:cNvPr id="26" name="Straight Connector 25">
            <a:extLst>
              <a:ext uri="{FF2B5EF4-FFF2-40B4-BE49-F238E27FC236}">
                <a16:creationId xmlns:a16="http://schemas.microsoft.com/office/drawing/2014/main" id="{A1BBD10E-231A-0CEA-E1DA-B36230DFD65E}"/>
              </a:ext>
            </a:extLst>
          </p:cNvPr>
          <p:cNvCxnSpPr/>
          <p:nvPr/>
        </p:nvCxnSpPr>
        <p:spPr>
          <a:xfrm>
            <a:off x="5103845" y="5543169"/>
            <a:ext cx="0" cy="1044243"/>
          </a:xfrm>
          <a:prstGeom prst="line">
            <a:avLst/>
          </a:prstGeom>
          <a:ln w="12700">
            <a:prstDash val="sysDot"/>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E48C0ACA-AEA8-A558-5942-0870A1531C47}"/>
              </a:ext>
            </a:extLst>
          </p:cNvPr>
          <p:cNvCxnSpPr/>
          <p:nvPr/>
        </p:nvCxnSpPr>
        <p:spPr>
          <a:xfrm>
            <a:off x="8839205" y="5546274"/>
            <a:ext cx="0" cy="1044243"/>
          </a:xfrm>
          <a:prstGeom prst="line">
            <a:avLst/>
          </a:prstGeom>
          <a:ln w="12700">
            <a:prstDash val="sysDot"/>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416982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FA2F1-3197-5B9C-4F33-0A8DADE592A0}"/>
            </a:ext>
          </a:extLst>
        </p:cNvPr>
        <p:cNvGrpSpPr/>
        <p:nvPr/>
      </p:nvGrpSpPr>
      <p:grpSpPr>
        <a:xfrm>
          <a:off x="0" y="0"/>
          <a:ext cx="0" cy="0"/>
          <a:chOff x="0" y="0"/>
          <a:chExt cx="0" cy="0"/>
        </a:xfrm>
      </p:grpSpPr>
      <p:sp>
        <p:nvSpPr>
          <p:cNvPr id="4" name="Google Shape;53;p9">
            <a:extLst>
              <a:ext uri="{FF2B5EF4-FFF2-40B4-BE49-F238E27FC236}">
                <a16:creationId xmlns:a16="http://schemas.microsoft.com/office/drawing/2014/main" id="{F7DA2801-6E49-D9D3-6C63-6F4B0A933CDA}"/>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a:t>CUDA accelerated libraries</a:t>
            </a:r>
          </a:p>
        </p:txBody>
      </p:sp>
      <p:sp>
        <p:nvSpPr>
          <p:cNvPr id="27" name="Google Shape;55;p9">
            <a:extLst>
              <a:ext uri="{FF2B5EF4-FFF2-40B4-BE49-F238E27FC236}">
                <a16:creationId xmlns:a16="http://schemas.microsoft.com/office/drawing/2014/main" id="{0D5A0894-2253-CA17-DBD6-F87C656E2093}"/>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10</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pic>
        <p:nvPicPr>
          <p:cNvPr id="14" name="Picture 13">
            <a:extLst>
              <a:ext uri="{FF2B5EF4-FFF2-40B4-BE49-F238E27FC236}">
                <a16:creationId xmlns:a16="http://schemas.microsoft.com/office/drawing/2014/main" id="{CCB4BE9F-8AB1-1081-1D65-F65697B8BE45}"/>
              </a:ext>
            </a:extLst>
          </p:cNvPr>
          <p:cNvPicPr>
            <a:picLocks noChangeAspect="1"/>
          </p:cNvPicPr>
          <p:nvPr/>
        </p:nvPicPr>
        <p:blipFill>
          <a:blip r:embed="rId3">
            <a:alphaModFix amt="35000"/>
          </a:blip>
          <a:stretch>
            <a:fillRect/>
          </a:stretch>
        </p:blipFill>
        <p:spPr>
          <a:xfrm>
            <a:off x="7865367" y="93688"/>
            <a:ext cx="4210660" cy="2711950"/>
          </a:xfrm>
          <a:prstGeom prst="rect">
            <a:avLst/>
          </a:prstGeom>
        </p:spPr>
      </p:pic>
      <p:pic>
        <p:nvPicPr>
          <p:cNvPr id="2" name="Picture 1">
            <a:extLst>
              <a:ext uri="{FF2B5EF4-FFF2-40B4-BE49-F238E27FC236}">
                <a16:creationId xmlns:a16="http://schemas.microsoft.com/office/drawing/2014/main" id="{49755D3B-5B55-99E8-9AEC-5238023142B8}"/>
              </a:ext>
            </a:extLst>
          </p:cNvPr>
          <p:cNvPicPr>
            <a:picLocks noChangeAspect="1"/>
          </p:cNvPicPr>
          <p:nvPr/>
        </p:nvPicPr>
        <p:blipFill>
          <a:blip r:embed="rId3">
            <a:alphaModFix/>
          </a:blip>
          <a:srcRect l="38737" t="42643" r="18819" b="37075"/>
          <a:stretch>
            <a:fillRect/>
          </a:stretch>
        </p:blipFill>
        <p:spPr>
          <a:xfrm>
            <a:off x="9496425" y="1250156"/>
            <a:ext cx="1787213" cy="550069"/>
          </a:xfrm>
          <a:prstGeom prst="rect">
            <a:avLst/>
          </a:prstGeom>
        </p:spPr>
      </p:pic>
      <p:sp>
        <p:nvSpPr>
          <p:cNvPr id="3" name="Rectangle: Rounded Corners 2">
            <a:extLst>
              <a:ext uri="{FF2B5EF4-FFF2-40B4-BE49-F238E27FC236}">
                <a16:creationId xmlns:a16="http://schemas.microsoft.com/office/drawing/2014/main" id="{675F9AF2-8AF9-E06D-CB81-D239D6FA6690}"/>
              </a:ext>
            </a:extLst>
          </p:cNvPr>
          <p:cNvSpPr/>
          <p:nvPr/>
        </p:nvSpPr>
        <p:spPr>
          <a:xfrm>
            <a:off x="2567336" y="4758244"/>
            <a:ext cx="1233772" cy="409318"/>
          </a:xfrm>
          <a:prstGeom prst="roundRect">
            <a:avLst/>
          </a:prstGeom>
          <a:solidFill>
            <a:srgbClr val="C2F1C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err="1">
                <a:solidFill>
                  <a:srgbClr val="000000"/>
                </a:solidFill>
                <a:latin typeface="Aptos" panose="020B0004020202020204" pitchFamily="34" charset="0"/>
                <a:ea typeface="Calibri"/>
                <a:cs typeface="Calibri"/>
              </a:rPr>
              <a:t>cuBLASLt</a:t>
            </a:r>
            <a:r>
              <a:rPr lang="en-US">
                <a:solidFill>
                  <a:srgbClr val="000000"/>
                </a:solidFill>
                <a:latin typeface="Aptos" panose="020B0004020202020204" pitchFamily="34" charset="0"/>
                <a:ea typeface="Calibri"/>
                <a:cs typeface="Calibri"/>
              </a:rPr>
              <a:t> </a:t>
            </a:r>
          </a:p>
        </p:txBody>
      </p:sp>
      <p:grpSp>
        <p:nvGrpSpPr>
          <p:cNvPr id="6" name="Group 5">
            <a:extLst>
              <a:ext uri="{FF2B5EF4-FFF2-40B4-BE49-F238E27FC236}">
                <a16:creationId xmlns:a16="http://schemas.microsoft.com/office/drawing/2014/main" id="{8C6F9952-5F44-4945-7FA1-3B8057E20457}"/>
              </a:ext>
            </a:extLst>
          </p:cNvPr>
          <p:cNvGrpSpPr/>
          <p:nvPr/>
        </p:nvGrpSpPr>
        <p:grpSpPr>
          <a:xfrm>
            <a:off x="4767254" y="4102467"/>
            <a:ext cx="3681356" cy="1397344"/>
            <a:chOff x="4409020" y="3290030"/>
            <a:chExt cx="3681356" cy="2200338"/>
          </a:xfrm>
        </p:grpSpPr>
        <p:sp>
          <p:nvSpPr>
            <p:cNvPr id="8" name="TextBox 7">
              <a:extLst>
                <a:ext uri="{FF2B5EF4-FFF2-40B4-BE49-F238E27FC236}">
                  <a16:creationId xmlns:a16="http://schemas.microsoft.com/office/drawing/2014/main" id="{709239F9-8337-F068-A354-2968852D14EE}"/>
                </a:ext>
              </a:extLst>
            </p:cNvPr>
            <p:cNvSpPr txBox="1"/>
            <p:nvPr/>
          </p:nvSpPr>
          <p:spPr>
            <a:xfrm>
              <a:off x="4855437" y="3290030"/>
              <a:ext cx="2087670" cy="369333"/>
            </a:xfrm>
            <a:prstGeom prst="rect">
              <a:avLst/>
            </a:prstGeom>
            <a:noFill/>
          </p:spPr>
          <p:txBody>
            <a:bodyPr wrap="square" rtlCol="0">
              <a:spAutoFit/>
            </a:bodyPr>
            <a:lstStyle/>
            <a:p>
              <a:pPr algn="ctr" defTabSz="309662"/>
              <a:r>
                <a:rPr lang="en-IN" b="1">
                  <a:solidFill>
                    <a:prstClr val="black"/>
                  </a:solidFill>
                  <a:latin typeface="Arial" panose="020B0604020202020204" pitchFamily="34" charset="0"/>
                  <a:ea typeface="Calibri" panose="020F0502020204030204" pitchFamily="34" charset="0"/>
                  <a:cs typeface="Arial" panose="020B0604020202020204" pitchFamily="34" charset="0"/>
                </a:rPr>
                <a:t>Shared library</a:t>
              </a:r>
            </a:p>
          </p:txBody>
        </p:sp>
        <p:grpSp>
          <p:nvGrpSpPr>
            <p:cNvPr id="9" name="Group 8">
              <a:extLst>
                <a:ext uri="{FF2B5EF4-FFF2-40B4-BE49-F238E27FC236}">
                  <a16:creationId xmlns:a16="http://schemas.microsoft.com/office/drawing/2014/main" id="{A1DBF0DD-A8D3-3EBE-55B2-D974D7B54302}"/>
                </a:ext>
              </a:extLst>
            </p:cNvPr>
            <p:cNvGrpSpPr/>
            <p:nvPr/>
          </p:nvGrpSpPr>
          <p:grpSpPr>
            <a:xfrm>
              <a:off x="4409020" y="3859384"/>
              <a:ext cx="3681356" cy="1630984"/>
              <a:chOff x="4409020" y="3859384"/>
              <a:chExt cx="3681356" cy="1630984"/>
            </a:xfrm>
          </p:grpSpPr>
          <p:sp>
            <p:nvSpPr>
              <p:cNvPr id="10" name="Rectangle 9">
                <a:extLst>
                  <a:ext uri="{FF2B5EF4-FFF2-40B4-BE49-F238E27FC236}">
                    <a16:creationId xmlns:a16="http://schemas.microsoft.com/office/drawing/2014/main" id="{379893C1-4BD3-90DA-BBB2-54BBC2B649A2}"/>
                  </a:ext>
                </a:extLst>
              </p:cNvPr>
              <p:cNvSpPr/>
              <p:nvPr/>
            </p:nvSpPr>
            <p:spPr>
              <a:xfrm>
                <a:off x="4409020" y="3859387"/>
                <a:ext cx="3506976" cy="1584621"/>
              </a:xfrm>
              <a:prstGeom prst="rect">
                <a:avLst/>
              </a:prstGeom>
              <a:solidFill>
                <a:srgbClr val="C2F1C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a:p>
                <a:pPr algn="ctr"/>
                <a:endParaRPr lang="en-IN"/>
              </a:p>
              <a:p>
                <a:pPr algn="ctr"/>
                <a:endParaRPr lang="en-IN"/>
              </a:p>
            </p:txBody>
          </p:sp>
          <p:sp>
            <p:nvSpPr>
              <p:cNvPr id="11" name="Rectangle 10">
                <a:extLst>
                  <a:ext uri="{FF2B5EF4-FFF2-40B4-BE49-F238E27FC236}">
                    <a16:creationId xmlns:a16="http://schemas.microsoft.com/office/drawing/2014/main" id="{15C9DF95-5D60-635A-AA05-69E443DD72B0}"/>
                  </a:ext>
                </a:extLst>
              </p:cNvPr>
              <p:cNvSpPr/>
              <p:nvPr/>
            </p:nvSpPr>
            <p:spPr>
              <a:xfrm>
                <a:off x="4592583" y="3859384"/>
                <a:ext cx="2036095" cy="1584622"/>
              </a:xfrm>
              <a:prstGeom prst="rect">
                <a:avLst/>
              </a:prstGeom>
              <a:solidFill>
                <a:srgbClr val="DCEAF7"/>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b="1" err="1">
                    <a:solidFill>
                      <a:schemeClr val="tx1"/>
                    </a:solidFill>
                    <a:latin typeface="Courier New" panose="02070309020205020404" pitchFamily="49" charset="0"/>
                    <a:cs typeface="Courier New" panose="02070309020205020404" pitchFamily="49" charset="0"/>
                  </a:rPr>
                  <a:t>cublasSaxpy</a:t>
                </a:r>
                <a:r>
                  <a:rPr lang="en-IN" b="1">
                    <a:solidFill>
                      <a:schemeClr val="tx1"/>
                    </a:solidFill>
                    <a:latin typeface="Courier New" panose="02070309020205020404" pitchFamily="49" charset="0"/>
                    <a:cs typeface="Courier New" panose="02070309020205020404" pitchFamily="49" charset="0"/>
                  </a:rPr>
                  <a:t>()</a:t>
                </a:r>
              </a:p>
            </p:txBody>
          </p:sp>
          <p:sp>
            <p:nvSpPr>
              <p:cNvPr id="17" name="TextBox 16">
                <a:extLst>
                  <a:ext uri="{FF2B5EF4-FFF2-40B4-BE49-F238E27FC236}">
                    <a16:creationId xmlns:a16="http://schemas.microsoft.com/office/drawing/2014/main" id="{0708F61A-6291-766F-642D-974EC883A84C}"/>
                  </a:ext>
                </a:extLst>
              </p:cNvPr>
              <p:cNvSpPr txBox="1"/>
              <p:nvPr/>
            </p:nvSpPr>
            <p:spPr>
              <a:xfrm>
                <a:off x="6469052" y="4908797"/>
                <a:ext cx="1621324" cy="581571"/>
              </a:xfrm>
              <a:prstGeom prst="rect">
                <a:avLst/>
              </a:prstGeom>
              <a:noFill/>
            </p:spPr>
            <p:txBody>
              <a:bodyPr wrap="square" rtlCol="0">
                <a:spAutoFit/>
              </a:bodyPr>
              <a:lstStyle/>
              <a:p>
                <a:pPr algn="ctr" defTabSz="309662"/>
                <a:r>
                  <a:rPr lang="en-IN">
                    <a:solidFill>
                      <a:prstClr val="black"/>
                    </a:solidFill>
                    <a:latin typeface="Aptos" panose="020B0004020202020204" pitchFamily="34" charset="0"/>
                    <a:ea typeface="Calibri" panose="020F0502020204030204" pitchFamily="34" charset="0"/>
                    <a:cs typeface="Calibri" panose="020F0502020204030204" pitchFamily="34" charset="0"/>
                  </a:rPr>
                  <a:t>libcublas.so</a:t>
                </a:r>
              </a:p>
            </p:txBody>
          </p:sp>
        </p:grpSp>
      </p:grpSp>
      <p:pic>
        <p:nvPicPr>
          <p:cNvPr id="20" name="Picture 19" descr="A computer screen shot of a paper&#10;&#10;AI-generated content may be incorrect.">
            <a:extLst>
              <a:ext uri="{FF2B5EF4-FFF2-40B4-BE49-F238E27FC236}">
                <a16:creationId xmlns:a16="http://schemas.microsoft.com/office/drawing/2014/main" id="{B7C2E00C-353F-EED6-75F8-F2B8771F553D}"/>
              </a:ext>
            </a:extLst>
          </p:cNvPr>
          <p:cNvPicPr>
            <a:picLocks noChangeAspect="1"/>
          </p:cNvPicPr>
          <p:nvPr/>
        </p:nvPicPr>
        <p:blipFill>
          <a:blip r:embed="rId4"/>
          <a:stretch>
            <a:fillRect/>
          </a:stretch>
        </p:blipFill>
        <p:spPr>
          <a:xfrm>
            <a:off x="981355" y="2641466"/>
            <a:ext cx="621776" cy="540766"/>
          </a:xfrm>
          <a:prstGeom prst="rect">
            <a:avLst/>
          </a:prstGeom>
        </p:spPr>
      </p:pic>
      <p:sp>
        <p:nvSpPr>
          <p:cNvPr id="24" name="TextBox 23">
            <a:extLst>
              <a:ext uri="{FF2B5EF4-FFF2-40B4-BE49-F238E27FC236}">
                <a16:creationId xmlns:a16="http://schemas.microsoft.com/office/drawing/2014/main" id="{7DFD08AD-3F44-C008-4677-A132AA45501B}"/>
              </a:ext>
            </a:extLst>
          </p:cNvPr>
          <p:cNvSpPr txBox="1"/>
          <p:nvPr/>
        </p:nvSpPr>
        <p:spPr>
          <a:xfrm>
            <a:off x="791660" y="3182232"/>
            <a:ext cx="100116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latin typeface="Aptos" panose="020B0004020202020204" pitchFamily="34" charset="0"/>
                <a:ea typeface="Calibri"/>
                <a:cs typeface="Calibri"/>
              </a:rPr>
              <a:t>CUDA</a:t>
            </a:r>
          </a:p>
          <a:p>
            <a:pPr algn="ctr"/>
            <a:r>
              <a:rPr lang="en-US" sz="1600">
                <a:latin typeface="Aptos" panose="020B0004020202020204" pitchFamily="34" charset="0"/>
                <a:ea typeface="Calibri"/>
                <a:cs typeface="Calibri"/>
              </a:rPr>
              <a:t>Program</a:t>
            </a:r>
            <a:endParaRPr lang="en-US" sz="1600">
              <a:latin typeface="Aptos" panose="020B0004020202020204" pitchFamily="34" charset="0"/>
            </a:endParaRPr>
          </a:p>
        </p:txBody>
      </p:sp>
      <p:sp>
        <p:nvSpPr>
          <p:cNvPr id="25" name="Rectangle: Rounded Corners 24">
            <a:extLst>
              <a:ext uri="{FF2B5EF4-FFF2-40B4-BE49-F238E27FC236}">
                <a16:creationId xmlns:a16="http://schemas.microsoft.com/office/drawing/2014/main" id="{EB716922-EC39-306D-488E-126C48CEB6D8}"/>
              </a:ext>
            </a:extLst>
          </p:cNvPr>
          <p:cNvSpPr/>
          <p:nvPr/>
        </p:nvSpPr>
        <p:spPr>
          <a:xfrm>
            <a:off x="2035737" y="4017210"/>
            <a:ext cx="2287872" cy="409318"/>
          </a:xfrm>
          <a:prstGeom prst="roundRect">
            <a:avLst/>
          </a:prstGeom>
          <a:solidFill>
            <a:srgbClr val="C2F1C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IN" b="1" err="1">
                <a:solidFill>
                  <a:schemeClr val="tx1"/>
                </a:solidFill>
                <a:latin typeface="Courier New" panose="02070309020205020404" pitchFamily="49" charset="0"/>
                <a:cs typeface="Courier New" panose="02070309020205020404" pitchFamily="49" charset="0"/>
              </a:rPr>
              <a:t>cublasSaxpy</a:t>
            </a:r>
            <a:r>
              <a:rPr lang="en-IN" b="1">
                <a:solidFill>
                  <a:schemeClr val="tx1"/>
                </a:solidFill>
                <a:latin typeface="Courier New" panose="02070309020205020404" pitchFamily="49" charset="0"/>
                <a:cs typeface="Courier New" panose="02070309020205020404" pitchFamily="49" charset="0"/>
              </a:rPr>
              <a:t>()</a:t>
            </a:r>
          </a:p>
        </p:txBody>
      </p:sp>
      <p:sp>
        <p:nvSpPr>
          <p:cNvPr id="26" name="Google Shape;288;p28">
            <a:extLst>
              <a:ext uri="{FF2B5EF4-FFF2-40B4-BE49-F238E27FC236}">
                <a16:creationId xmlns:a16="http://schemas.microsoft.com/office/drawing/2014/main" id="{C417AABB-5A52-885D-30B0-131B9B6561B6}"/>
              </a:ext>
            </a:extLst>
          </p:cNvPr>
          <p:cNvSpPr/>
          <p:nvPr/>
        </p:nvSpPr>
        <p:spPr>
          <a:xfrm rot="5400000">
            <a:off x="5659807" y="4736001"/>
            <a:ext cx="763498" cy="2897364"/>
          </a:xfrm>
          <a:prstGeom prst="roundRect">
            <a:avLst>
              <a:gd name="adj" fmla="val 16667"/>
            </a:avLst>
          </a:prstGeom>
          <a:ln w="28575">
            <a:prstDash val="lgDash"/>
            <a:headEnd type="none" w="sm" len="sm"/>
            <a:tailEnd type="none" w="sm" len="sm"/>
          </a:ln>
        </p:spPr>
        <p:style>
          <a:lnRef idx="2">
            <a:schemeClr val="accent3">
              <a:shade val="15000"/>
            </a:schemeClr>
          </a:lnRef>
          <a:fillRef idx="1">
            <a:schemeClr val="accent3"/>
          </a:fillRef>
          <a:effectRef idx="0">
            <a:schemeClr val="accent3"/>
          </a:effectRef>
          <a:fontRef idx="minor">
            <a:schemeClr val="lt1"/>
          </a:fontRef>
        </p:style>
        <p:txBody>
          <a:bodyPr spcFirstLastPara="1" vert="vert270" wrap="square" lIns="91425" tIns="45700" rIns="91425" bIns="45700" anchor="ctr" anchorCtr="0">
            <a:noAutofit/>
          </a:bodyPr>
          <a:lstStyle/>
          <a:p>
            <a:pPr lvl="0" algn="ctr"/>
            <a:r>
              <a:rPr lang="en-IN" b="1">
                <a:solidFill>
                  <a:schemeClr val="tx1"/>
                </a:solidFill>
              </a:rPr>
              <a:t>SASS code</a:t>
            </a:r>
            <a:endParaRPr b="1" i="0" u="none" strike="noStrike" cap="none">
              <a:solidFill>
                <a:schemeClr val="tx1"/>
              </a:solidFill>
              <a:latin typeface="Aptos" panose="020B0004020202020204" pitchFamily="34" charset="0"/>
              <a:ea typeface="Arial"/>
              <a:cs typeface="Arial"/>
              <a:sym typeface="Arial"/>
            </a:endParaRPr>
          </a:p>
        </p:txBody>
      </p:sp>
      <p:cxnSp>
        <p:nvCxnSpPr>
          <p:cNvPr id="28" name="Google Shape;286;p28">
            <a:extLst>
              <a:ext uri="{FF2B5EF4-FFF2-40B4-BE49-F238E27FC236}">
                <a16:creationId xmlns:a16="http://schemas.microsoft.com/office/drawing/2014/main" id="{806B903E-FA69-5746-DCF4-331E2C19872C}"/>
              </a:ext>
            </a:extLst>
          </p:cNvPr>
          <p:cNvCxnSpPr>
            <a:cxnSpLocks/>
          </p:cNvCxnSpPr>
          <p:nvPr/>
        </p:nvCxnSpPr>
        <p:spPr>
          <a:xfrm>
            <a:off x="6986912" y="5470368"/>
            <a:ext cx="437125" cy="332564"/>
          </a:xfrm>
          <a:prstGeom prst="straightConnector1">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Google Shape;287;p28">
            <a:extLst>
              <a:ext uri="{FF2B5EF4-FFF2-40B4-BE49-F238E27FC236}">
                <a16:creationId xmlns:a16="http://schemas.microsoft.com/office/drawing/2014/main" id="{D19EF7D8-05D7-ACB1-2B9C-AFE075F352D1}"/>
              </a:ext>
            </a:extLst>
          </p:cNvPr>
          <p:cNvCxnSpPr>
            <a:cxnSpLocks/>
          </p:cNvCxnSpPr>
          <p:nvPr/>
        </p:nvCxnSpPr>
        <p:spPr>
          <a:xfrm flipH="1">
            <a:off x="4592874" y="5470368"/>
            <a:ext cx="357943" cy="369332"/>
          </a:xfrm>
          <a:prstGeom prst="straightConnector1">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40" name="Group 39">
            <a:extLst>
              <a:ext uri="{FF2B5EF4-FFF2-40B4-BE49-F238E27FC236}">
                <a16:creationId xmlns:a16="http://schemas.microsoft.com/office/drawing/2014/main" id="{3A601D28-B38A-B0C8-E169-006CFD768849}"/>
              </a:ext>
            </a:extLst>
          </p:cNvPr>
          <p:cNvGrpSpPr/>
          <p:nvPr/>
        </p:nvGrpSpPr>
        <p:grpSpPr>
          <a:xfrm>
            <a:off x="2130689" y="2731254"/>
            <a:ext cx="1683445" cy="634055"/>
            <a:chOff x="1206949" y="-5167570"/>
            <a:chExt cx="3006638" cy="6536289"/>
          </a:xfrm>
        </p:grpSpPr>
        <p:sp>
          <p:nvSpPr>
            <p:cNvPr id="41" name="Rectangle: Rounded Corners 40">
              <a:extLst>
                <a:ext uri="{FF2B5EF4-FFF2-40B4-BE49-F238E27FC236}">
                  <a16:creationId xmlns:a16="http://schemas.microsoft.com/office/drawing/2014/main" id="{1715D265-AC50-7A7E-8839-69D0257539D6}"/>
                </a:ext>
              </a:extLst>
            </p:cNvPr>
            <p:cNvSpPr/>
            <p:nvPr/>
          </p:nvSpPr>
          <p:spPr>
            <a:xfrm>
              <a:off x="1206949" y="-5167570"/>
              <a:ext cx="3006638" cy="6536289"/>
            </a:xfrm>
            <a:prstGeom prst="roundRect">
              <a:avLst/>
            </a:prstGeom>
            <a:solidFill>
              <a:srgbClr val="F2CFEE"/>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9662"/>
              <a:endParaRPr lang="en-IN" sz="1600">
                <a:solidFill>
                  <a:sysClr val="windowText" lastClr="000000"/>
                </a:solidFill>
                <a:latin typeface="Aptos" panose="02110004020202020204"/>
              </a:endParaRPr>
            </a:p>
          </p:txBody>
        </p:sp>
        <p:sp>
          <p:nvSpPr>
            <p:cNvPr id="42" name="TextBox 41">
              <a:extLst>
                <a:ext uri="{FF2B5EF4-FFF2-40B4-BE49-F238E27FC236}">
                  <a16:creationId xmlns:a16="http://schemas.microsoft.com/office/drawing/2014/main" id="{5C9D14B9-EB67-2290-37C7-41FBEEB84C23}"/>
                </a:ext>
              </a:extLst>
            </p:cNvPr>
            <p:cNvSpPr txBox="1"/>
            <p:nvPr/>
          </p:nvSpPr>
          <p:spPr>
            <a:xfrm>
              <a:off x="1458790" y="-3868569"/>
              <a:ext cx="2502957" cy="4124619"/>
            </a:xfrm>
            <a:prstGeom prst="rect">
              <a:avLst/>
            </a:prstGeom>
            <a:noFill/>
          </p:spPr>
          <p:txBody>
            <a:bodyPr wrap="square" rtlCol="0">
              <a:spAutoFit/>
            </a:bodyPr>
            <a:lstStyle/>
            <a:p>
              <a:pPr algn="ctr" defTabSz="309662"/>
              <a:r>
                <a:rPr lang="en-IN" sz="2000" b="1">
                  <a:solidFill>
                    <a:prstClr val="black"/>
                  </a:solidFill>
                  <a:latin typeface="Aptos" panose="02110004020202020204"/>
                </a:rPr>
                <a:t>PTX code</a:t>
              </a:r>
              <a:endParaRPr lang="en-IN" sz="2000" b="1">
                <a:solidFill>
                  <a:srgbClr val="002060"/>
                </a:solidFill>
                <a:latin typeface="Courier New" panose="02070309020205020404" pitchFamily="49" charset="0"/>
                <a:cs typeface="Courier New" panose="02070309020205020404" pitchFamily="49" charset="0"/>
              </a:endParaRPr>
            </a:p>
          </p:txBody>
        </p:sp>
      </p:grpSp>
      <p:grpSp>
        <p:nvGrpSpPr>
          <p:cNvPr id="43" name="Group 42">
            <a:extLst>
              <a:ext uri="{FF2B5EF4-FFF2-40B4-BE49-F238E27FC236}">
                <a16:creationId xmlns:a16="http://schemas.microsoft.com/office/drawing/2014/main" id="{A18D8816-8B91-A52E-561A-A0928ABA5290}"/>
              </a:ext>
            </a:extLst>
          </p:cNvPr>
          <p:cNvGrpSpPr/>
          <p:nvPr/>
        </p:nvGrpSpPr>
        <p:grpSpPr>
          <a:xfrm>
            <a:off x="4028592" y="2727943"/>
            <a:ext cx="1683445" cy="634055"/>
            <a:chOff x="854739" y="-5167570"/>
            <a:chExt cx="3006639" cy="6536289"/>
          </a:xfrm>
        </p:grpSpPr>
        <p:sp>
          <p:nvSpPr>
            <p:cNvPr id="44" name="Rectangle: Rounded Corners 43">
              <a:extLst>
                <a:ext uri="{FF2B5EF4-FFF2-40B4-BE49-F238E27FC236}">
                  <a16:creationId xmlns:a16="http://schemas.microsoft.com/office/drawing/2014/main" id="{6C6CDF5E-05FA-534C-D4E0-A130BBC46C6F}"/>
                </a:ext>
              </a:extLst>
            </p:cNvPr>
            <p:cNvSpPr/>
            <p:nvPr/>
          </p:nvSpPr>
          <p:spPr>
            <a:xfrm>
              <a:off x="854739" y="-5167570"/>
              <a:ext cx="3006639" cy="6536289"/>
            </a:xfrm>
            <a:prstGeom prst="roundRect">
              <a:avLst/>
            </a:prstGeom>
            <a:solidFill>
              <a:srgbClr val="F2CFEE"/>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9662"/>
              <a:endParaRPr lang="en-IN" sz="1600">
                <a:solidFill>
                  <a:sysClr val="windowText" lastClr="000000"/>
                </a:solidFill>
                <a:latin typeface="Aptos" panose="02110004020202020204"/>
              </a:endParaRPr>
            </a:p>
          </p:txBody>
        </p:sp>
        <p:sp>
          <p:nvSpPr>
            <p:cNvPr id="45" name="TextBox 44">
              <a:extLst>
                <a:ext uri="{FF2B5EF4-FFF2-40B4-BE49-F238E27FC236}">
                  <a16:creationId xmlns:a16="http://schemas.microsoft.com/office/drawing/2014/main" id="{3209B36E-9295-8354-2B4D-5CF901093E60}"/>
                </a:ext>
              </a:extLst>
            </p:cNvPr>
            <p:cNvSpPr txBox="1"/>
            <p:nvPr/>
          </p:nvSpPr>
          <p:spPr>
            <a:xfrm>
              <a:off x="1035297" y="-3842220"/>
              <a:ext cx="2645518" cy="4124619"/>
            </a:xfrm>
            <a:prstGeom prst="rect">
              <a:avLst/>
            </a:prstGeom>
            <a:noFill/>
          </p:spPr>
          <p:txBody>
            <a:bodyPr wrap="square" rtlCol="0">
              <a:spAutoFit/>
            </a:bodyPr>
            <a:lstStyle/>
            <a:p>
              <a:pPr algn="ctr" defTabSz="309662"/>
              <a:r>
                <a:rPr lang="en-IN" sz="2000" b="1">
                  <a:solidFill>
                    <a:prstClr val="black"/>
                  </a:solidFill>
                  <a:latin typeface="Aptos" panose="02110004020202020204"/>
                </a:rPr>
                <a:t>SASS code</a:t>
              </a:r>
              <a:endParaRPr lang="en-IN" sz="2000" b="1">
                <a:solidFill>
                  <a:srgbClr val="002060"/>
                </a:solidFill>
                <a:latin typeface="Courier New" panose="02070309020205020404" pitchFamily="49" charset="0"/>
                <a:cs typeface="Courier New" panose="02070309020205020404" pitchFamily="49" charset="0"/>
              </a:endParaRPr>
            </a:p>
          </p:txBody>
        </p:sp>
      </p:grpSp>
      <p:sp>
        <p:nvSpPr>
          <p:cNvPr id="46" name="TextBox 45">
            <a:extLst>
              <a:ext uri="{FF2B5EF4-FFF2-40B4-BE49-F238E27FC236}">
                <a16:creationId xmlns:a16="http://schemas.microsoft.com/office/drawing/2014/main" id="{D956D683-CB5A-7308-9F56-FDFC6AF6AFFD}"/>
              </a:ext>
            </a:extLst>
          </p:cNvPr>
          <p:cNvSpPr txBox="1"/>
          <p:nvPr/>
        </p:nvSpPr>
        <p:spPr>
          <a:xfrm>
            <a:off x="1931303" y="2360472"/>
            <a:ext cx="20822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i="1">
                <a:latin typeface="Aptos" panose="020B0004020202020204" pitchFamily="34" charset="0"/>
                <a:cs typeface="Courier New" panose="02070309020205020404" pitchFamily="49" charset="0"/>
              </a:rPr>
              <a:t>(Virtual assembly)</a:t>
            </a:r>
          </a:p>
        </p:txBody>
      </p:sp>
      <p:cxnSp>
        <p:nvCxnSpPr>
          <p:cNvPr id="47" name="Straight Arrow Connector 46">
            <a:extLst>
              <a:ext uri="{FF2B5EF4-FFF2-40B4-BE49-F238E27FC236}">
                <a16:creationId xmlns:a16="http://schemas.microsoft.com/office/drawing/2014/main" id="{ADACCC77-4DD4-C752-B7D2-2B5B8F9F958A}"/>
              </a:ext>
            </a:extLst>
          </p:cNvPr>
          <p:cNvCxnSpPr>
            <a:stCxn id="41" idx="3"/>
            <a:endCxn id="44" idx="1"/>
          </p:cNvCxnSpPr>
          <p:nvPr/>
        </p:nvCxnSpPr>
        <p:spPr>
          <a:xfrm flipV="1">
            <a:off x="3814134" y="3044971"/>
            <a:ext cx="214458" cy="331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11591F84-61F0-2183-AF84-600B0759A8F5}"/>
              </a:ext>
            </a:extLst>
          </p:cNvPr>
          <p:cNvGrpSpPr/>
          <p:nvPr/>
        </p:nvGrpSpPr>
        <p:grpSpPr>
          <a:xfrm>
            <a:off x="5952467" y="2727943"/>
            <a:ext cx="1683445" cy="634055"/>
            <a:chOff x="101136" y="-5124211"/>
            <a:chExt cx="3006639" cy="6536289"/>
          </a:xfrm>
        </p:grpSpPr>
        <p:sp>
          <p:nvSpPr>
            <p:cNvPr id="49" name="Rectangle: Rounded Corners 48">
              <a:extLst>
                <a:ext uri="{FF2B5EF4-FFF2-40B4-BE49-F238E27FC236}">
                  <a16:creationId xmlns:a16="http://schemas.microsoft.com/office/drawing/2014/main" id="{A9F8283B-3A00-4DB5-E349-DEF209D99CBB}"/>
                </a:ext>
              </a:extLst>
            </p:cNvPr>
            <p:cNvSpPr/>
            <p:nvPr/>
          </p:nvSpPr>
          <p:spPr>
            <a:xfrm>
              <a:off x="101136" y="-5124211"/>
              <a:ext cx="3006639" cy="6536289"/>
            </a:xfrm>
            <a:prstGeom prst="roundRect">
              <a:avLst/>
            </a:prstGeom>
            <a:solidFill>
              <a:srgbClr val="F2CFEE"/>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9662"/>
              <a:endParaRPr lang="en-IN" sz="1600">
                <a:solidFill>
                  <a:sysClr val="windowText" lastClr="000000"/>
                </a:solidFill>
                <a:latin typeface="Aptos" panose="02110004020202020204"/>
              </a:endParaRPr>
            </a:p>
          </p:txBody>
        </p:sp>
        <p:sp>
          <p:nvSpPr>
            <p:cNvPr id="50" name="TextBox 49">
              <a:extLst>
                <a:ext uri="{FF2B5EF4-FFF2-40B4-BE49-F238E27FC236}">
                  <a16:creationId xmlns:a16="http://schemas.microsoft.com/office/drawing/2014/main" id="{46FBE4E7-8E89-3733-764A-7ECBE1DBAFF3}"/>
                </a:ext>
              </a:extLst>
            </p:cNvPr>
            <p:cNvSpPr txBox="1"/>
            <p:nvPr/>
          </p:nvSpPr>
          <p:spPr>
            <a:xfrm>
              <a:off x="210413" y="-3743091"/>
              <a:ext cx="2749710" cy="4124618"/>
            </a:xfrm>
            <a:prstGeom prst="rect">
              <a:avLst/>
            </a:prstGeom>
            <a:noFill/>
          </p:spPr>
          <p:txBody>
            <a:bodyPr wrap="square" rtlCol="0">
              <a:spAutoFit/>
            </a:bodyPr>
            <a:lstStyle/>
            <a:p>
              <a:pPr algn="ctr" defTabSz="309662"/>
              <a:r>
                <a:rPr lang="en-IN" sz="2000" b="1">
                  <a:solidFill>
                    <a:prstClr val="black"/>
                  </a:solidFill>
                  <a:latin typeface="Aptos" panose="02110004020202020204"/>
                </a:rPr>
                <a:t>Executable</a:t>
              </a:r>
              <a:endParaRPr lang="en-IN" sz="2000" b="1">
                <a:solidFill>
                  <a:srgbClr val="002060"/>
                </a:solidFill>
                <a:latin typeface="Courier New" panose="02070309020205020404" pitchFamily="49" charset="0"/>
                <a:cs typeface="Courier New" panose="02070309020205020404" pitchFamily="49" charset="0"/>
              </a:endParaRPr>
            </a:p>
          </p:txBody>
        </p:sp>
      </p:grpSp>
      <p:cxnSp>
        <p:nvCxnSpPr>
          <p:cNvPr id="51" name="Straight Arrow Connector 50">
            <a:extLst>
              <a:ext uri="{FF2B5EF4-FFF2-40B4-BE49-F238E27FC236}">
                <a16:creationId xmlns:a16="http://schemas.microsoft.com/office/drawing/2014/main" id="{FF790291-27C4-72E7-1B9C-BE5C120CA0F1}"/>
              </a:ext>
            </a:extLst>
          </p:cNvPr>
          <p:cNvCxnSpPr>
            <a:stCxn id="44" idx="3"/>
            <a:endCxn id="49" idx="1"/>
          </p:cNvCxnSpPr>
          <p:nvPr/>
        </p:nvCxnSpPr>
        <p:spPr>
          <a:xfrm>
            <a:off x="5712037" y="3044971"/>
            <a:ext cx="240430"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nvGrpSpPr>
          <p:cNvPr id="63" name="Group 62">
            <a:extLst>
              <a:ext uri="{FF2B5EF4-FFF2-40B4-BE49-F238E27FC236}">
                <a16:creationId xmlns:a16="http://schemas.microsoft.com/office/drawing/2014/main" id="{2A8F098C-620D-F3E9-6651-17B72B9BFAA3}"/>
              </a:ext>
            </a:extLst>
          </p:cNvPr>
          <p:cNvGrpSpPr/>
          <p:nvPr/>
        </p:nvGrpSpPr>
        <p:grpSpPr>
          <a:xfrm>
            <a:off x="7865964" y="3111154"/>
            <a:ext cx="1002709" cy="1124071"/>
            <a:chOff x="10284416" y="3739948"/>
            <a:chExt cx="999222" cy="1124071"/>
          </a:xfrm>
        </p:grpSpPr>
        <p:grpSp>
          <p:nvGrpSpPr>
            <p:cNvPr id="64" name="Group 63">
              <a:extLst>
                <a:ext uri="{FF2B5EF4-FFF2-40B4-BE49-F238E27FC236}">
                  <a16:creationId xmlns:a16="http://schemas.microsoft.com/office/drawing/2014/main" id="{D26837CC-D720-C2BF-A151-811981CF3EE5}"/>
                </a:ext>
              </a:extLst>
            </p:cNvPr>
            <p:cNvGrpSpPr/>
            <p:nvPr/>
          </p:nvGrpSpPr>
          <p:grpSpPr>
            <a:xfrm>
              <a:off x="10284416" y="3739948"/>
              <a:ext cx="999222" cy="1124071"/>
              <a:chOff x="2703299" y="4025376"/>
              <a:chExt cx="999222" cy="1124071"/>
            </a:xfrm>
          </p:grpSpPr>
          <p:pic>
            <p:nvPicPr>
              <p:cNvPr id="66" name="Picture 65" descr="A computer screen shot of a paper&#10;&#10;AI-generated content may be incorrect.">
                <a:extLst>
                  <a:ext uri="{FF2B5EF4-FFF2-40B4-BE49-F238E27FC236}">
                    <a16:creationId xmlns:a16="http://schemas.microsoft.com/office/drawing/2014/main" id="{6F505F74-9C58-BA63-6817-1C917DA6A2B0}"/>
                  </a:ext>
                </a:extLst>
              </p:cNvPr>
              <p:cNvPicPr>
                <a:picLocks noChangeAspect="1"/>
              </p:cNvPicPr>
              <p:nvPr/>
            </p:nvPicPr>
            <p:blipFill>
              <a:blip r:embed="rId4"/>
              <a:stretch>
                <a:fillRect/>
              </a:stretch>
            </p:blipFill>
            <p:spPr>
              <a:xfrm>
                <a:off x="2858997" y="4025376"/>
                <a:ext cx="759910" cy="722837"/>
              </a:xfrm>
              <a:prstGeom prst="rect">
                <a:avLst/>
              </a:prstGeom>
            </p:spPr>
          </p:pic>
          <p:sp>
            <p:nvSpPr>
              <p:cNvPr id="67" name="TextBox 66">
                <a:extLst>
                  <a:ext uri="{FF2B5EF4-FFF2-40B4-BE49-F238E27FC236}">
                    <a16:creationId xmlns:a16="http://schemas.microsoft.com/office/drawing/2014/main" id="{E8979238-CB71-FB2D-0E0C-E3B975777A05}"/>
                  </a:ext>
                </a:extLst>
              </p:cNvPr>
              <p:cNvSpPr txBox="1"/>
              <p:nvPr/>
            </p:nvSpPr>
            <p:spPr>
              <a:xfrm>
                <a:off x="2703299" y="4810893"/>
                <a:ext cx="99922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latin typeface="Courier New" panose="02070309020205020404" pitchFamily="49" charset="0"/>
                    <a:ea typeface="Calibri"/>
                    <a:cs typeface="Courier New" panose="02070309020205020404" pitchFamily="49" charset="0"/>
                  </a:rPr>
                  <a:t>./exe</a:t>
                </a:r>
                <a:endParaRPr lang="en-US" sz="1600" b="1">
                  <a:latin typeface="Courier New" panose="02070309020205020404" pitchFamily="49" charset="0"/>
                  <a:cs typeface="Courier New" panose="02070309020205020404" pitchFamily="49" charset="0"/>
                </a:endParaRPr>
              </a:p>
            </p:txBody>
          </p:sp>
        </p:grpSp>
        <p:sp>
          <p:nvSpPr>
            <p:cNvPr id="65" name="Rectangle: Rounded Corners 64">
              <a:extLst>
                <a:ext uri="{FF2B5EF4-FFF2-40B4-BE49-F238E27FC236}">
                  <a16:creationId xmlns:a16="http://schemas.microsoft.com/office/drawing/2014/main" id="{F5185933-67BB-CF5F-3EAE-54AA9AB4565D}"/>
                </a:ext>
              </a:extLst>
            </p:cNvPr>
            <p:cNvSpPr/>
            <p:nvPr/>
          </p:nvSpPr>
          <p:spPr>
            <a:xfrm>
              <a:off x="10739337" y="4148743"/>
              <a:ext cx="544301" cy="263064"/>
            </a:xfrm>
            <a:prstGeom prst="roundRect">
              <a:avLst/>
            </a:prstGeom>
            <a:solidFill>
              <a:srgbClr val="C2F1C8"/>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&lt;/&gt;</a:t>
              </a:r>
              <a:endParaRPr lang="en-IN" b="1">
                <a:solidFill>
                  <a:schemeClr val="tx1"/>
                </a:solidFill>
              </a:endParaRPr>
            </a:p>
          </p:txBody>
        </p:sp>
      </p:grpSp>
      <p:cxnSp>
        <p:nvCxnSpPr>
          <p:cNvPr id="75" name="Google Shape;286;p28">
            <a:extLst>
              <a:ext uri="{FF2B5EF4-FFF2-40B4-BE49-F238E27FC236}">
                <a16:creationId xmlns:a16="http://schemas.microsoft.com/office/drawing/2014/main" id="{56BC1943-E544-8ECC-9751-32579E83A85E}"/>
              </a:ext>
            </a:extLst>
          </p:cNvPr>
          <p:cNvCxnSpPr>
            <a:cxnSpLocks/>
            <a:stCxn id="65" idx="3"/>
          </p:cNvCxnSpPr>
          <p:nvPr/>
        </p:nvCxnSpPr>
        <p:spPr>
          <a:xfrm>
            <a:off x="8868673" y="3651481"/>
            <a:ext cx="1142108" cy="485186"/>
          </a:xfrm>
          <a:prstGeom prst="straightConnector1">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6" name="Google Shape;287;p28">
            <a:extLst>
              <a:ext uri="{FF2B5EF4-FFF2-40B4-BE49-F238E27FC236}">
                <a16:creationId xmlns:a16="http://schemas.microsoft.com/office/drawing/2014/main" id="{07401673-68C8-53D0-6B88-DC03359A0E0C}"/>
              </a:ext>
            </a:extLst>
          </p:cNvPr>
          <p:cNvCxnSpPr>
            <a:cxnSpLocks/>
            <a:stCxn id="65" idx="1"/>
          </p:cNvCxnSpPr>
          <p:nvPr/>
        </p:nvCxnSpPr>
        <p:spPr>
          <a:xfrm flipH="1">
            <a:off x="7684342" y="3651481"/>
            <a:ext cx="638131" cy="536927"/>
          </a:xfrm>
          <a:prstGeom prst="straightConnector1">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99" name="Group 98">
            <a:extLst>
              <a:ext uri="{FF2B5EF4-FFF2-40B4-BE49-F238E27FC236}">
                <a16:creationId xmlns:a16="http://schemas.microsoft.com/office/drawing/2014/main" id="{A6BBE368-3056-1BA0-7239-D6A486FD7D14}"/>
              </a:ext>
            </a:extLst>
          </p:cNvPr>
          <p:cNvGrpSpPr/>
          <p:nvPr/>
        </p:nvGrpSpPr>
        <p:grpSpPr>
          <a:xfrm>
            <a:off x="7715719" y="4188408"/>
            <a:ext cx="2295324" cy="2219557"/>
            <a:chOff x="9337174" y="3896671"/>
            <a:chExt cx="2295324" cy="2219557"/>
          </a:xfrm>
        </p:grpSpPr>
        <p:sp>
          <p:nvSpPr>
            <p:cNvPr id="91" name="Rectangle 90">
              <a:extLst>
                <a:ext uri="{FF2B5EF4-FFF2-40B4-BE49-F238E27FC236}">
                  <a16:creationId xmlns:a16="http://schemas.microsoft.com/office/drawing/2014/main" id="{6BB2AA8D-4128-91E6-3DCE-766C23DF1C79}"/>
                </a:ext>
              </a:extLst>
            </p:cNvPr>
            <p:cNvSpPr/>
            <p:nvPr/>
          </p:nvSpPr>
          <p:spPr>
            <a:xfrm>
              <a:off x="9337174" y="5364556"/>
              <a:ext cx="2295062" cy="369332"/>
            </a:xfrm>
            <a:prstGeom prst="rect">
              <a:avLst/>
            </a:prstGeom>
            <a:solidFill>
              <a:srgbClr val="DCEAF7"/>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98" name="Group 97">
              <a:extLst>
                <a:ext uri="{FF2B5EF4-FFF2-40B4-BE49-F238E27FC236}">
                  <a16:creationId xmlns:a16="http://schemas.microsoft.com/office/drawing/2014/main" id="{04BB7BAB-23D4-84AD-6624-361E9A84319B}"/>
                </a:ext>
              </a:extLst>
            </p:cNvPr>
            <p:cNvGrpSpPr/>
            <p:nvPr/>
          </p:nvGrpSpPr>
          <p:grpSpPr>
            <a:xfrm>
              <a:off x="9337436" y="3896671"/>
              <a:ext cx="2295062" cy="2219557"/>
              <a:chOff x="9337436" y="3896671"/>
              <a:chExt cx="2295062" cy="2219557"/>
            </a:xfrm>
          </p:grpSpPr>
          <p:grpSp>
            <p:nvGrpSpPr>
              <p:cNvPr id="68" name="Group 67">
                <a:extLst>
                  <a:ext uri="{FF2B5EF4-FFF2-40B4-BE49-F238E27FC236}">
                    <a16:creationId xmlns:a16="http://schemas.microsoft.com/office/drawing/2014/main" id="{23BB0AAD-16AD-8D98-9DB4-5F996659C54C}"/>
                  </a:ext>
                </a:extLst>
              </p:cNvPr>
              <p:cNvGrpSpPr/>
              <p:nvPr/>
            </p:nvGrpSpPr>
            <p:grpSpPr>
              <a:xfrm>
                <a:off x="9337436" y="4627381"/>
                <a:ext cx="2295062" cy="737176"/>
                <a:chOff x="1296608" y="4594938"/>
                <a:chExt cx="2798388" cy="1669281"/>
              </a:xfrm>
            </p:grpSpPr>
            <p:sp>
              <p:nvSpPr>
                <p:cNvPr id="69" name="Rectangle 68">
                  <a:extLst>
                    <a:ext uri="{FF2B5EF4-FFF2-40B4-BE49-F238E27FC236}">
                      <a16:creationId xmlns:a16="http://schemas.microsoft.com/office/drawing/2014/main" id="{1B3EE75C-2A65-B2AF-8C8A-9C172CE54CFD}"/>
                    </a:ext>
                  </a:extLst>
                </p:cNvPr>
                <p:cNvSpPr/>
                <p:nvPr/>
              </p:nvSpPr>
              <p:spPr>
                <a:xfrm>
                  <a:off x="1296608" y="4594938"/>
                  <a:ext cx="2798388" cy="1669281"/>
                </a:xfrm>
                <a:prstGeom prst="rect">
                  <a:avLst/>
                </a:prstGeom>
                <a:solidFill>
                  <a:srgbClr val="DCEAF7"/>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0" name="TextBox 69">
                  <a:extLst>
                    <a:ext uri="{FF2B5EF4-FFF2-40B4-BE49-F238E27FC236}">
                      <a16:creationId xmlns:a16="http://schemas.microsoft.com/office/drawing/2014/main" id="{9F6F33D6-0AA7-7C69-23D8-446184F5E1A1}"/>
                    </a:ext>
                  </a:extLst>
                </p:cNvPr>
                <p:cNvSpPr txBox="1"/>
                <p:nvPr/>
              </p:nvSpPr>
              <p:spPr>
                <a:xfrm>
                  <a:off x="1546267" y="5053658"/>
                  <a:ext cx="2087670" cy="534981"/>
                </a:xfrm>
                <a:prstGeom prst="rect">
                  <a:avLst/>
                </a:prstGeom>
                <a:noFill/>
              </p:spPr>
              <p:txBody>
                <a:bodyPr wrap="square" rtlCol="0">
                  <a:spAutoFit/>
                </a:bodyPr>
                <a:lstStyle/>
                <a:p>
                  <a:pPr algn="ctr" defTabSz="309662"/>
                  <a:r>
                    <a:rPr lang="en-IN" b="1">
                      <a:latin typeface="Consolas" panose="020B0609020204030204" pitchFamily="49" charset="0"/>
                    </a:rPr>
                    <a:t>.</a:t>
                  </a:r>
                  <a:r>
                    <a:rPr lang="en-IN" b="1" err="1">
                      <a:latin typeface="Consolas" panose="020B0609020204030204" pitchFamily="49" charset="0"/>
                    </a:rPr>
                    <a:t>nv_fatbin</a:t>
                  </a:r>
                  <a:endParaRPr lang="en-IN" b="1">
                    <a:solidFill>
                      <a:prstClr val="black"/>
                    </a:solidFill>
                    <a:latin typeface="Consolas" panose="020B0609020204030204" pitchFamily="49" charset="0"/>
                    <a:ea typeface="Calibri" panose="020F0502020204030204" pitchFamily="34" charset="0"/>
                    <a:cs typeface="Calibri" panose="020F0502020204030204" pitchFamily="34" charset="0"/>
                  </a:endParaRPr>
                </a:p>
              </p:txBody>
            </p:sp>
          </p:grpSp>
          <p:cxnSp>
            <p:nvCxnSpPr>
              <p:cNvPr id="81" name="Straight Connector 80">
                <a:extLst>
                  <a:ext uri="{FF2B5EF4-FFF2-40B4-BE49-F238E27FC236}">
                    <a16:creationId xmlns:a16="http://schemas.microsoft.com/office/drawing/2014/main" id="{703C8B90-4029-E25F-41A8-807253C38608}"/>
                  </a:ext>
                </a:extLst>
              </p:cNvPr>
              <p:cNvCxnSpPr/>
              <p:nvPr/>
            </p:nvCxnSpPr>
            <p:spPr>
              <a:xfrm flipV="1">
                <a:off x="9337436" y="3896671"/>
                <a:ext cx="0" cy="338554"/>
              </a:xfrm>
              <a:prstGeom prst="line">
                <a:avLst/>
              </a:prstGeom>
              <a:ln w="19050">
                <a:prstDash val="dash"/>
              </a:ln>
            </p:spPr>
            <p:style>
              <a:lnRef idx="1">
                <a:schemeClr val="dk1"/>
              </a:lnRef>
              <a:fillRef idx="0">
                <a:schemeClr val="dk1"/>
              </a:fillRef>
              <a:effectRef idx="0">
                <a:schemeClr val="dk1"/>
              </a:effectRef>
              <a:fontRef idx="minor">
                <a:schemeClr val="tx1"/>
              </a:fontRef>
            </p:style>
          </p:cxnSp>
          <p:cxnSp>
            <p:nvCxnSpPr>
              <p:cNvPr id="82" name="Straight Connector 81">
                <a:extLst>
                  <a:ext uri="{FF2B5EF4-FFF2-40B4-BE49-F238E27FC236}">
                    <a16:creationId xmlns:a16="http://schemas.microsoft.com/office/drawing/2014/main" id="{9CD5C272-35BB-1A63-42B1-2B6064F1FEB4}"/>
                  </a:ext>
                </a:extLst>
              </p:cNvPr>
              <p:cNvCxnSpPr/>
              <p:nvPr/>
            </p:nvCxnSpPr>
            <p:spPr>
              <a:xfrm flipV="1">
                <a:off x="11632498" y="3896671"/>
                <a:ext cx="0" cy="338554"/>
              </a:xfrm>
              <a:prstGeom prst="line">
                <a:avLst/>
              </a:prstGeom>
              <a:ln w="19050">
                <a:prstDash val="dash"/>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74A7382D-4329-9725-9874-C24E619FC7A3}"/>
                  </a:ext>
                </a:extLst>
              </p:cNvPr>
              <p:cNvCxnSpPr/>
              <p:nvPr/>
            </p:nvCxnSpPr>
            <p:spPr>
              <a:xfrm flipV="1">
                <a:off x="9337436" y="5769376"/>
                <a:ext cx="0" cy="338554"/>
              </a:xfrm>
              <a:prstGeom prst="line">
                <a:avLst/>
              </a:prstGeom>
              <a:ln w="19050">
                <a:prstDash val="dash"/>
              </a:ln>
            </p:spPr>
            <p:style>
              <a:lnRef idx="1">
                <a:schemeClr val="dk1"/>
              </a:lnRef>
              <a:fillRef idx="0">
                <a:schemeClr val="dk1"/>
              </a:fillRef>
              <a:effectRef idx="0">
                <a:schemeClr val="dk1"/>
              </a:effectRef>
              <a:fontRef idx="minor">
                <a:schemeClr val="tx1"/>
              </a:fontRef>
            </p:style>
          </p:cxnSp>
          <p:cxnSp>
            <p:nvCxnSpPr>
              <p:cNvPr id="84" name="Straight Connector 83">
                <a:extLst>
                  <a:ext uri="{FF2B5EF4-FFF2-40B4-BE49-F238E27FC236}">
                    <a16:creationId xmlns:a16="http://schemas.microsoft.com/office/drawing/2014/main" id="{9C2CE2D3-83A1-6805-8EA5-580349848B90}"/>
                  </a:ext>
                </a:extLst>
              </p:cNvPr>
              <p:cNvCxnSpPr/>
              <p:nvPr/>
            </p:nvCxnSpPr>
            <p:spPr>
              <a:xfrm flipV="1">
                <a:off x="11632498" y="5777674"/>
                <a:ext cx="0" cy="338554"/>
              </a:xfrm>
              <a:prstGeom prst="line">
                <a:avLst/>
              </a:prstGeom>
              <a:ln w="19050">
                <a:prstDash val="dash"/>
              </a:ln>
            </p:spPr>
            <p:style>
              <a:lnRef idx="1">
                <a:schemeClr val="dk1"/>
              </a:lnRef>
              <a:fillRef idx="0">
                <a:schemeClr val="dk1"/>
              </a:fillRef>
              <a:effectRef idx="0">
                <a:schemeClr val="dk1"/>
              </a:effectRef>
              <a:fontRef idx="minor">
                <a:schemeClr val="tx1"/>
              </a:fontRef>
            </p:style>
          </p:cxnSp>
          <p:sp>
            <p:nvSpPr>
              <p:cNvPr id="86" name="Rectangle 85">
                <a:extLst>
                  <a:ext uri="{FF2B5EF4-FFF2-40B4-BE49-F238E27FC236}">
                    <a16:creationId xmlns:a16="http://schemas.microsoft.com/office/drawing/2014/main" id="{3684A113-6CFA-6F04-F0BF-55E8A1D96C0F}"/>
                  </a:ext>
                </a:extLst>
              </p:cNvPr>
              <p:cNvSpPr/>
              <p:nvPr/>
            </p:nvSpPr>
            <p:spPr>
              <a:xfrm>
                <a:off x="9337436" y="4258048"/>
                <a:ext cx="2295062" cy="369332"/>
              </a:xfrm>
              <a:prstGeom prst="rect">
                <a:avLst/>
              </a:prstGeom>
              <a:solidFill>
                <a:srgbClr val="DCEAF7"/>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8" name="TextBox 87">
                <a:extLst>
                  <a:ext uri="{FF2B5EF4-FFF2-40B4-BE49-F238E27FC236}">
                    <a16:creationId xmlns:a16="http://schemas.microsoft.com/office/drawing/2014/main" id="{7FB5B033-DD04-BB59-FEDE-A3E8719E8CCD}"/>
                  </a:ext>
                </a:extLst>
              </p:cNvPr>
              <p:cNvSpPr txBox="1"/>
              <p:nvPr/>
            </p:nvSpPr>
            <p:spPr>
              <a:xfrm>
                <a:off x="9533943" y="4258047"/>
                <a:ext cx="1712176" cy="369332"/>
              </a:xfrm>
              <a:prstGeom prst="rect">
                <a:avLst/>
              </a:prstGeom>
              <a:noFill/>
            </p:spPr>
            <p:txBody>
              <a:bodyPr wrap="square" rtlCol="0">
                <a:spAutoFit/>
              </a:bodyPr>
              <a:lstStyle/>
              <a:p>
                <a:pPr algn="ctr" defTabSz="309662"/>
                <a:r>
                  <a:rPr lang="en-IN" b="1">
                    <a:latin typeface="Consolas" panose="020B0609020204030204" pitchFamily="49" charset="0"/>
                  </a:rPr>
                  <a:t>.text</a:t>
                </a:r>
                <a:endParaRPr lang="en-IN" b="1">
                  <a:solidFill>
                    <a:prstClr val="black"/>
                  </a:solidFill>
                  <a:latin typeface="Consolas" panose="020B0609020204030204" pitchFamily="49" charset="0"/>
                  <a:ea typeface="Calibri" panose="020F0502020204030204" pitchFamily="34" charset="0"/>
                  <a:cs typeface="Calibri" panose="020F0502020204030204" pitchFamily="34" charset="0"/>
                </a:endParaRPr>
              </a:p>
            </p:txBody>
          </p:sp>
          <p:sp>
            <p:nvSpPr>
              <p:cNvPr id="93" name="TextBox 92">
                <a:extLst>
                  <a:ext uri="{FF2B5EF4-FFF2-40B4-BE49-F238E27FC236}">
                    <a16:creationId xmlns:a16="http://schemas.microsoft.com/office/drawing/2014/main" id="{0B73C466-A508-6CF6-66F3-525498DB5A2A}"/>
                  </a:ext>
                </a:extLst>
              </p:cNvPr>
              <p:cNvSpPr txBox="1"/>
              <p:nvPr/>
            </p:nvSpPr>
            <p:spPr>
              <a:xfrm>
                <a:off x="9356475" y="5364555"/>
                <a:ext cx="2252595" cy="369332"/>
              </a:xfrm>
              <a:prstGeom prst="rect">
                <a:avLst/>
              </a:prstGeom>
              <a:noFill/>
            </p:spPr>
            <p:txBody>
              <a:bodyPr wrap="square" rtlCol="0">
                <a:spAutoFit/>
              </a:bodyPr>
              <a:lstStyle/>
              <a:p>
                <a:pPr algn="ctr" defTabSz="309662"/>
                <a:r>
                  <a:rPr lang="en-IN" b="1">
                    <a:latin typeface="Consolas" panose="020B0609020204030204" pitchFamily="49" charset="0"/>
                  </a:rPr>
                  <a:t>.</a:t>
                </a:r>
                <a:r>
                  <a:rPr lang="en-IN" b="1" err="1">
                    <a:latin typeface="Consolas" panose="020B0609020204030204" pitchFamily="49" charset="0"/>
                  </a:rPr>
                  <a:t>nvFatBinSegment</a:t>
                </a:r>
                <a:endParaRPr lang="en-IN" b="1">
                  <a:solidFill>
                    <a:prstClr val="black"/>
                  </a:solidFill>
                  <a:latin typeface="Consolas" panose="020B0609020204030204" pitchFamily="49" charset="0"/>
                  <a:ea typeface="Calibri" panose="020F0502020204030204" pitchFamily="34" charset="0"/>
                  <a:cs typeface="Calibri" panose="020F0502020204030204" pitchFamily="34" charset="0"/>
                </a:endParaRPr>
              </a:p>
            </p:txBody>
          </p:sp>
        </p:grpSp>
      </p:grpSp>
      <p:sp>
        <p:nvSpPr>
          <p:cNvPr id="102" name="Google Shape;288;p28">
            <a:extLst>
              <a:ext uri="{FF2B5EF4-FFF2-40B4-BE49-F238E27FC236}">
                <a16:creationId xmlns:a16="http://schemas.microsoft.com/office/drawing/2014/main" id="{70083755-BD96-492D-B2C3-9FF161818337}"/>
              </a:ext>
            </a:extLst>
          </p:cNvPr>
          <p:cNvSpPr/>
          <p:nvPr/>
        </p:nvSpPr>
        <p:spPr>
          <a:xfrm rot="5400000">
            <a:off x="10856184" y="4634108"/>
            <a:ext cx="763498" cy="1362075"/>
          </a:xfrm>
          <a:prstGeom prst="roundRect">
            <a:avLst>
              <a:gd name="adj" fmla="val 16667"/>
            </a:avLst>
          </a:prstGeom>
          <a:ln w="28575">
            <a:prstDash val="lgDash"/>
            <a:headEnd type="none" w="sm" len="sm"/>
            <a:tailEnd type="none" w="sm" len="sm"/>
          </a:ln>
        </p:spPr>
        <p:style>
          <a:lnRef idx="2">
            <a:schemeClr val="accent3">
              <a:shade val="15000"/>
            </a:schemeClr>
          </a:lnRef>
          <a:fillRef idx="1">
            <a:schemeClr val="accent3"/>
          </a:fillRef>
          <a:effectRef idx="0">
            <a:schemeClr val="accent3"/>
          </a:effectRef>
          <a:fontRef idx="minor">
            <a:schemeClr val="lt1"/>
          </a:fontRef>
        </p:style>
        <p:txBody>
          <a:bodyPr spcFirstLastPara="1" vert="vert270" wrap="square" lIns="91425" tIns="45700" rIns="91425" bIns="45700" anchor="ctr" anchorCtr="0">
            <a:noAutofit/>
          </a:bodyPr>
          <a:lstStyle/>
          <a:p>
            <a:pPr lvl="0" algn="ctr"/>
            <a:r>
              <a:rPr lang="en-IN" b="1">
                <a:solidFill>
                  <a:schemeClr val="tx1"/>
                </a:solidFill>
              </a:rPr>
              <a:t>SASS code</a:t>
            </a:r>
            <a:endParaRPr b="1" i="0" u="none" strike="noStrike" cap="none">
              <a:solidFill>
                <a:schemeClr val="tx1"/>
              </a:solidFill>
              <a:latin typeface="Aptos" panose="020B0004020202020204" pitchFamily="34" charset="0"/>
              <a:ea typeface="Arial"/>
              <a:cs typeface="Arial"/>
              <a:sym typeface="Arial"/>
            </a:endParaRPr>
          </a:p>
        </p:txBody>
      </p:sp>
      <p:cxnSp>
        <p:nvCxnSpPr>
          <p:cNvPr id="103" name="Google Shape;286;p28">
            <a:extLst>
              <a:ext uri="{FF2B5EF4-FFF2-40B4-BE49-F238E27FC236}">
                <a16:creationId xmlns:a16="http://schemas.microsoft.com/office/drawing/2014/main" id="{78B81A3A-AD5C-A477-74BF-1B6227275E5A}"/>
              </a:ext>
            </a:extLst>
          </p:cNvPr>
          <p:cNvCxnSpPr>
            <a:cxnSpLocks/>
          </p:cNvCxnSpPr>
          <p:nvPr/>
        </p:nvCxnSpPr>
        <p:spPr>
          <a:xfrm>
            <a:off x="10017699" y="5633484"/>
            <a:ext cx="612201" cy="21550"/>
          </a:xfrm>
          <a:prstGeom prst="straightConnector1">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4" name="Google Shape;287;p28">
            <a:extLst>
              <a:ext uri="{FF2B5EF4-FFF2-40B4-BE49-F238E27FC236}">
                <a16:creationId xmlns:a16="http://schemas.microsoft.com/office/drawing/2014/main" id="{20B20A5D-BDDF-C636-4F68-F82E39EB05F9}"/>
              </a:ext>
            </a:extLst>
          </p:cNvPr>
          <p:cNvCxnSpPr>
            <a:cxnSpLocks/>
          </p:cNvCxnSpPr>
          <p:nvPr/>
        </p:nvCxnSpPr>
        <p:spPr>
          <a:xfrm flipH="1" flipV="1">
            <a:off x="9991673" y="4914802"/>
            <a:ext cx="565222" cy="48101"/>
          </a:xfrm>
          <a:prstGeom prst="straightConnector1">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5" name="TextBox 114">
            <a:extLst>
              <a:ext uri="{FF2B5EF4-FFF2-40B4-BE49-F238E27FC236}">
                <a16:creationId xmlns:a16="http://schemas.microsoft.com/office/drawing/2014/main" id="{CF37D6AF-56E4-AD1B-A80B-A80C2E2593B5}"/>
              </a:ext>
            </a:extLst>
          </p:cNvPr>
          <p:cNvSpPr txBox="1"/>
          <p:nvPr/>
        </p:nvSpPr>
        <p:spPr>
          <a:xfrm>
            <a:off x="3885249" y="1888839"/>
            <a:ext cx="208221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i="1">
                <a:latin typeface="Aptos" panose="020B0004020202020204" pitchFamily="34" charset="0"/>
                <a:cs typeface="Courier New" panose="02070309020205020404" pitchFamily="49" charset="0"/>
              </a:rPr>
              <a:t>(Architecture</a:t>
            </a:r>
          </a:p>
          <a:p>
            <a:pPr algn="ctr"/>
            <a:r>
              <a:rPr lang="en-US" sz="1600" b="1" i="1">
                <a:latin typeface="Aptos" panose="020B0004020202020204" pitchFamily="34" charset="0"/>
                <a:cs typeface="Courier New" panose="02070309020205020404" pitchFamily="49" charset="0"/>
              </a:rPr>
              <a:t>specific machine</a:t>
            </a:r>
          </a:p>
          <a:p>
            <a:pPr algn="ctr"/>
            <a:r>
              <a:rPr lang="en-US" sz="1600" b="1" i="1">
                <a:latin typeface="Aptos" panose="020B0004020202020204" pitchFamily="34" charset="0"/>
                <a:cs typeface="Courier New" panose="02070309020205020404" pitchFamily="49" charset="0"/>
              </a:rPr>
              <a:t>code)</a:t>
            </a:r>
          </a:p>
        </p:txBody>
      </p:sp>
      <p:cxnSp>
        <p:nvCxnSpPr>
          <p:cNvPr id="119" name="Connector: Elbow 118">
            <a:extLst>
              <a:ext uri="{FF2B5EF4-FFF2-40B4-BE49-F238E27FC236}">
                <a16:creationId xmlns:a16="http://schemas.microsoft.com/office/drawing/2014/main" id="{48F2CEE7-C2D2-05AD-8234-546503FE010C}"/>
              </a:ext>
            </a:extLst>
          </p:cNvPr>
          <p:cNvCxnSpPr>
            <a:stCxn id="25" idx="1"/>
            <a:endCxn id="24" idx="2"/>
          </p:cNvCxnSpPr>
          <p:nvPr/>
        </p:nvCxnSpPr>
        <p:spPr>
          <a:xfrm rot="10800000">
            <a:off x="1292243" y="3767007"/>
            <a:ext cx="743494" cy="454862"/>
          </a:xfrm>
          <a:prstGeom prst="bentConnector2">
            <a:avLst/>
          </a:prstGeom>
          <a:ln w="38100">
            <a:tailEnd type="triangle"/>
          </a:ln>
        </p:spPr>
        <p:style>
          <a:lnRef idx="3">
            <a:schemeClr val="accent6"/>
          </a:lnRef>
          <a:fillRef idx="0">
            <a:schemeClr val="accent6"/>
          </a:fillRef>
          <a:effectRef idx="2">
            <a:schemeClr val="accent6"/>
          </a:effectRef>
          <a:fontRef idx="minor">
            <a:schemeClr val="tx1"/>
          </a:fontRef>
        </p:style>
      </p:cxnSp>
      <p:cxnSp>
        <p:nvCxnSpPr>
          <p:cNvPr id="121" name="Straight Arrow Connector 120">
            <a:extLst>
              <a:ext uri="{FF2B5EF4-FFF2-40B4-BE49-F238E27FC236}">
                <a16:creationId xmlns:a16="http://schemas.microsoft.com/office/drawing/2014/main" id="{2CE178E6-5759-3444-871A-7568505AEDB7}"/>
              </a:ext>
            </a:extLst>
          </p:cNvPr>
          <p:cNvCxnSpPr>
            <a:stCxn id="25" idx="2"/>
            <a:endCxn id="3" idx="0"/>
          </p:cNvCxnSpPr>
          <p:nvPr/>
        </p:nvCxnSpPr>
        <p:spPr>
          <a:xfrm>
            <a:off x="3179673" y="4426528"/>
            <a:ext cx="4549" cy="331716"/>
          </a:xfrm>
          <a:prstGeom prst="straightConnector1">
            <a:avLst/>
          </a:prstGeom>
          <a:ln w="28575">
            <a:tailEnd type="triangle"/>
          </a:ln>
        </p:spPr>
        <p:style>
          <a:lnRef idx="3">
            <a:schemeClr val="accent6"/>
          </a:lnRef>
          <a:fillRef idx="0">
            <a:schemeClr val="accent6"/>
          </a:fillRef>
          <a:effectRef idx="2">
            <a:schemeClr val="accent6"/>
          </a:effectRef>
          <a:fontRef idx="minor">
            <a:schemeClr val="tx1"/>
          </a:fontRef>
        </p:style>
      </p:cxnSp>
      <p:cxnSp>
        <p:nvCxnSpPr>
          <p:cNvPr id="125" name="Straight Arrow Connector 124">
            <a:extLst>
              <a:ext uri="{FF2B5EF4-FFF2-40B4-BE49-F238E27FC236}">
                <a16:creationId xmlns:a16="http://schemas.microsoft.com/office/drawing/2014/main" id="{88FC1070-B1D6-DD0D-2987-DB0203C160E4}"/>
              </a:ext>
            </a:extLst>
          </p:cNvPr>
          <p:cNvCxnSpPr>
            <a:stCxn id="3" idx="3"/>
            <a:endCxn id="10" idx="1"/>
          </p:cNvCxnSpPr>
          <p:nvPr/>
        </p:nvCxnSpPr>
        <p:spPr>
          <a:xfrm>
            <a:off x="3801108" y="4962903"/>
            <a:ext cx="966146" cy="4303"/>
          </a:xfrm>
          <a:prstGeom prst="straightConnector1">
            <a:avLst/>
          </a:prstGeom>
          <a:ln w="28575">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2635195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9"/>
                                        </p:tgtEl>
                                        <p:attrNameLst>
                                          <p:attrName>style.visibility</p:attrName>
                                        </p:attrNameLst>
                                      </p:cBhvr>
                                      <p:to>
                                        <p:strVal val="visible"/>
                                      </p:to>
                                    </p:set>
                                    <p:animEffect transition="in" filter="fade">
                                      <p:cBhvr>
                                        <p:cTn id="20" dur="500"/>
                                        <p:tgtEl>
                                          <p:spTgt spid="11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121"/>
                                        </p:tgtEl>
                                        <p:attrNameLst>
                                          <p:attrName>style.visibility</p:attrName>
                                        </p:attrNameLst>
                                      </p:cBhvr>
                                      <p:to>
                                        <p:strVal val="visible"/>
                                      </p:to>
                                    </p:set>
                                    <p:animEffect transition="in" filter="wipe(up)">
                                      <p:cBhvr>
                                        <p:cTn id="30" dur="500"/>
                                        <p:tgtEl>
                                          <p:spTgt spid="12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25"/>
                                        </p:tgtEl>
                                        <p:attrNameLst>
                                          <p:attrName>style.visibility</p:attrName>
                                        </p:attrNameLst>
                                      </p:cBhvr>
                                      <p:to>
                                        <p:strVal val="visible"/>
                                      </p:to>
                                    </p:set>
                                    <p:animEffect transition="in" filter="wipe(left)">
                                      <p:cBhvr>
                                        <p:cTn id="38" dur="500"/>
                                        <p:tgtEl>
                                          <p:spTgt spid="125"/>
                                        </p:tgtEl>
                                      </p:cBhvr>
                                    </p:animEffect>
                                  </p:childTnLst>
                                </p:cTn>
                              </p:par>
                              <p:par>
                                <p:cTn id="39" presetID="10" presetClass="entr" presetSubtype="0" fill="hold"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up)">
                                      <p:cBhvr>
                                        <p:cTn id="46" dur="500"/>
                                        <p:tgtEl>
                                          <p:spTgt spid="29"/>
                                        </p:tgtEl>
                                      </p:cBhvr>
                                    </p:animEffect>
                                  </p:childTnLst>
                                </p:cTn>
                              </p:par>
                              <p:par>
                                <p:cTn id="47" presetID="22" presetClass="entr" presetSubtype="1" fill="hold"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wipe(up)">
                                      <p:cBhvr>
                                        <p:cTn id="49" dur="500"/>
                                        <p:tgtEl>
                                          <p:spTgt spid="28"/>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wipe(up)">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19"/>
                                        </p:tgtEl>
                                      </p:cBhvr>
                                    </p:animEffect>
                                    <p:set>
                                      <p:cBhvr>
                                        <p:cTn id="57" dur="1" fill="hold">
                                          <p:stCondLst>
                                            <p:cond delay="499"/>
                                          </p:stCondLst>
                                        </p:cTn>
                                        <p:tgtEl>
                                          <p:spTgt spid="119"/>
                                        </p:tgtEl>
                                        <p:attrNameLst>
                                          <p:attrName>style.visibility</p:attrName>
                                        </p:attrNameLst>
                                      </p:cBhvr>
                                      <p:to>
                                        <p:strVal val="hidden"/>
                                      </p:to>
                                    </p:set>
                                  </p:childTnLst>
                                </p:cTn>
                              </p:par>
                              <p:par>
                                <p:cTn id="58" presetID="10" presetClass="exit" presetSubtype="0" fill="hold" grpId="1" nodeType="withEffect">
                                  <p:stCondLst>
                                    <p:cond delay="0"/>
                                  </p:stCondLst>
                                  <p:childTnLst>
                                    <p:animEffect transition="out" filter="fade">
                                      <p:cBhvr>
                                        <p:cTn id="59" dur="500"/>
                                        <p:tgtEl>
                                          <p:spTgt spid="25"/>
                                        </p:tgtEl>
                                      </p:cBhvr>
                                    </p:animEffect>
                                    <p:set>
                                      <p:cBhvr>
                                        <p:cTn id="60" dur="1" fill="hold">
                                          <p:stCondLst>
                                            <p:cond delay="499"/>
                                          </p:stCondLst>
                                        </p:cTn>
                                        <p:tgtEl>
                                          <p:spTgt spid="25"/>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121"/>
                                        </p:tgtEl>
                                      </p:cBhvr>
                                    </p:animEffect>
                                    <p:set>
                                      <p:cBhvr>
                                        <p:cTn id="63" dur="1" fill="hold">
                                          <p:stCondLst>
                                            <p:cond delay="499"/>
                                          </p:stCondLst>
                                        </p:cTn>
                                        <p:tgtEl>
                                          <p:spTgt spid="121"/>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3"/>
                                        </p:tgtEl>
                                      </p:cBhvr>
                                    </p:animEffect>
                                    <p:set>
                                      <p:cBhvr>
                                        <p:cTn id="66" dur="1" fill="hold">
                                          <p:stCondLst>
                                            <p:cond delay="499"/>
                                          </p:stCondLst>
                                        </p:cTn>
                                        <p:tgtEl>
                                          <p:spTgt spid="3"/>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125"/>
                                        </p:tgtEl>
                                      </p:cBhvr>
                                    </p:animEffect>
                                    <p:set>
                                      <p:cBhvr>
                                        <p:cTn id="69" dur="1" fill="hold">
                                          <p:stCondLst>
                                            <p:cond delay="499"/>
                                          </p:stCondLst>
                                        </p:cTn>
                                        <p:tgtEl>
                                          <p:spTgt spid="125"/>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6"/>
                                        </p:tgtEl>
                                      </p:cBhvr>
                                    </p:animEffect>
                                    <p:set>
                                      <p:cBhvr>
                                        <p:cTn id="72" dur="1" fill="hold">
                                          <p:stCondLst>
                                            <p:cond delay="499"/>
                                          </p:stCondLst>
                                        </p:cTn>
                                        <p:tgtEl>
                                          <p:spTgt spid="6"/>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29"/>
                                        </p:tgtEl>
                                      </p:cBhvr>
                                    </p:animEffect>
                                    <p:set>
                                      <p:cBhvr>
                                        <p:cTn id="75" dur="1" fill="hold">
                                          <p:stCondLst>
                                            <p:cond delay="499"/>
                                          </p:stCondLst>
                                        </p:cTn>
                                        <p:tgtEl>
                                          <p:spTgt spid="29"/>
                                        </p:tgtEl>
                                        <p:attrNameLst>
                                          <p:attrName>style.visibility</p:attrName>
                                        </p:attrNameLst>
                                      </p:cBhvr>
                                      <p:to>
                                        <p:strVal val="hidden"/>
                                      </p:to>
                                    </p:set>
                                  </p:childTnLst>
                                </p:cTn>
                              </p:par>
                              <p:par>
                                <p:cTn id="76" presetID="10" presetClass="exit" presetSubtype="0" fill="hold" nodeType="withEffect">
                                  <p:stCondLst>
                                    <p:cond delay="0"/>
                                  </p:stCondLst>
                                  <p:childTnLst>
                                    <p:animEffect transition="out" filter="fade">
                                      <p:cBhvr>
                                        <p:cTn id="77" dur="500"/>
                                        <p:tgtEl>
                                          <p:spTgt spid="28"/>
                                        </p:tgtEl>
                                      </p:cBhvr>
                                    </p:animEffect>
                                    <p:set>
                                      <p:cBhvr>
                                        <p:cTn id="78" dur="1" fill="hold">
                                          <p:stCondLst>
                                            <p:cond delay="499"/>
                                          </p:stCondLst>
                                        </p:cTn>
                                        <p:tgtEl>
                                          <p:spTgt spid="28"/>
                                        </p:tgtEl>
                                        <p:attrNameLst>
                                          <p:attrName>style.visibility</p:attrName>
                                        </p:attrNameLst>
                                      </p:cBhvr>
                                      <p:to>
                                        <p:strVal val="hidden"/>
                                      </p:to>
                                    </p:set>
                                  </p:childTnLst>
                                </p:cTn>
                              </p:par>
                              <p:par>
                                <p:cTn id="79" presetID="10" presetClass="exit" presetSubtype="0" fill="hold" grpId="1" nodeType="withEffect">
                                  <p:stCondLst>
                                    <p:cond delay="0"/>
                                  </p:stCondLst>
                                  <p:childTnLst>
                                    <p:animEffect transition="out" filter="fade">
                                      <p:cBhvr>
                                        <p:cTn id="80" dur="500"/>
                                        <p:tgtEl>
                                          <p:spTgt spid="26"/>
                                        </p:tgtEl>
                                      </p:cBhvr>
                                    </p:animEffect>
                                    <p:set>
                                      <p:cBhvr>
                                        <p:cTn id="81" dur="1" fill="hold">
                                          <p:stCondLst>
                                            <p:cond delay="499"/>
                                          </p:stCondLst>
                                        </p:cTn>
                                        <p:tgtEl>
                                          <p:spTgt spid="26"/>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46"/>
                                        </p:tgtEl>
                                        <p:attrNameLst>
                                          <p:attrName>style.visibility</p:attrName>
                                        </p:attrNameLst>
                                      </p:cBhvr>
                                      <p:to>
                                        <p:strVal val="visible"/>
                                      </p:to>
                                    </p:set>
                                    <p:animEffect transition="in" filter="fade">
                                      <p:cBhvr>
                                        <p:cTn id="86" dur="500"/>
                                        <p:tgtEl>
                                          <p:spTgt spid="46"/>
                                        </p:tgtEl>
                                      </p:cBhvr>
                                    </p:animEffect>
                                  </p:childTnLst>
                                </p:cTn>
                              </p:par>
                              <p:par>
                                <p:cTn id="87" presetID="10" presetClass="entr" presetSubtype="0" fill="hold" nodeType="withEffect">
                                  <p:stCondLst>
                                    <p:cond delay="0"/>
                                  </p:stCondLst>
                                  <p:childTnLst>
                                    <p:set>
                                      <p:cBhvr>
                                        <p:cTn id="88" dur="1" fill="hold">
                                          <p:stCondLst>
                                            <p:cond delay="0"/>
                                          </p:stCondLst>
                                        </p:cTn>
                                        <p:tgtEl>
                                          <p:spTgt spid="40"/>
                                        </p:tgtEl>
                                        <p:attrNameLst>
                                          <p:attrName>style.visibility</p:attrName>
                                        </p:attrNameLst>
                                      </p:cBhvr>
                                      <p:to>
                                        <p:strVal val="visible"/>
                                      </p:to>
                                    </p:set>
                                    <p:animEffect transition="in" filter="fade">
                                      <p:cBhvr>
                                        <p:cTn id="89" dur="500"/>
                                        <p:tgtEl>
                                          <p:spTgt spid="40"/>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nodeType="clickEffect">
                                  <p:stCondLst>
                                    <p:cond delay="0"/>
                                  </p:stCondLst>
                                  <p:childTnLst>
                                    <p:set>
                                      <p:cBhvr>
                                        <p:cTn id="93" dur="1" fill="hold">
                                          <p:stCondLst>
                                            <p:cond delay="0"/>
                                          </p:stCondLst>
                                        </p:cTn>
                                        <p:tgtEl>
                                          <p:spTgt spid="47"/>
                                        </p:tgtEl>
                                        <p:attrNameLst>
                                          <p:attrName>style.visibility</p:attrName>
                                        </p:attrNameLst>
                                      </p:cBhvr>
                                      <p:to>
                                        <p:strVal val="visible"/>
                                      </p:to>
                                    </p:set>
                                    <p:animEffect transition="in" filter="wipe(left)">
                                      <p:cBhvr>
                                        <p:cTn id="94" dur="500"/>
                                        <p:tgtEl>
                                          <p:spTgt spid="47"/>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115"/>
                                        </p:tgtEl>
                                        <p:attrNameLst>
                                          <p:attrName>style.visibility</p:attrName>
                                        </p:attrNameLst>
                                      </p:cBhvr>
                                      <p:to>
                                        <p:strVal val="visible"/>
                                      </p:to>
                                    </p:set>
                                    <p:animEffect transition="in" filter="fade">
                                      <p:cBhvr>
                                        <p:cTn id="97" dur="500"/>
                                        <p:tgtEl>
                                          <p:spTgt spid="115"/>
                                        </p:tgtEl>
                                      </p:cBhvr>
                                    </p:animEffect>
                                  </p:childTnLst>
                                </p:cTn>
                              </p:par>
                              <p:par>
                                <p:cTn id="98" presetID="10" presetClass="entr" presetSubtype="0" fill="hold" nodeType="withEffect">
                                  <p:stCondLst>
                                    <p:cond delay="0"/>
                                  </p:stCondLst>
                                  <p:childTnLst>
                                    <p:set>
                                      <p:cBhvr>
                                        <p:cTn id="99" dur="1" fill="hold">
                                          <p:stCondLst>
                                            <p:cond delay="0"/>
                                          </p:stCondLst>
                                        </p:cTn>
                                        <p:tgtEl>
                                          <p:spTgt spid="43"/>
                                        </p:tgtEl>
                                        <p:attrNameLst>
                                          <p:attrName>style.visibility</p:attrName>
                                        </p:attrNameLst>
                                      </p:cBhvr>
                                      <p:to>
                                        <p:strVal val="visible"/>
                                      </p:to>
                                    </p:set>
                                    <p:animEffect transition="in" filter="fade">
                                      <p:cBhvr>
                                        <p:cTn id="100" dur="500"/>
                                        <p:tgtEl>
                                          <p:spTgt spid="43"/>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nodeType="clickEffect">
                                  <p:stCondLst>
                                    <p:cond delay="0"/>
                                  </p:stCondLst>
                                  <p:childTnLst>
                                    <p:set>
                                      <p:cBhvr>
                                        <p:cTn id="104" dur="1" fill="hold">
                                          <p:stCondLst>
                                            <p:cond delay="0"/>
                                          </p:stCondLst>
                                        </p:cTn>
                                        <p:tgtEl>
                                          <p:spTgt spid="51"/>
                                        </p:tgtEl>
                                        <p:attrNameLst>
                                          <p:attrName>style.visibility</p:attrName>
                                        </p:attrNameLst>
                                      </p:cBhvr>
                                      <p:to>
                                        <p:strVal val="visible"/>
                                      </p:to>
                                    </p:set>
                                    <p:animEffect transition="in" filter="wipe(left)">
                                      <p:cBhvr>
                                        <p:cTn id="105" dur="500"/>
                                        <p:tgtEl>
                                          <p:spTgt spid="51"/>
                                        </p:tgtEl>
                                      </p:cBhvr>
                                    </p:animEffect>
                                  </p:childTnLst>
                                </p:cTn>
                              </p:par>
                              <p:par>
                                <p:cTn id="106" presetID="10" presetClass="entr" presetSubtype="0" fill="hold" nodeType="withEffect">
                                  <p:stCondLst>
                                    <p:cond delay="0"/>
                                  </p:stCondLst>
                                  <p:childTnLst>
                                    <p:set>
                                      <p:cBhvr>
                                        <p:cTn id="107" dur="1" fill="hold">
                                          <p:stCondLst>
                                            <p:cond delay="0"/>
                                          </p:stCondLst>
                                        </p:cTn>
                                        <p:tgtEl>
                                          <p:spTgt spid="48"/>
                                        </p:tgtEl>
                                        <p:attrNameLst>
                                          <p:attrName>style.visibility</p:attrName>
                                        </p:attrNameLst>
                                      </p:cBhvr>
                                      <p:to>
                                        <p:strVal val="visible"/>
                                      </p:to>
                                    </p:set>
                                    <p:animEffect transition="in" filter="fade">
                                      <p:cBhvr>
                                        <p:cTn id="108" dur="500"/>
                                        <p:tgtEl>
                                          <p:spTgt spid="48"/>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nodeType="clickEffect">
                                  <p:stCondLst>
                                    <p:cond delay="0"/>
                                  </p:stCondLst>
                                  <p:childTnLst>
                                    <p:set>
                                      <p:cBhvr>
                                        <p:cTn id="112" dur="1" fill="hold">
                                          <p:stCondLst>
                                            <p:cond delay="0"/>
                                          </p:stCondLst>
                                        </p:cTn>
                                        <p:tgtEl>
                                          <p:spTgt spid="63"/>
                                        </p:tgtEl>
                                        <p:attrNameLst>
                                          <p:attrName>style.visibility</p:attrName>
                                        </p:attrNameLst>
                                      </p:cBhvr>
                                      <p:to>
                                        <p:strVal val="visible"/>
                                      </p:to>
                                    </p:set>
                                    <p:animEffect transition="in" filter="fade">
                                      <p:cBhvr>
                                        <p:cTn id="113" dur="500"/>
                                        <p:tgtEl>
                                          <p:spTgt spid="63"/>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1" fill="hold" nodeType="clickEffect">
                                  <p:stCondLst>
                                    <p:cond delay="0"/>
                                  </p:stCondLst>
                                  <p:childTnLst>
                                    <p:set>
                                      <p:cBhvr>
                                        <p:cTn id="117" dur="1" fill="hold">
                                          <p:stCondLst>
                                            <p:cond delay="0"/>
                                          </p:stCondLst>
                                        </p:cTn>
                                        <p:tgtEl>
                                          <p:spTgt spid="76"/>
                                        </p:tgtEl>
                                        <p:attrNameLst>
                                          <p:attrName>style.visibility</p:attrName>
                                        </p:attrNameLst>
                                      </p:cBhvr>
                                      <p:to>
                                        <p:strVal val="visible"/>
                                      </p:to>
                                    </p:set>
                                    <p:animEffect transition="in" filter="wipe(up)">
                                      <p:cBhvr>
                                        <p:cTn id="118" dur="500"/>
                                        <p:tgtEl>
                                          <p:spTgt spid="76"/>
                                        </p:tgtEl>
                                      </p:cBhvr>
                                    </p:animEffect>
                                  </p:childTnLst>
                                </p:cTn>
                              </p:par>
                              <p:par>
                                <p:cTn id="119" presetID="22" presetClass="entr" presetSubtype="1" fill="hold" nodeType="withEffect">
                                  <p:stCondLst>
                                    <p:cond delay="0"/>
                                  </p:stCondLst>
                                  <p:childTnLst>
                                    <p:set>
                                      <p:cBhvr>
                                        <p:cTn id="120" dur="1" fill="hold">
                                          <p:stCondLst>
                                            <p:cond delay="0"/>
                                          </p:stCondLst>
                                        </p:cTn>
                                        <p:tgtEl>
                                          <p:spTgt spid="75"/>
                                        </p:tgtEl>
                                        <p:attrNameLst>
                                          <p:attrName>style.visibility</p:attrName>
                                        </p:attrNameLst>
                                      </p:cBhvr>
                                      <p:to>
                                        <p:strVal val="visible"/>
                                      </p:to>
                                    </p:set>
                                    <p:animEffect transition="in" filter="wipe(up)">
                                      <p:cBhvr>
                                        <p:cTn id="121" dur="500"/>
                                        <p:tgtEl>
                                          <p:spTgt spid="75"/>
                                        </p:tgtEl>
                                      </p:cBhvr>
                                    </p:animEffect>
                                  </p:childTnLst>
                                </p:cTn>
                              </p:par>
                            </p:childTnLst>
                          </p:cTn>
                        </p:par>
                        <p:par>
                          <p:cTn id="122" fill="hold">
                            <p:stCondLst>
                              <p:cond delay="500"/>
                            </p:stCondLst>
                            <p:childTnLst>
                              <p:par>
                                <p:cTn id="123" presetID="10" presetClass="entr" presetSubtype="0" fill="hold" nodeType="afterEffect">
                                  <p:stCondLst>
                                    <p:cond delay="0"/>
                                  </p:stCondLst>
                                  <p:childTnLst>
                                    <p:set>
                                      <p:cBhvr>
                                        <p:cTn id="124" dur="1" fill="hold">
                                          <p:stCondLst>
                                            <p:cond delay="0"/>
                                          </p:stCondLst>
                                        </p:cTn>
                                        <p:tgtEl>
                                          <p:spTgt spid="99"/>
                                        </p:tgtEl>
                                        <p:attrNameLst>
                                          <p:attrName>style.visibility</p:attrName>
                                        </p:attrNameLst>
                                      </p:cBhvr>
                                      <p:to>
                                        <p:strVal val="visible"/>
                                      </p:to>
                                    </p:set>
                                    <p:animEffect transition="in" filter="fade">
                                      <p:cBhvr>
                                        <p:cTn id="125" dur="500"/>
                                        <p:tgtEl>
                                          <p:spTgt spid="99"/>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nodeType="clickEffect">
                                  <p:stCondLst>
                                    <p:cond delay="0"/>
                                  </p:stCondLst>
                                  <p:childTnLst>
                                    <p:set>
                                      <p:cBhvr>
                                        <p:cTn id="129" dur="1" fill="hold">
                                          <p:stCondLst>
                                            <p:cond delay="0"/>
                                          </p:stCondLst>
                                        </p:cTn>
                                        <p:tgtEl>
                                          <p:spTgt spid="104"/>
                                        </p:tgtEl>
                                        <p:attrNameLst>
                                          <p:attrName>style.visibility</p:attrName>
                                        </p:attrNameLst>
                                      </p:cBhvr>
                                      <p:to>
                                        <p:strVal val="visible"/>
                                      </p:to>
                                    </p:set>
                                    <p:animEffect transition="in" filter="fade">
                                      <p:cBhvr>
                                        <p:cTn id="130" dur="500"/>
                                        <p:tgtEl>
                                          <p:spTgt spid="104"/>
                                        </p:tgtEl>
                                      </p:cBhvr>
                                    </p:animEffect>
                                  </p:childTnLst>
                                </p:cTn>
                              </p:par>
                              <p:par>
                                <p:cTn id="131" presetID="10" presetClass="entr" presetSubtype="0" fill="hold" nodeType="withEffect">
                                  <p:stCondLst>
                                    <p:cond delay="0"/>
                                  </p:stCondLst>
                                  <p:childTnLst>
                                    <p:set>
                                      <p:cBhvr>
                                        <p:cTn id="132" dur="1" fill="hold">
                                          <p:stCondLst>
                                            <p:cond delay="0"/>
                                          </p:stCondLst>
                                        </p:cTn>
                                        <p:tgtEl>
                                          <p:spTgt spid="103"/>
                                        </p:tgtEl>
                                        <p:attrNameLst>
                                          <p:attrName>style.visibility</p:attrName>
                                        </p:attrNameLst>
                                      </p:cBhvr>
                                      <p:to>
                                        <p:strVal val="visible"/>
                                      </p:to>
                                    </p:set>
                                    <p:animEffect transition="in" filter="fade">
                                      <p:cBhvr>
                                        <p:cTn id="133" dur="500"/>
                                        <p:tgtEl>
                                          <p:spTgt spid="103"/>
                                        </p:tgtEl>
                                      </p:cBhvr>
                                    </p:animEffect>
                                  </p:childTnLst>
                                </p:cTn>
                              </p:par>
                              <p:par>
                                <p:cTn id="134" presetID="10" presetClass="entr" presetSubtype="0" fill="hold" grpId="0" nodeType="withEffect">
                                  <p:stCondLst>
                                    <p:cond delay="0"/>
                                  </p:stCondLst>
                                  <p:childTnLst>
                                    <p:set>
                                      <p:cBhvr>
                                        <p:cTn id="135" dur="1" fill="hold">
                                          <p:stCondLst>
                                            <p:cond delay="0"/>
                                          </p:stCondLst>
                                        </p:cTn>
                                        <p:tgtEl>
                                          <p:spTgt spid="102"/>
                                        </p:tgtEl>
                                        <p:attrNameLst>
                                          <p:attrName>style.visibility</p:attrName>
                                        </p:attrNameLst>
                                      </p:cBhvr>
                                      <p:to>
                                        <p:strVal val="visible"/>
                                      </p:to>
                                    </p:set>
                                    <p:animEffect transition="in" filter="fade">
                                      <p:cBhvr>
                                        <p:cTn id="136"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24" grpId="0"/>
      <p:bldP spid="25" grpId="0" animBg="1"/>
      <p:bldP spid="25" grpId="1" animBg="1"/>
      <p:bldP spid="26" grpId="0" animBg="1"/>
      <p:bldP spid="26" grpId="1" animBg="1"/>
      <p:bldP spid="46" grpId="0"/>
      <p:bldP spid="102" grpId="0" animBg="1"/>
      <p:bldP spid="1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2EEF5-F4C9-80CC-815D-3F10128EA83C}"/>
            </a:ext>
          </a:extLst>
        </p:cNvPr>
        <p:cNvGrpSpPr/>
        <p:nvPr/>
      </p:nvGrpSpPr>
      <p:grpSpPr>
        <a:xfrm>
          <a:off x="0" y="0"/>
          <a:ext cx="0" cy="0"/>
          <a:chOff x="0" y="0"/>
          <a:chExt cx="0" cy="0"/>
        </a:xfrm>
      </p:grpSpPr>
      <p:sp>
        <p:nvSpPr>
          <p:cNvPr id="4" name="Google Shape;53;p9">
            <a:extLst>
              <a:ext uri="{FF2B5EF4-FFF2-40B4-BE49-F238E27FC236}">
                <a16:creationId xmlns:a16="http://schemas.microsoft.com/office/drawing/2014/main" id="{0712380F-6FB8-4549-707F-35F00D7C246B}"/>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a:t>CUDA accelerated libraries</a:t>
            </a:r>
          </a:p>
        </p:txBody>
      </p:sp>
      <p:sp>
        <p:nvSpPr>
          <p:cNvPr id="27" name="Google Shape;55;p9">
            <a:extLst>
              <a:ext uri="{FF2B5EF4-FFF2-40B4-BE49-F238E27FC236}">
                <a16:creationId xmlns:a16="http://schemas.microsoft.com/office/drawing/2014/main" id="{2539924D-EDBE-CBF0-D5EF-CC7789712C67}"/>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11</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pic>
        <p:nvPicPr>
          <p:cNvPr id="14" name="Picture 13">
            <a:extLst>
              <a:ext uri="{FF2B5EF4-FFF2-40B4-BE49-F238E27FC236}">
                <a16:creationId xmlns:a16="http://schemas.microsoft.com/office/drawing/2014/main" id="{4609230B-94C1-79AC-2CCF-344FD5F6261F}"/>
              </a:ext>
            </a:extLst>
          </p:cNvPr>
          <p:cNvPicPr>
            <a:picLocks noChangeAspect="1"/>
          </p:cNvPicPr>
          <p:nvPr/>
        </p:nvPicPr>
        <p:blipFill>
          <a:blip r:embed="rId3">
            <a:alphaModFix amt="35000"/>
          </a:blip>
          <a:stretch>
            <a:fillRect/>
          </a:stretch>
        </p:blipFill>
        <p:spPr>
          <a:xfrm>
            <a:off x="7865367" y="93688"/>
            <a:ext cx="4210660" cy="2711950"/>
          </a:xfrm>
          <a:prstGeom prst="rect">
            <a:avLst/>
          </a:prstGeom>
        </p:spPr>
      </p:pic>
      <p:pic>
        <p:nvPicPr>
          <p:cNvPr id="2" name="Picture 1">
            <a:extLst>
              <a:ext uri="{FF2B5EF4-FFF2-40B4-BE49-F238E27FC236}">
                <a16:creationId xmlns:a16="http://schemas.microsoft.com/office/drawing/2014/main" id="{35FE9ECF-A784-ACC5-E6D0-D2CCE68DC7D6}"/>
              </a:ext>
            </a:extLst>
          </p:cNvPr>
          <p:cNvPicPr>
            <a:picLocks noChangeAspect="1"/>
          </p:cNvPicPr>
          <p:nvPr/>
        </p:nvPicPr>
        <p:blipFill>
          <a:blip r:embed="rId3">
            <a:alphaModFix/>
          </a:blip>
          <a:srcRect l="38737" t="42643" r="18819" b="37075"/>
          <a:stretch>
            <a:fillRect/>
          </a:stretch>
        </p:blipFill>
        <p:spPr>
          <a:xfrm>
            <a:off x="9496425" y="1250156"/>
            <a:ext cx="1787213" cy="550069"/>
          </a:xfrm>
          <a:prstGeom prst="rect">
            <a:avLst/>
          </a:prstGeom>
        </p:spPr>
      </p:pic>
      <p:sp>
        <p:nvSpPr>
          <p:cNvPr id="52" name="Rectangle 51">
            <a:extLst>
              <a:ext uri="{FF2B5EF4-FFF2-40B4-BE49-F238E27FC236}">
                <a16:creationId xmlns:a16="http://schemas.microsoft.com/office/drawing/2014/main" id="{C6B8FAFD-AD0F-E363-92D8-EB75D45E076F}"/>
              </a:ext>
            </a:extLst>
          </p:cNvPr>
          <p:cNvSpPr/>
          <p:nvPr/>
        </p:nvSpPr>
        <p:spPr>
          <a:xfrm>
            <a:off x="2997251" y="3539672"/>
            <a:ext cx="1333278" cy="878295"/>
          </a:xfrm>
          <a:prstGeom prst="rect">
            <a:avLst/>
          </a:prstGeom>
          <a:solidFill>
            <a:schemeClr val="accent5">
              <a:lumMod val="60000"/>
              <a:lumOff val="40000"/>
            </a:scheme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a:solidFill>
                  <a:schemeClr val="tx1"/>
                </a:solidFill>
                <a:latin typeface="Aptos" panose="020B0004020202020204" pitchFamily="34" charset="0"/>
              </a:rPr>
              <a:t>CPU cores</a:t>
            </a:r>
            <a:endParaRPr lang="en-IN" b="1">
              <a:solidFill>
                <a:schemeClr val="tx1"/>
              </a:solidFill>
              <a:latin typeface="Courier New" panose="02070309020205020404" pitchFamily="49" charset="0"/>
              <a:cs typeface="Courier New" panose="02070309020205020404" pitchFamily="49" charset="0"/>
            </a:endParaRPr>
          </a:p>
        </p:txBody>
      </p:sp>
      <p:grpSp>
        <p:nvGrpSpPr>
          <p:cNvPr id="53" name="Group 52">
            <a:extLst>
              <a:ext uri="{FF2B5EF4-FFF2-40B4-BE49-F238E27FC236}">
                <a16:creationId xmlns:a16="http://schemas.microsoft.com/office/drawing/2014/main" id="{DF1E13C6-EF82-D312-F308-8B79BDA9D92B}"/>
              </a:ext>
            </a:extLst>
          </p:cNvPr>
          <p:cNvGrpSpPr/>
          <p:nvPr/>
        </p:nvGrpSpPr>
        <p:grpSpPr>
          <a:xfrm>
            <a:off x="2264696" y="4527001"/>
            <a:ext cx="2798388" cy="1635847"/>
            <a:chOff x="1296608" y="4628370"/>
            <a:chExt cx="2798388" cy="1635847"/>
          </a:xfrm>
        </p:grpSpPr>
        <p:sp>
          <p:nvSpPr>
            <p:cNvPr id="54" name="Rectangle 53">
              <a:extLst>
                <a:ext uri="{FF2B5EF4-FFF2-40B4-BE49-F238E27FC236}">
                  <a16:creationId xmlns:a16="http://schemas.microsoft.com/office/drawing/2014/main" id="{5012F7E1-33D3-68A0-70F2-19B174D55B7F}"/>
                </a:ext>
              </a:extLst>
            </p:cNvPr>
            <p:cNvSpPr/>
            <p:nvPr/>
          </p:nvSpPr>
          <p:spPr>
            <a:xfrm>
              <a:off x="1296608" y="4628370"/>
              <a:ext cx="2798388" cy="1635847"/>
            </a:xfrm>
            <a:prstGeom prst="rect">
              <a:avLst/>
            </a:prstGeom>
            <a:solidFill>
              <a:srgbClr val="DCEAF7"/>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TextBox 54">
              <a:extLst>
                <a:ext uri="{FF2B5EF4-FFF2-40B4-BE49-F238E27FC236}">
                  <a16:creationId xmlns:a16="http://schemas.microsoft.com/office/drawing/2014/main" id="{73262182-35BE-6E2D-FEE6-3B5576842321}"/>
                </a:ext>
              </a:extLst>
            </p:cNvPr>
            <p:cNvSpPr txBox="1"/>
            <p:nvPr/>
          </p:nvSpPr>
          <p:spPr>
            <a:xfrm>
              <a:off x="1604284" y="4726124"/>
              <a:ext cx="2087670" cy="369332"/>
            </a:xfrm>
            <a:prstGeom prst="rect">
              <a:avLst/>
            </a:prstGeom>
            <a:noFill/>
          </p:spPr>
          <p:txBody>
            <a:bodyPr wrap="square" rtlCol="0">
              <a:spAutoFit/>
            </a:bodyPr>
            <a:lstStyle/>
            <a:p>
              <a:pPr algn="ctr" defTabSz="309662"/>
              <a:r>
                <a:rPr lang="en-IN">
                  <a:solidFill>
                    <a:prstClr val="black"/>
                  </a:solidFill>
                  <a:latin typeface="Aptos" panose="020B0004020202020204" pitchFamily="34" charset="0"/>
                  <a:ea typeface="Calibri" panose="020F0502020204030204" pitchFamily="34" charset="0"/>
                  <a:cs typeface="Calibri" panose="020F0502020204030204" pitchFamily="34" charset="0"/>
                </a:rPr>
                <a:t>CPU memory</a:t>
              </a:r>
            </a:p>
          </p:txBody>
        </p:sp>
      </p:grpSp>
      <p:sp>
        <p:nvSpPr>
          <p:cNvPr id="56" name="Rectangle 55">
            <a:extLst>
              <a:ext uri="{FF2B5EF4-FFF2-40B4-BE49-F238E27FC236}">
                <a16:creationId xmlns:a16="http://schemas.microsoft.com/office/drawing/2014/main" id="{E404AAF9-B21A-8136-81DD-F8C34B8908DD}"/>
              </a:ext>
            </a:extLst>
          </p:cNvPr>
          <p:cNvSpPr/>
          <p:nvPr/>
        </p:nvSpPr>
        <p:spPr>
          <a:xfrm>
            <a:off x="7909154" y="3539672"/>
            <a:ext cx="1333278" cy="878295"/>
          </a:xfrm>
          <a:prstGeom prst="rect">
            <a:avLst/>
          </a:prstGeom>
          <a:solidFill>
            <a:schemeClr val="accent6">
              <a:lumMod val="60000"/>
              <a:lumOff val="40000"/>
            </a:scheme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a:solidFill>
                  <a:schemeClr val="tx1"/>
                </a:solidFill>
                <a:latin typeface="Aptos" panose="020B0004020202020204" pitchFamily="34" charset="0"/>
              </a:rPr>
              <a:t>GPU cores</a:t>
            </a:r>
            <a:endParaRPr lang="en-IN" b="1">
              <a:solidFill>
                <a:schemeClr val="tx1"/>
              </a:solidFill>
              <a:latin typeface="Courier New" panose="02070309020205020404" pitchFamily="49" charset="0"/>
              <a:cs typeface="Courier New" panose="02070309020205020404" pitchFamily="49" charset="0"/>
            </a:endParaRPr>
          </a:p>
        </p:txBody>
      </p:sp>
      <p:grpSp>
        <p:nvGrpSpPr>
          <p:cNvPr id="57" name="Group 56">
            <a:extLst>
              <a:ext uri="{FF2B5EF4-FFF2-40B4-BE49-F238E27FC236}">
                <a16:creationId xmlns:a16="http://schemas.microsoft.com/office/drawing/2014/main" id="{DA65312D-5F97-51FD-6871-FF423327B2F9}"/>
              </a:ext>
            </a:extLst>
          </p:cNvPr>
          <p:cNvGrpSpPr/>
          <p:nvPr/>
        </p:nvGrpSpPr>
        <p:grpSpPr>
          <a:xfrm>
            <a:off x="6898704" y="4541519"/>
            <a:ext cx="3354178" cy="1635847"/>
            <a:chOff x="6898704" y="4541519"/>
            <a:chExt cx="3354178" cy="1635847"/>
          </a:xfrm>
        </p:grpSpPr>
        <p:sp>
          <p:nvSpPr>
            <p:cNvPr id="58" name="Rectangle 57">
              <a:extLst>
                <a:ext uri="{FF2B5EF4-FFF2-40B4-BE49-F238E27FC236}">
                  <a16:creationId xmlns:a16="http://schemas.microsoft.com/office/drawing/2014/main" id="{E5CDA5C3-3123-4CBA-FDC2-7FB3E7D9DEDE}"/>
                </a:ext>
              </a:extLst>
            </p:cNvPr>
            <p:cNvSpPr/>
            <p:nvPr/>
          </p:nvSpPr>
          <p:spPr>
            <a:xfrm>
              <a:off x="6898704" y="4541519"/>
              <a:ext cx="3354178" cy="1635847"/>
            </a:xfrm>
            <a:prstGeom prst="rect">
              <a:avLst/>
            </a:prstGeom>
            <a:solidFill>
              <a:srgbClr val="C2F1C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a:p>
              <a:pPr algn="ctr"/>
              <a:endParaRPr lang="en-IN"/>
            </a:p>
            <a:p>
              <a:pPr algn="ctr"/>
              <a:endParaRPr lang="en-IN"/>
            </a:p>
          </p:txBody>
        </p:sp>
        <p:sp>
          <p:nvSpPr>
            <p:cNvPr id="59" name="TextBox 58">
              <a:extLst>
                <a:ext uri="{FF2B5EF4-FFF2-40B4-BE49-F238E27FC236}">
                  <a16:creationId xmlns:a16="http://schemas.microsoft.com/office/drawing/2014/main" id="{1D9A5A09-1E26-3EF2-138F-CAF4D56705B3}"/>
                </a:ext>
              </a:extLst>
            </p:cNvPr>
            <p:cNvSpPr txBox="1"/>
            <p:nvPr/>
          </p:nvSpPr>
          <p:spPr>
            <a:xfrm>
              <a:off x="7531958" y="4559865"/>
              <a:ext cx="2087670" cy="369332"/>
            </a:xfrm>
            <a:prstGeom prst="rect">
              <a:avLst/>
            </a:prstGeom>
            <a:noFill/>
          </p:spPr>
          <p:txBody>
            <a:bodyPr wrap="square" rtlCol="0">
              <a:spAutoFit/>
            </a:bodyPr>
            <a:lstStyle/>
            <a:p>
              <a:pPr algn="ctr" defTabSz="309662"/>
              <a:r>
                <a:rPr lang="en-IN">
                  <a:solidFill>
                    <a:prstClr val="black"/>
                  </a:solidFill>
                  <a:latin typeface="Aptos" panose="020B0004020202020204" pitchFamily="34" charset="0"/>
                  <a:ea typeface="Calibri" panose="020F0502020204030204" pitchFamily="34" charset="0"/>
                  <a:cs typeface="Calibri" panose="020F0502020204030204" pitchFamily="34" charset="0"/>
                </a:rPr>
                <a:t>GPU memory</a:t>
              </a:r>
            </a:p>
          </p:txBody>
        </p:sp>
      </p:grpSp>
      <p:sp>
        <p:nvSpPr>
          <p:cNvPr id="60" name="Oval 59">
            <a:extLst>
              <a:ext uri="{FF2B5EF4-FFF2-40B4-BE49-F238E27FC236}">
                <a16:creationId xmlns:a16="http://schemas.microsoft.com/office/drawing/2014/main" id="{6D7712CF-6DD4-18FD-DD1B-61732AAD9767}"/>
              </a:ext>
            </a:extLst>
          </p:cNvPr>
          <p:cNvSpPr/>
          <p:nvPr/>
        </p:nvSpPr>
        <p:spPr>
          <a:xfrm>
            <a:off x="5898709" y="4285484"/>
            <a:ext cx="270199" cy="27438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rPr>
              <a:t>1</a:t>
            </a:r>
            <a:endParaRPr lang="en-IN">
              <a:solidFill>
                <a:schemeClr val="bg1"/>
              </a:solidFill>
            </a:endParaRPr>
          </a:p>
        </p:txBody>
      </p:sp>
      <p:sp>
        <p:nvSpPr>
          <p:cNvPr id="61" name="Oval 60">
            <a:extLst>
              <a:ext uri="{FF2B5EF4-FFF2-40B4-BE49-F238E27FC236}">
                <a16:creationId xmlns:a16="http://schemas.microsoft.com/office/drawing/2014/main" id="{9A812B90-B112-E77F-B049-47AB3FD60C35}"/>
              </a:ext>
            </a:extLst>
          </p:cNvPr>
          <p:cNvSpPr/>
          <p:nvPr/>
        </p:nvSpPr>
        <p:spPr>
          <a:xfrm>
            <a:off x="5898708" y="6286400"/>
            <a:ext cx="270199" cy="27438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rPr>
              <a:t>3</a:t>
            </a:r>
            <a:endParaRPr lang="en-IN">
              <a:solidFill>
                <a:schemeClr val="bg1"/>
              </a:solidFill>
            </a:endParaRPr>
          </a:p>
        </p:txBody>
      </p:sp>
      <p:sp>
        <p:nvSpPr>
          <p:cNvPr id="62" name="Oval 61">
            <a:extLst>
              <a:ext uri="{FF2B5EF4-FFF2-40B4-BE49-F238E27FC236}">
                <a16:creationId xmlns:a16="http://schemas.microsoft.com/office/drawing/2014/main" id="{CD9F298D-54AE-9B98-FE18-8D7599DED317}"/>
              </a:ext>
            </a:extLst>
          </p:cNvPr>
          <p:cNvSpPr/>
          <p:nvPr/>
        </p:nvSpPr>
        <p:spPr>
          <a:xfrm>
            <a:off x="8435687" y="4283100"/>
            <a:ext cx="270199" cy="27438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rPr>
              <a:t>2</a:t>
            </a:r>
            <a:endParaRPr lang="en-IN">
              <a:solidFill>
                <a:schemeClr val="bg1"/>
              </a:solidFill>
            </a:endParaRPr>
          </a:p>
        </p:txBody>
      </p:sp>
      <p:grpSp>
        <p:nvGrpSpPr>
          <p:cNvPr id="5" name="Group 4">
            <a:extLst>
              <a:ext uri="{FF2B5EF4-FFF2-40B4-BE49-F238E27FC236}">
                <a16:creationId xmlns:a16="http://schemas.microsoft.com/office/drawing/2014/main" id="{2C3552E8-8FB5-A20C-C80B-3E4739D0E4DB}"/>
              </a:ext>
            </a:extLst>
          </p:cNvPr>
          <p:cNvGrpSpPr/>
          <p:nvPr/>
        </p:nvGrpSpPr>
        <p:grpSpPr>
          <a:xfrm>
            <a:off x="623065" y="3500684"/>
            <a:ext cx="1002709" cy="1124071"/>
            <a:chOff x="10284416" y="3739948"/>
            <a:chExt cx="999222" cy="1124071"/>
          </a:xfrm>
        </p:grpSpPr>
        <p:grpSp>
          <p:nvGrpSpPr>
            <p:cNvPr id="7" name="Group 6">
              <a:extLst>
                <a:ext uri="{FF2B5EF4-FFF2-40B4-BE49-F238E27FC236}">
                  <a16:creationId xmlns:a16="http://schemas.microsoft.com/office/drawing/2014/main" id="{40D99B1C-26D9-0605-40DF-08E979A67D01}"/>
                </a:ext>
              </a:extLst>
            </p:cNvPr>
            <p:cNvGrpSpPr/>
            <p:nvPr/>
          </p:nvGrpSpPr>
          <p:grpSpPr>
            <a:xfrm>
              <a:off x="10284416" y="3739948"/>
              <a:ext cx="999222" cy="1124071"/>
              <a:chOff x="2703299" y="4025376"/>
              <a:chExt cx="999222" cy="1124071"/>
            </a:xfrm>
          </p:grpSpPr>
          <p:pic>
            <p:nvPicPr>
              <p:cNvPr id="13" name="Picture 12" descr="A computer screen shot of a paper&#10;&#10;AI-generated content may be incorrect.">
                <a:extLst>
                  <a:ext uri="{FF2B5EF4-FFF2-40B4-BE49-F238E27FC236}">
                    <a16:creationId xmlns:a16="http://schemas.microsoft.com/office/drawing/2014/main" id="{F256A6FC-AA92-06DE-E4E6-C121EAE07523}"/>
                  </a:ext>
                </a:extLst>
              </p:cNvPr>
              <p:cNvPicPr>
                <a:picLocks noChangeAspect="1"/>
              </p:cNvPicPr>
              <p:nvPr/>
            </p:nvPicPr>
            <p:blipFill>
              <a:blip r:embed="rId4"/>
              <a:stretch>
                <a:fillRect/>
              </a:stretch>
            </p:blipFill>
            <p:spPr>
              <a:xfrm>
                <a:off x="2858997" y="4025376"/>
                <a:ext cx="759910" cy="722837"/>
              </a:xfrm>
              <a:prstGeom prst="rect">
                <a:avLst/>
              </a:prstGeom>
            </p:spPr>
          </p:pic>
          <p:sp>
            <p:nvSpPr>
              <p:cNvPr id="15" name="TextBox 14">
                <a:extLst>
                  <a:ext uri="{FF2B5EF4-FFF2-40B4-BE49-F238E27FC236}">
                    <a16:creationId xmlns:a16="http://schemas.microsoft.com/office/drawing/2014/main" id="{2CF5ABD8-C869-9564-24BA-E7199BBE8CB0}"/>
                  </a:ext>
                </a:extLst>
              </p:cNvPr>
              <p:cNvSpPr txBox="1"/>
              <p:nvPr/>
            </p:nvSpPr>
            <p:spPr>
              <a:xfrm>
                <a:off x="2703299" y="4810893"/>
                <a:ext cx="99922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latin typeface="Courier New" panose="02070309020205020404" pitchFamily="49" charset="0"/>
                    <a:ea typeface="Calibri"/>
                    <a:cs typeface="Courier New" panose="02070309020205020404" pitchFamily="49" charset="0"/>
                  </a:rPr>
                  <a:t>./exe</a:t>
                </a:r>
                <a:endParaRPr lang="en-US" sz="1600" b="1">
                  <a:latin typeface="Courier New" panose="02070309020205020404" pitchFamily="49" charset="0"/>
                  <a:cs typeface="Courier New" panose="02070309020205020404" pitchFamily="49" charset="0"/>
                </a:endParaRPr>
              </a:p>
            </p:txBody>
          </p:sp>
        </p:grpSp>
        <p:sp>
          <p:nvSpPr>
            <p:cNvPr id="12" name="Rectangle: Rounded Corners 11">
              <a:extLst>
                <a:ext uri="{FF2B5EF4-FFF2-40B4-BE49-F238E27FC236}">
                  <a16:creationId xmlns:a16="http://schemas.microsoft.com/office/drawing/2014/main" id="{8D3B9DCE-E7D8-F6DB-8ED9-5AA6D15CB714}"/>
                </a:ext>
              </a:extLst>
            </p:cNvPr>
            <p:cNvSpPr/>
            <p:nvPr/>
          </p:nvSpPr>
          <p:spPr>
            <a:xfrm>
              <a:off x="10739337" y="4148743"/>
              <a:ext cx="544301" cy="263064"/>
            </a:xfrm>
            <a:prstGeom prst="roundRect">
              <a:avLst/>
            </a:prstGeom>
            <a:solidFill>
              <a:srgbClr val="C2F1C8"/>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&lt;/&gt;</a:t>
              </a:r>
              <a:endParaRPr lang="en-IN" b="1">
                <a:solidFill>
                  <a:schemeClr val="tx1"/>
                </a:solidFill>
              </a:endParaRPr>
            </a:p>
          </p:txBody>
        </p:sp>
      </p:grpSp>
      <p:sp>
        <p:nvSpPr>
          <p:cNvPr id="22" name="Arc 21">
            <a:extLst>
              <a:ext uri="{FF2B5EF4-FFF2-40B4-BE49-F238E27FC236}">
                <a16:creationId xmlns:a16="http://schemas.microsoft.com/office/drawing/2014/main" id="{60EB5E87-2AFC-13CD-33B3-8CF6554AC3A9}"/>
              </a:ext>
            </a:extLst>
          </p:cNvPr>
          <p:cNvSpPr/>
          <p:nvPr/>
        </p:nvSpPr>
        <p:spPr>
          <a:xfrm rot="18661338">
            <a:off x="4596742" y="4605604"/>
            <a:ext cx="2874135" cy="2921353"/>
          </a:xfrm>
          <a:prstGeom prst="arc">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IN"/>
          </a:p>
        </p:txBody>
      </p:sp>
      <p:sp>
        <p:nvSpPr>
          <p:cNvPr id="23" name="Arc 22">
            <a:extLst>
              <a:ext uri="{FF2B5EF4-FFF2-40B4-BE49-F238E27FC236}">
                <a16:creationId xmlns:a16="http://schemas.microsoft.com/office/drawing/2014/main" id="{85DE82C5-DB18-9184-3266-76C24326EF5B}"/>
              </a:ext>
            </a:extLst>
          </p:cNvPr>
          <p:cNvSpPr/>
          <p:nvPr/>
        </p:nvSpPr>
        <p:spPr>
          <a:xfrm rot="8088817">
            <a:off x="4536716" y="3385971"/>
            <a:ext cx="2846898" cy="2846898"/>
          </a:xfrm>
          <a:prstGeom prst="arc">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IN"/>
          </a:p>
        </p:txBody>
      </p:sp>
      <p:pic>
        <p:nvPicPr>
          <p:cNvPr id="30" name="Picture 29" descr="A computer screen shot of a paper&#10;&#10;AI-generated content may be incorrect.">
            <a:extLst>
              <a:ext uri="{FF2B5EF4-FFF2-40B4-BE49-F238E27FC236}">
                <a16:creationId xmlns:a16="http://schemas.microsoft.com/office/drawing/2014/main" id="{B1ED26DB-5F91-AD31-85BB-F0AAFAC5E8AA}"/>
              </a:ext>
            </a:extLst>
          </p:cNvPr>
          <p:cNvPicPr>
            <a:picLocks noChangeAspect="1"/>
          </p:cNvPicPr>
          <p:nvPr/>
        </p:nvPicPr>
        <p:blipFill>
          <a:blip r:embed="rId4"/>
          <a:stretch>
            <a:fillRect/>
          </a:stretch>
        </p:blipFill>
        <p:spPr>
          <a:xfrm>
            <a:off x="812760" y="1698081"/>
            <a:ext cx="621776" cy="540766"/>
          </a:xfrm>
          <a:prstGeom prst="rect">
            <a:avLst/>
          </a:prstGeom>
        </p:spPr>
      </p:pic>
      <p:sp>
        <p:nvSpPr>
          <p:cNvPr id="31" name="TextBox 30">
            <a:extLst>
              <a:ext uri="{FF2B5EF4-FFF2-40B4-BE49-F238E27FC236}">
                <a16:creationId xmlns:a16="http://schemas.microsoft.com/office/drawing/2014/main" id="{DFE87E2F-F65B-A9CD-3357-A4D1F6D2726A}"/>
              </a:ext>
            </a:extLst>
          </p:cNvPr>
          <p:cNvSpPr txBox="1"/>
          <p:nvPr/>
        </p:nvSpPr>
        <p:spPr>
          <a:xfrm>
            <a:off x="623065" y="2238847"/>
            <a:ext cx="100116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latin typeface="Aptos" panose="020B0004020202020204" pitchFamily="34" charset="0"/>
                <a:ea typeface="Calibri"/>
                <a:cs typeface="Calibri"/>
              </a:rPr>
              <a:t>CUDA</a:t>
            </a:r>
          </a:p>
          <a:p>
            <a:pPr algn="ctr"/>
            <a:r>
              <a:rPr lang="en-US" sz="1600">
                <a:latin typeface="Aptos" panose="020B0004020202020204" pitchFamily="34" charset="0"/>
                <a:ea typeface="Calibri"/>
                <a:cs typeface="Calibri"/>
              </a:rPr>
              <a:t>Program</a:t>
            </a:r>
            <a:endParaRPr lang="en-US" sz="1600">
              <a:latin typeface="Aptos" panose="020B0004020202020204" pitchFamily="34" charset="0"/>
            </a:endParaRPr>
          </a:p>
        </p:txBody>
      </p:sp>
      <p:grpSp>
        <p:nvGrpSpPr>
          <p:cNvPr id="32" name="Group 31">
            <a:extLst>
              <a:ext uri="{FF2B5EF4-FFF2-40B4-BE49-F238E27FC236}">
                <a16:creationId xmlns:a16="http://schemas.microsoft.com/office/drawing/2014/main" id="{7D36EAC2-344E-2935-0F9F-ECC620CFF7DB}"/>
              </a:ext>
            </a:extLst>
          </p:cNvPr>
          <p:cNvGrpSpPr/>
          <p:nvPr/>
        </p:nvGrpSpPr>
        <p:grpSpPr>
          <a:xfrm>
            <a:off x="1962094" y="1787869"/>
            <a:ext cx="1683445" cy="634055"/>
            <a:chOff x="1206949" y="-5167570"/>
            <a:chExt cx="3006638" cy="6536289"/>
          </a:xfrm>
        </p:grpSpPr>
        <p:sp>
          <p:nvSpPr>
            <p:cNvPr id="33" name="Rectangle: Rounded Corners 32">
              <a:extLst>
                <a:ext uri="{FF2B5EF4-FFF2-40B4-BE49-F238E27FC236}">
                  <a16:creationId xmlns:a16="http://schemas.microsoft.com/office/drawing/2014/main" id="{629B31A4-B0E0-3B48-22D3-5975105C7875}"/>
                </a:ext>
              </a:extLst>
            </p:cNvPr>
            <p:cNvSpPr/>
            <p:nvPr/>
          </p:nvSpPr>
          <p:spPr>
            <a:xfrm>
              <a:off x="1206949" y="-5167570"/>
              <a:ext cx="3006638" cy="6536289"/>
            </a:xfrm>
            <a:prstGeom prst="roundRect">
              <a:avLst/>
            </a:prstGeom>
            <a:solidFill>
              <a:srgbClr val="F2CFEE"/>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9662"/>
              <a:endParaRPr lang="en-IN" sz="1600">
                <a:solidFill>
                  <a:sysClr val="windowText" lastClr="000000"/>
                </a:solidFill>
                <a:latin typeface="Aptos" panose="02110004020202020204"/>
              </a:endParaRPr>
            </a:p>
          </p:txBody>
        </p:sp>
        <p:sp>
          <p:nvSpPr>
            <p:cNvPr id="34" name="TextBox 33">
              <a:extLst>
                <a:ext uri="{FF2B5EF4-FFF2-40B4-BE49-F238E27FC236}">
                  <a16:creationId xmlns:a16="http://schemas.microsoft.com/office/drawing/2014/main" id="{293B3F7E-DDB6-41B5-781A-791886661D58}"/>
                </a:ext>
              </a:extLst>
            </p:cNvPr>
            <p:cNvSpPr txBox="1"/>
            <p:nvPr/>
          </p:nvSpPr>
          <p:spPr>
            <a:xfrm>
              <a:off x="1458790" y="-3868569"/>
              <a:ext cx="2502957" cy="4124619"/>
            </a:xfrm>
            <a:prstGeom prst="rect">
              <a:avLst/>
            </a:prstGeom>
            <a:noFill/>
          </p:spPr>
          <p:txBody>
            <a:bodyPr wrap="square" rtlCol="0">
              <a:spAutoFit/>
            </a:bodyPr>
            <a:lstStyle/>
            <a:p>
              <a:pPr algn="ctr" defTabSz="309662"/>
              <a:r>
                <a:rPr lang="en-IN" sz="2000" b="1">
                  <a:solidFill>
                    <a:prstClr val="black"/>
                  </a:solidFill>
                  <a:latin typeface="Aptos" panose="02110004020202020204"/>
                </a:rPr>
                <a:t>PTX code</a:t>
              </a:r>
              <a:endParaRPr lang="en-IN" sz="2000" b="1">
                <a:solidFill>
                  <a:srgbClr val="002060"/>
                </a:solidFill>
                <a:latin typeface="Courier New" panose="02070309020205020404" pitchFamily="49" charset="0"/>
                <a:cs typeface="Courier New" panose="02070309020205020404" pitchFamily="49" charset="0"/>
              </a:endParaRPr>
            </a:p>
          </p:txBody>
        </p:sp>
      </p:grpSp>
      <p:grpSp>
        <p:nvGrpSpPr>
          <p:cNvPr id="35" name="Group 34">
            <a:extLst>
              <a:ext uri="{FF2B5EF4-FFF2-40B4-BE49-F238E27FC236}">
                <a16:creationId xmlns:a16="http://schemas.microsoft.com/office/drawing/2014/main" id="{E5C931DA-BA40-01F0-0EF6-10EF554AB21D}"/>
              </a:ext>
            </a:extLst>
          </p:cNvPr>
          <p:cNvGrpSpPr/>
          <p:nvPr/>
        </p:nvGrpSpPr>
        <p:grpSpPr>
          <a:xfrm>
            <a:off x="3859997" y="1784558"/>
            <a:ext cx="1683445" cy="634055"/>
            <a:chOff x="854739" y="-5167570"/>
            <a:chExt cx="3006639" cy="6536289"/>
          </a:xfrm>
        </p:grpSpPr>
        <p:sp>
          <p:nvSpPr>
            <p:cNvPr id="36" name="Rectangle: Rounded Corners 35">
              <a:extLst>
                <a:ext uri="{FF2B5EF4-FFF2-40B4-BE49-F238E27FC236}">
                  <a16:creationId xmlns:a16="http://schemas.microsoft.com/office/drawing/2014/main" id="{6F0AE7BA-61BF-4BB1-37D6-619BA154BA4F}"/>
                </a:ext>
              </a:extLst>
            </p:cNvPr>
            <p:cNvSpPr/>
            <p:nvPr/>
          </p:nvSpPr>
          <p:spPr>
            <a:xfrm>
              <a:off x="854739" y="-5167570"/>
              <a:ext cx="3006639" cy="6536289"/>
            </a:xfrm>
            <a:prstGeom prst="roundRect">
              <a:avLst/>
            </a:prstGeom>
            <a:solidFill>
              <a:srgbClr val="F2CFEE"/>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9662"/>
              <a:endParaRPr lang="en-IN" sz="1600">
                <a:solidFill>
                  <a:sysClr val="windowText" lastClr="000000"/>
                </a:solidFill>
                <a:latin typeface="Aptos" panose="02110004020202020204"/>
              </a:endParaRPr>
            </a:p>
          </p:txBody>
        </p:sp>
        <p:sp>
          <p:nvSpPr>
            <p:cNvPr id="37" name="TextBox 36">
              <a:extLst>
                <a:ext uri="{FF2B5EF4-FFF2-40B4-BE49-F238E27FC236}">
                  <a16:creationId xmlns:a16="http://schemas.microsoft.com/office/drawing/2014/main" id="{F3256D2D-613C-75DD-B6DB-696E49BAA1CC}"/>
                </a:ext>
              </a:extLst>
            </p:cNvPr>
            <p:cNvSpPr txBox="1"/>
            <p:nvPr/>
          </p:nvSpPr>
          <p:spPr>
            <a:xfrm>
              <a:off x="1035297" y="-3842220"/>
              <a:ext cx="2645518" cy="4124619"/>
            </a:xfrm>
            <a:prstGeom prst="rect">
              <a:avLst/>
            </a:prstGeom>
            <a:noFill/>
          </p:spPr>
          <p:txBody>
            <a:bodyPr wrap="square" rtlCol="0">
              <a:spAutoFit/>
            </a:bodyPr>
            <a:lstStyle/>
            <a:p>
              <a:pPr algn="ctr" defTabSz="309662"/>
              <a:r>
                <a:rPr lang="en-IN" sz="2000" b="1">
                  <a:solidFill>
                    <a:prstClr val="black"/>
                  </a:solidFill>
                  <a:latin typeface="Aptos" panose="02110004020202020204"/>
                </a:rPr>
                <a:t>SASS code</a:t>
              </a:r>
              <a:endParaRPr lang="en-IN" sz="2000" b="1">
                <a:solidFill>
                  <a:srgbClr val="002060"/>
                </a:solidFill>
                <a:latin typeface="Courier New" panose="02070309020205020404" pitchFamily="49" charset="0"/>
                <a:cs typeface="Courier New" panose="02070309020205020404" pitchFamily="49" charset="0"/>
              </a:endParaRPr>
            </a:p>
          </p:txBody>
        </p:sp>
      </p:grpSp>
      <p:sp>
        <p:nvSpPr>
          <p:cNvPr id="38" name="TextBox 37">
            <a:extLst>
              <a:ext uri="{FF2B5EF4-FFF2-40B4-BE49-F238E27FC236}">
                <a16:creationId xmlns:a16="http://schemas.microsoft.com/office/drawing/2014/main" id="{D5F5510A-4CFF-3934-A3DB-1355EA21D545}"/>
              </a:ext>
            </a:extLst>
          </p:cNvPr>
          <p:cNvSpPr txBox="1"/>
          <p:nvPr/>
        </p:nvSpPr>
        <p:spPr>
          <a:xfrm>
            <a:off x="1762708" y="1417087"/>
            <a:ext cx="20822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i="1">
                <a:latin typeface="Aptos" panose="020B0004020202020204" pitchFamily="34" charset="0"/>
                <a:cs typeface="Courier New" panose="02070309020205020404" pitchFamily="49" charset="0"/>
              </a:rPr>
              <a:t>(Virtual assembly)</a:t>
            </a:r>
          </a:p>
        </p:txBody>
      </p:sp>
      <p:cxnSp>
        <p:nvCxnSpPr>
          <p:cNvPr id="39" name="Straight Arrow Connector 38">
            <a:extLst>
              <a:ext uri="{FF2B5EF4-FFF2-40B4-BE49-F238E27FC236}">
                <a16:creationId xmlns:a16="http://schemas.microsoft.com/office/drawing/2014/main" id="{36515FA9-7F4B-98C4-B406-71170D91E6F7}"/>
              </a:ext>
            </a:extLst>
          </p:cNvPr>
          <p:cNvCxnSpPr>
            <a:stCxn id="33" idx="3"/>
            <a:endCxn id="36" idx="1"/>
          </p:cNvCxnSpPr>
          <p:nvPr/>
        </p:nvCxnSpPr>
        <p:spPr>
          <a:xfrm flipV="1">
            <a:off x="3645539" y="2101586"/>
            <a:ext cx="214458" cy="331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63" name="Group 62">
            <a:extLst>
              <a:ext uri="{FF2B5EF4-FFF2-40B4-BE49-F238E27FC236}">
                <a16:creationId xmlns:a16="http://schemas.microsoft.com/office/drawing/2014/main" id="{CEC448C9-E86C-F0A2-2BDE-28390534E270}"/>
              </a:ext>
            </a:extLst>
          </p:cNvPr>
          <p:cNvGrpSpPr/>
          <p:nvPr/>
        </p:nvGrpSpPr>
        <p:grpSpPr>
          <a:xfrm>
            <a:off x="5783872" y="1784558"/>
            <a:ext cx="1683445" cy="634055"/>
            <a:chOff x="101136" y="-5124211"/>
            <a:chExt cx="3006639" cy="6536289"/>
          </a:xfrm>
        </p:grpSpPr>
        <p:sp>
          <p:nvSpPr>
            <p:cNvPr id="64" name="Rectangle: Rounded Corners 63">
              <a:extLst>
                <a:ext uri="{FF2B5EF4-FFF2-40B4-BE49-F238E27FC236}">
                  <a16:creationId xmlns:a16="http://schemas.microsoft.com/office/drawing/2014/main" id="{04C55A01-0DDB-4452-E627-5A7710E5F1BB}"/>
                </a:ext>
              </a:extLst>
            </p:cNvPr>
            <p:cNvSpPr/>
            <p:nvPr/>
          </p:nvSpPr>
          <p:spPr>
            <a:xfrm>
              <a:off x="101136" y="-5124211"/>
              <a:ext cx="3006639" cy="6536289"/>
            </a:xfrm>
            <a:prstGeom prst="roundRect">
              <a:avLst/>
            </a:prstGeom>
            <a:solidFill>
              <a:srgbClr val="F2CFEE"/>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9662"/>
              <a:endParaRPr lang="en-IN" sz="1600">
                <a:solidFill>
                  <a:sysClr val="windowText" lastClr="000000"/>
                </a:solidFill>
                <a:latin typeface="Aptos" panose="02110004020202020204"/>
              </a:endParaRPr>
            </a:p>
          </p:txBody>
        </p:sp>
        <p:sp>
          <p:nvSpPr>
            <p:cNvPr id="65" name="TextBox 64">
              <a:extLst>
                <a:ext uri="{FF2B5EF4-FFF2-40B4-BE49-F238E27FC236}">
                  <a16:creationId xmlns:a16="http://schemas.microsoft.com/office/drawing/2014/main" id="{65061244-3A2B-31F7-5AD4-851AD5A4A9CD}"/>
                </a:ext>
              </a:extLst>
            </p:cNvPr>
            <p:cNvSpPr txBox="1"/>
            <p:nvPr/>
          </p:nvSpPr>
          <p:spPr>
            <a:xfrm>
              <a:off x="210413" y="-3743091"/>
              <a:ext cx="2749710" cy="4124618"/>
            </a:xfrm>
            <a:prstGeom prst="rect">
              <a:avLst/>
            </a:prstGeom>
            <a:noFill/>
          </p:spPr>
          <p:txBody>
            <a:bodyPr wrap="square" rtlCol="0">
              <a:spAutoFit/>
            </a:bodyPr>
            <a:lstStyle/>
            <a:p>
              <a:pPr algn="ctr" defTabSz="309662"/>
              <a:r>
                <a:rPr lang="en-IN" sz="2000" b="1">
                  <a:solidFill>
                    <a:prstClr val="black"/>
                  </a:solidFill>
                  <a:latin typeface="Aptos" panose="02110004020202020204"/>
                </a:rPr>
                <a:t>Executable</a:t>
              </a:r>
              <a:endParaRPr lang="en-IN" sz="2000" b="1">
                <a:solidFill>
                  <a:srgbClr val="002060"/>
                </a:solidFill>
                <a:latin typeface="Courier New" panose="02070309020205020404" pitchFamily="49" charset="0"/>
                <a:cs typeface="Courier New" panose="02070309020205020404" pitchFamily="49" charset="0"/>
              </a:endParaRPr>
            </a:p>
          </p:txBody>
        </p:sp>
      </p:grpSp>
      <p:cxnSp>
        <p:nvCxnSpPr>
          <p:cNvPr id="66" name="Straight Arrow Connector 65">
            <a:extLst>
              <a:ext uri="{FF2B5EF4-FFF2-40B4-BE49-F238E27FC236}">
                <a16:creationId xmlns:a16="http://schemas.microsoft.com/office/drawing/2014/main" id="{E1F7F3C8-9D7C-8D2B-A4DE-0A1E14AFC1C2}"/>
              </a:ext>
            </a:extLst>
          </p:cNvPr>
          <p:cNvCxnSpPr>
            <a:stCxn id="36" idx="3"/>
            <a:endCxn id="64" idx="1"/>
          </p:cNvCxnSpPr>
          <p:nvPr/>
        </p:nvCxnSpPr>
        <p:spPr>
          <a:xfrm>
            <a:off x="5543442" y="2101586"/>
            <a:ext cx="240430"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292435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0"/>
                                        </p:tgtEl>
                                        <p:attrNameLst>
                                          <p:attrName>style.visibility</p:attrName>
                                        </p:attrNameLst>
                                      </p:cBhvr>
                                      <p:to>
                                        <p:strVal val="visible"/>
                                      </p:to>
                                    </p:set>
                                    <p:animEffect transition="in" filter="fade">
                                      <p:cBhvr>
                                        <p:cTn id="17" dur="500"/>
                                        <p:tgtEl>
                                          <p:spTgt spid="60"/>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left)">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fade">
                                      <p:cBhvr>
                                        <p:cTn id="25" dur="500"/>
                                        <p:tgtEl>
                                          <p:spTgt spid="6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1"/>
                                        </p:tgtEl>
                                        <p:attrNameLst>
                                          <p:attrName>style.visibility</p:attrName>
                                        </p:attrNameLst>
                                      </p:cBhvr>
                                      <p:to>
                                        <p:strVal val="visible"/>
                                      </p:to>
                                    </p:set>
                                    <p:animEffect transition="in" filter="fade">
                                      <p:cBhvr>
                                        <p:cTn id="30" dur="500"/>
                                        <p:tgtEl>
                                          <p:spTgt spid="61"/>
                                        </p:tgtEl>
                                      </p:cBhvr>
                                    </p:animEffect>
                                  </p:childTnLst>
                                </p:cTn>
                              </p:par>
                              <p:par>
                                <p:cTn id="31" presetID="22" presetClass="entr" presetSubtype="2"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wipe(right)">
                                      <p:cBhvr>
                                        <p:cTn id="3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animBg="1"/>
      <p:bldP spid="62" grpId="0" animBg="1"/>
      <p:bldP spid="22" grpId="0" animBg="1"/>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1FFF0-4D1B-BCF5-E883-4BB8FB5B81E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DB2C295-F8EC-D4F0-8704-D02BABDE6ADA}"/>
              </a:ext>
            </a:extLst>
          </p:cNvPr>
          <p:cNvSpPr/>
          <p:nvPr/>
        </p:nvSpPr>
        <p:spPr>
          <a:xfrm>
            <a:off x="0" y="0"/>
            <a:ext cx="12192000" cy="6858000"/>
          </a:xfrm>
          <a:prstGeom prst="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76" name="Von Neumann Bottleneck">
            <a:extLst>
              <a:ext uri="{FF2B5EF4-FFF2-40B4-BE49-F238E27FC236}">
                <a16:creationId xmlns:a16="http://schemas.microsoft.com/office/drawing/2014/main" id="{5E5CF096-4F88-FFFD-2A16-2AE16B1519CA}"/>
              </a:ext>
            </a:extLst>
          </p:cNvPr>
          <p:cNvSpPr txBox="1"/>
          <p:nvPr/>
        </p:nvSpPr>
        <p:spPr>
          <a:xfrm>
            <a:off x="1742423" y="2614418"/>
            <a:ext cx="8707192" cy="1036181"/>
          </a:xfrm>
          <a:prstGeom prst="rect">
            <a:avLst/>
          </a:prstGeom>
          <a:solidFill>
            <a:schemeClr val="accent5">
              <a:lumMod val="60000"/>
              <a:lumOff val="4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algn="l">
              <a:lnSpc>
                <a:spcPct val="80000"/>
              </a:lnSpc>
              <a:defRPr sz="8500" b="1" spc="-170"/>
            </a:lvl1pPr>
          </a:lstStyle>
          <a:p>
            <a:pPr algn="ctr"/>
            <a:r>
              <a:rPr lang="en-US" sz="4000" i="1" dirty="0">
                <a:solidFill>
                  <a:srgbClr val="002060"/>
                </a:solidFill>
                <a:latin typeface="Helvetica"/>
                <a:cs typeface="Helvetica"/>
              </a:rPr>
              <a:t>What happens if a </a:t>
            </a:r>
            <a:r>
              <a:rPr lang="en-US" sz="4000" i="1" dirty="0" err="1">
                <a:solidFill>
                  <a:srgbClr val="002060"/>
                </a:solidFill>
                <a:latin typeface="Helvetica"/>
                <a:cs typeface="Helvetica"/>
              </a:rPr>
              <a:t>Rowhammer</a:t>
            </a:r>
            <a:r>
              <a:rPr lang="en-US" sz="4000" i="1" dirty="0">
                <a:solidFill>
                  <a:srgbClr val="002060"/>
                </a:solidFill>
                <a:latin typeface="Helvetica"/>
                <a:cs typeface="Helvetica"/>
              </a:rPr>
              <a:t> bit-flip </a:t>
            </a:r>
          </a:p>
          <a:p>
            <a:pPr algn="ctr"/>
            <a:r>
              <a:rPr lang="en-US" sz="4000" i="1" dirty="0">
                <a:solidFill>
                  <a:srgbClr val="002060"/>
                </a:solidFill>
                <a:latin typeface="Helvetica"/>
                <a:cs typeface="Helvetica"/>
              </a:rPr>
              <a:t>lands inside a SASS instruction?</a:t>
            </a:r>
            <a:endParaRPr sz="4800" i="1" dirty="0">
              <a:solidFill>
                <a:srgbClr val="002060"/>
              </a:solidFill>
              <a:latin typeface="Helvetica" panose="020B0604020202020204" pitchFamily="34" charset="0"/>
              <a:cs typeface="Helvetica" panose="020B0604020202020204" pitchFamily="34" charset="0"/>
            </a:endParaRPr>
          </a:p>
        </p:txBody>
      </p:sp>
      <p:sp>
        <p:nvSpPr>
          <p:cNvPr id="2" name="Google Shape;55;p9">
            <a:extLst>
              <a:ext uri="{FF2B5EF4-FFF2-40B4-BE49-F238E27FC236}">
                <a16:creationId xmlns:a16="http://schemas.microsoft.com/office/drawing/2014/main" id="{EA3C964B-94A5-3924-A4F8-997AD0E59A81}"/>
              </a:ext>
            </a:extLst>
          </p:cNvPr>
          <p:cNvSpPr txBox="1">
            <a:spLocks/>
          </p:cNvSpPr>
          <p:nvPr/>
        </p:nvSpPr>
        <p:spPr>
          <a:xfrm>
            <a:off x="11283638" y="6286400"/>
            <a:ext cx="858900" cy="525000"/>
          </a:xfrm>
          <a:prstGeom prst="rect">
            <a:avLst/>
          </a:prstGeom>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Clr>
                <a:srgbClr val="000000"/>
              </a:buClr>
              <a:buSzPts val="1800"/>
              <a:buFont typeface="Arial"/>
              <a:buNone/>
              <a:defRPr/>
            </a:pPr>
            <a:fld id="{00000000-1234-1234-1234-123412341234}" type="slidenum">
              <a:rPr lang="en-US" sz="2160" kern="0" smtClean="0">
                <a:solidFill>
                  <a:schemeClr val="accent1">
                    <a:lumMod val="60000"/>
                    <a:lumOff val="40000"/>
                  </a:schemeClr>
                </a:solidFill>
                <a:latin typeface="Arial"/>
                <a:cs typeface="Arial"/>
                <a:sym typeface="Arial"/>
              </a:rPr>
              <a:pPr algn="r">
                <a:buClr>
                  <a:srgbClr val="000000"/>
                </a:buClr>
                <a:buSzPts val="1800"/>
                <a:buFont typeface="Arial"/>
                <a:buNone/>
                <a:defRPr/>
              </a:pPr>
              <a:t>12</a:t>
            </a:fld>
            <a:endParaRPr lang="en-US" sz="2160" kern="0">
              <a:solidFill>
                <a:schemeClr val="accent1">
                  <a:lumMod val="60000"/>
                  <a:lumOff val="40000"/>
                </a:schemeClr>
              </a:solidFill>
              <a:latin typeface="Arial"/>
              <a:cs typeface="Arial"/>
              <a:sym typeface="Arial"/>
            </a:endParaRPr>
          </a:p>
        </p:txBody>
      </p:sp>
    </p:spTree>
    <p:extLst>
      <p:ext uri="{BB962C8B-B14F-4D97-AF65-F5344CB8AC3E}">
        <p14:creationId xmlns:p14="http://schemas.microsoft.com/office/powerpoint/2010/main" val="13609878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2">
          <a:extLst>
            <a:ext uri="{FF2B5EF4-FFF2-40B4-BE49-F238E27FC236}">
              <a16:creationId xmlns:a16="http://schemas.microsoft.com/office/drawing/2014/main" id="{EDF71A77-FBF8-F011-5AB3-D969FB8D042F}"/>
            </a:ext>
          </a:extLst>
        </p:cNvPr>
        <p:cNvGrpSpPr/>
        <p:nvPr/>
      </p:nvGrpSpPr>
      <p:grpSpPr>
        <a:xfrm>
          <a:off x="0" y="0"/>
          <a:ext cx="0" cy="0"/>
          <a:chOff x="0" y="0"/>
          <a:chExt cx="0" cy="0"/>
        </a:xfrm>
      </p:grpSpPr>
      <p:sp>
        <p:nvSpPr>
          <p:cNvPr id="55" name="Google Shape;55;p9">
            <a:extLst>
              <a:ext uri="{FF2B5EF4-FFF2-40B4-BE49-F238E27FC236}">
                <a16:creationId xmlns:a16="http://schemas.microsoft.com/office/drawing/2014/main" id="{8F4326D0-13CF-C8AC-F28A-D5274D50209A}"/>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13</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sp>
        <p:nvSpPr>
          <p:cNvPr id="2" name="Performance limited by memory bottleneck">
            <a:extLst>
              <a:ext uri="{FF2B5EF4-FFF2-40B4-BE49-F238E27FC236}">
                <a16:creationId xmlns:a16="http://schemas.microsoft.com/office/drawing/2014/main" id="{1F4E4EEF-5DCD-E81B-22E9-29811923345E}"/>
              </a:ext>
            </a:extLst>
          </p:cNvPr>
          <p:cNvSpPr txBox="1"/>
          <p:nvPr/>
        </p:nvSpPr>
        <p:spPr>
          <a:xfrm>
            <a:off x="497117" y="687062"/>
            <a:ext cx="51361" cy="3282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lvl1pPr algn="l">
              <a:lnSpc>
                <a:spcPct val="90000"/>
              </a:lnSpc>
              <a:spcBef>
                <a:spcPts val="4500"/>
              </a:spcBef>
              <a:defRPr sz="4800" i="1"/>
            </a:lvl1pPr>
          </a:lstStyle>
          <a:p>
            <a:pPr marL="0" marR="0" lvl="0" indent="0" algn="l" defTabSz="914400" rtl="0" eaLnBrk="1" fontAlgn="auto" latinLnBrk="0" hangingPunct="1">
              <a:lnSpc>
                <a:spcPct val="90000"/>
              </a:lnSpc>
              <a:spcBef>
                <a:spcPts val="4500"/>
              </a:spcBef>
              <a:spcAft>
                <a:spcPts val="0"/>
              </a:spcAft>
              <a:buClr>
                <a:srgbClr val="000000"/>
              </a:buClr>
              <a:buSzTx/>
              <a:buFont typeface="Arial"/>
              <a:buNone/>
              <a:tabLst/>
              <a:defRPr/>
            </a:pPr>
            <a:endParaRPr kumimoji="0" sz="2000" b="0" i="1" u="none" strike="noStrike" kern="0" cap="none" spc="0" normalizeH="0" baseline="0" noProof="0">
              <a:ln>
                <a:noFill/>
              </a:ln>
              <a:solidFill>
                <a:schemeClr val="accent1">
                  <a:lumMod val="50000"/>
                </a:schemeClr>
              </a:solidFill>
              <a:effectLst/>
              <a:uLnTx/>
              <a:uFillTx/>
              <a:latin typeface="Arial"/>
              <a:cs typeface="Helvetica" panose="020B0604020202020204" pitchFamily="34" charset="0"/>
              <a:sym typeface="Arial"/>
            </a:endParaRPr>
          </a:p>
        </p:txBody>
      </p:sp>
      <p:sp>
        <p:nvSpPr>
          <p:cNvPr id="61" name="Google Shape;53;p9">
            <a:extLst>
              <a:ext uri="{FF2B5EF4-FFF2-40B4-BE49-F238E27FC236}">
                <a16:creationId xmlns:a16="http://schemas.microsoft.com/office/drawing/2014/main" id="{D7F2450F-563C-5F6A-EE7F-D7C83EF51FEC}"/>
              </a:ext>
            </a:extLst>
          </p:cNvPr>
          <p:cNvSpPr txBox="1">
            <a:spLocks noGrp="1"/>
          </p:cNvSpPr>
          <p:nvPr>
            <p:ph type="title"/>
          </p:nvPr>
        </p:nvSpPr>
        <p:spPr>
          <a:xfrm>
            <a:off x="415600" y="320666"/>
            <a:ext cx="11839347"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t>Changes to SASS</a:t>
            </a:r>
            <a:endParaRPr b="1"/>
          </a:p>
        </p:txBody>
      </p:sp>
      <p:sp>
        <p:nvSpPr>
          <p:cNvPr id="5" name="Rectangle: Rounded Corners 4">
            <a:extLst>
              <a:ext uri="{FF2B5EF4-FFF2-40B4-BE49-F238E27FC236}">
                <a16:creationId xmlns:a16="http://schemas.microsoft.com/office/drawing/2014/main" id="{5C51DB31-6619-C6DA-23D0-794236AB461D}"/>
              </a:ext>
            </a:extLst>
          </p:cNvPr>
          <p:cNvSpPr/>
          <p:nvPr/>
        </p:nvSpPr>
        <p:spPr>
          <a:xfrm>
            <a:off x="487841" y="1408289"/>
            <a:ext cx="3023028" cy="580946"/>
          </a:xfrm>
          <a:prstGeom prst="roundRect">
            <a:avLst>
              <a:gd name="adj" fmla="val 0"/>
            </a:avLst>
          </a:prstGeom>
          <a:solidFill>
            <a:schemeClr val="bg2">
              <a:lumMod val="90000"/>
            </a:schemeClr>
          </a:solidFill>
          <a:ln w="19050">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Aptos" panose="020B0004020202020204" pitchFamily="34" charset="0"/>
                <a:ea typeface="Cambria"/>
                <a:cs typeface="Cambria"/>
                <a:sym typeface="Cambria"/>
              </a:rPr>
              <a:t>Register change</a:t>
            </a:r>
            <a:endParaRPr lang="en-US" sz="2400" b="1">
              <a:solidFill>
                <a:schemeClr val="tx1"/>
              </a:solidFill>
              <a:latin typeface="Aptos" panose="020B0004020202020204" pitchFamily="34" charset="0"/>
              <a:ea typeface="Cambria"/>
              <a:cs typeface="Cambria"/>
            </a:endParaRPr>
          </a:p>
        </p:txBody>
      </p:sp>
      <p:sp>
        <p:nvSpPr>
          <p:cNvPr id="8" name="Rectangle: Rounded Corners 7">
            <a:extLst>
              <a:ext uri="{FF2B5EF4-FFF2-40B4-BE49-F238E27FC236}">
                <a16:creationId xmlns:a16="http://schemas.microsoft.com/office/drawing/2014/main" id="{DDFC86DB-35F5-B5A7-AD31-21AF30882BA3}"/>
              </a:ext>
            </a:extLst>
          </p:cNvPr>
          <p:cNvSpPr/>
          <p:nvPr/>
        </p:nvSpPr>
        <p:spPr>
          <a:xfrm>
            <a:off x="3721769" y="1400599"/>
            <a:ext cx="3398224" cy="588636"/>
          </a:xfrm>
          <a:prstGeom prst="roundRect">
            <a:avLst>
              <a:gd name="adj" fmla="val 29313"/>
            </a:avLst>
          </a:prstGeom>
          <a:solidFill>
            <a:schemeClr val="accent5">
              <a:lumMod val="40000"/>
              <a:lumOff val="60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a:solidFill>
                  <a:schemeClr val="tx1"/>
                </a:solidFill>
                <a:latin typeface="Aptos" panose="020B0004020202020204" pitchFamily="34" charset="0"/>
                <a:ea typeface="Cambria"/>
                <a:cs typeface="Cambria"/>
                <a:sym typeface="Cambria"/>
              </a:rPr>
              <a:t>MOV R</a:t>
            </a:r>
            <a:r>
              <a:rPr lang="pt-BR" sz="2000" b="1">
                <a:solidFill>
                  <a:srgbClr val="008080"/>
                </a:solidFill>
                <a:latin typeface="Aptos" panose="020B0004020202020204" pitchFamily="34" charset="0"/>
                <a:ea typeface="Cambria"/>
                <a:cs typeface="Cambria"/>
                <a:sym typeface="Cambria"/>
              </a:rPr>
              <a:t>1</a:t>
            </a:r>
            <a:r>
              <a:rPr lang="pt-BR" sz="2000" b="1">
                <a:solidFill>
                  <a:schemeClr val="tx1"/>
                </a:solidFill>
                <a:latin typeface="Aptos" panose="020B0004020202020204" pitchFamily="34" charset="0"/>
                <a:ea typeface="Cambria"/>
                <a:cs typeface="Cambria"/>
                <a:sym typeface="Cambria"/>
              </a:rPr>
              <a:t>, c[0x0][0x20] </a:t>
            </a:r>
            <a:endParaRPr lang="en-US" sz="2000" b="1">
              <a:solidFill>
                <a:schemeClr val="tx1"/>
              </a:solidFill>
              <a:latin typeface="Aptos" panose="020B0004020202020204" pitchFamily="34" charset="0"/>
              <a:ea typeface="Cambria"/>
              <a:cs typeface="Cambria"/>
            </a:endParaRPr>
          </a:p>
        </p:txBody>
      </p:sp>
      <p:sp>
        <p:nvSpPr>
          <p:cNvPr id="4" name="Rectangle: Rounded Corners 3">
            <a:extLst>
              <a:ext uri="{FF2B5EF4-FFF2-40B4-BE49-F238E27FC236}">
                <a16:creationId xmlns:a16="http://schemas.microsoft.com/office/drawing/2014/main" id="{F176DCAF-9AB6-1865-3A3C-2570DF5B9335}"/>
              </a:ext>
            </a:extLst>
          </p:cNvPr>
          <p:cNvSpPr/>
          <p:nvPr/>
        </p:nvSpPr>
        <p:spPr>
          <a:xfrm>
            <a:off x="7325484" y="1400599"/>
            <a:ext cx="4266677" cy="588636"/>
          </a:xfrm>
          <a:prstGeom prst="roundRect">
            <a:avLst>
              <a:gd name="adj" fmla="val 29313"/>
            </a:avLst>
          </a:prstGeom>
          <a:solidFill>
            <a:schemeClr val="accent5">
              <a:lumMod val="40000"/>
              <a:lumOff val="60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a:solidFill>
                  <a:schemeClr val="tx1"/>
                </a:solidFill>
                <a:latin typeface="Aptos" panose="020B0004020202020204" pitchFamily="34" charset="0"/>
                <a:ea typeface="Cambria"/>
                <a:cs typeface="Cambria"/>
                <a:sym typeface="Cambria"/>
              </a:rPr>
              <a:t>MOV R</a:t>
            </a:r>
            <a:r>
              <a:rPr lang="pt-BR" sz="2000" b="1">
                <a:solidFill>
                  <a:srgbClr val="FF0000"/>
                </a:solidFill>
                <a:latin typeface="Aptos" panose="020B0004020202020204" pitchFamily="34" charset="0"/>
                <a:ea typeface="Cambria"/>
                <a:cs typeface="Cambria"/>
                <a:sym typeface="Cambria"/>
              </a:rPr>
              <a:t>0</a:t>
            </a:r>
            <a:r>
              <a:rPr lang="pt-BR" sz="2000" b="1">
                <a:solidFill>
                  <a:schemeClr val="tx1"/>
                </a:solidFill>
                <a:latin typeface="Aptos" panose="020B0004020202020204" pitchFamily="34" charset="0"/>
                <a:ea typeface="Cambria"/>
                <a:cs typeface="Cambria"/>
                <a:sym typeface="Cambria"/>
              </a:rPr>
              <a:t>, c[0x0][0x20] </a:t>
            </a:r>
            <a:endParaRPr lang="en-US" sz="2000" b="1">
              <a:solidFill>
                <a:schemeClr val="tx1"/>
              </a:solidFill>
              <a:latin typeface="Aptos" panose="020B0004020202020204" pitchFamily="34" charset="0"/>
              <a:ea typeface="Cambria"/>
              <a:cs typeface="Cambria"/>
            </a:endParaRPr>
          </a:p>
        </p:txBody>
      </p:sp>
      <p:sp>
        <p:nvSpPr>
          <p:cNvPr id="6" name="Rectangle: Rounded Corners 5">
            <a:extLst>
              <a:ext uri="{FF2B5EF4-FFF2-40B4-BE49-F238E27FC236}">
                <a16:creationId xmlns:a16="http://schemas.microsoft.com/office/drawing/2014/main" id="{6F025281-F106-A5EF-237A-46808F239925}"/>
              </a:ext>
            </a:extLst>
          </p:cNvPr>
          <p:cNvSpPr/>
          <p:nvPr/>
        </p:nvSpPr>
        <p:spPr>
          <a:xfrm>
            <a:off x="3803956" y="2199393"/>
            <a:ext cx="3233850" cy="264574"/>
          </a:xfrm>
          <a:prstGeom prst="roundRect">
            <a:avLst>
              <a:gd name="adj" fmla="val 29313"/>
            </a:avLst>
          </a:prstGeom>
          <a:solidFill>
            <a:schemeClr val="bg1"/>
          </a:solidFill>
          <a:ln w="19050">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a:solidFill>
                  <a:schemeClr val="tx1"/>
                </a:solidFill>
                <a:latin typeface="Aptos" panose="020B0004020202020204" pitchFamily="34" charset="0"/>
                <a:ea typeface="Cambria"/>
                <a:cs typeface="Cambria"/>
                <a:sym typeface="Cambria"/>
              </a:rPr>
              <a:t>0x4c9807800087000</a:t>
            </a:r>
            <a:r>
              <a:rPr lang="pt-BR" sz="2000" b="1">
                <a:solidFill>
                  <a:srgbClr val="008080"/>
                </a:solidFill>
                <a:latin typeface="Aptos" panose="020B0004020202020204" pitchFamily="34" charset="0"/>
                <a:ea typeface="Cambria"/>
                <a:cs typeface="Cambria"/>
                <a:sym typeface="Cambria"/>
              </a:rPr>
              <a:t>1</a:t>
            </a:r>
            <a:endParaRPr lang="en-US" sz="2000" b="1">
              <a:solidFill>
                <a:srgbClr val="008080"/>
              </a:solidFill>
              <a:latin typeface="Aptos" panose="020B0004020202020204" pitchFamily="34" charset="0"/>
              <a:ea typeface="Cambria"/>
              <a:cs typeface="Cambria"/>
            </a:endParaRPr>
          </a:p>
        </p:txBody>
      </p:sp>
      <p:sp>
        <p:nvSpPr>
          <p:cNvPr id="7" name="Rectangle: Rounded Corners 6">
            <a:extLst>
              <a:ext uri="{FF2B5EF4-FFF2-40B4-BE49-F238E27FC236}">
                <a16:creationId xmlns:a16="http://schemas.microsoft.com/office/drawing/2014/main" id="{DA7BD33A-6676-8297-226D-B28E8A55B321}"/>
              </a:ext>
            </a:extLst>
          </p:cNvPr>
          <p:cNvSpPr/>
          <p:nvPr/>
        </p:nvSpPr>
        <p:spPr>
          <a:xfrm>
            <a:off x="7841897" y="2199393"/>
            <a:ext cx="3233850" cy="264574"/>
          </a:xfrm>
          <a:prstGeom prst="roundRect">
            <a:avLst>
              <a:gd name="adj" fmla="val 29313"/>
            </a:avLst>
          </a:prstGeom>
          <a:solidFill>
            <a:schemeClr val="bg1"/>
          </a:solidFill>
          <a:ln w="19050">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a:solidFill>
                  <a:schemeClr val="tx1"/>
                </a:solidFill>
                <a:latin typeface="Aptos" panose="020B0004020202020204" pitchFamily="34" charset="0"/>
                <a:ea typeface="Cambria"/>
                <a:cs typeface="Cambria"/>
                <a:sym typeface="Cambria"/>
              </a:rPr>
              <a:t>0x4c9807800087000</a:t>
            </a:r>
            <a:r>
              <a:rPr lang="pt-BR" sz="2000" b="1">
                <a:solidFill>
                  <a:srgbClr val="FF0000"/>
                </a:solidFill>
                <a:latin typeface="Aptos" panose="020B0004020202020204" pitchFamily="34" charset="0"/>
                <a:ea typeface="Cambria"/>
                <a:cs typeface="Cambria"/>
                <a:sym typeface="Cambria"/>
              </a:rPr>
              <a:t>0</a:t>
            </a:r>
            <a:endParaRPr lang="en-US" sz="2000" b="1">
              <a:solidFill>
                <a:srgbClr val="FF0000"/>
              </a:solidFill>
              <a:latin typeface="Aptos" panose="020B0004020202020204" pitchFamily="34" charset="0"/>
              <a:ea typeface="Cambria"/>
              <a:cs typeface="Cambria"/>
            </a:endParaRPr>
          </a:p>
        </p:txBody>
      </p:sp>
      <p:sp>
        <p:nvSpPr>
          <p:cNvPr id="9" name="Rectangle: Rounded Corners 8">
            <a:extLst>
              <a:ext uri="{FF2B5EF4-FFF2-40B4-BE49-F238E27FC236}">
                <a16:creationId xmlns:a16="http://schemas.microsoft.com/office/drawing/2014/main" id="{7F316177-0B6A-93FE-574B-859DE1230FD2}"/>
              </a:ext>
            </a:extLst>
          </p:cNvPr>
          <p:cNvSpPr/>
          <p:nvPr/>
        </p:nvSpPr>
        <p:spPr>
          <a:xfrm>
            <a:off x="487841" y="2738689"/>
            <a:ext cx="3023028" cy="580946"/>
          </a:xfrm>
          <a:prstGeom prst="roundRect">
            <a:avLst>
              <a:gd name="adj" fmla="val 0"/>
            </a:avLst>
          </a:prstGeom>
          <a:solidFill>
            <a:schemeClr val="bg2">
              <a:lumMod val="90000"/>
            </a:schemeClr>
          </a:solidFill>
          <a:ln w="19050">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Aptos" panose="020B0004020202020204" pitchFamily="34" charset="0"/>
                <a:ea typeface="Cambria"/>
                <a:cs typeface="Cambria"/>
                <a:sym typeface="Cambria"/>
              </a:rPr>
              <a:t>Opcode change</a:t>
            </a:r>
            <a:endParaRPr lang="en-US" sz="2400" b="1">
              <a:solidFill>
                <a:schemeClr val="tx1"/>
              </a:solidFill>
              <a:latin typeface="Aptos" panose="020B0004020202020204" pitchFamily="34" charset="0"/>
              <a:ea typeface="Cambria"/>
              <a:cs typeface="Cambria"/>
            </a:endParaRPr>
          </a:p>
        </p:txBody>
      </p:sp>
      <p:sp>
        <p:nvSpPr>
          <p:cNvPr id="10" name="Rectangle: Rounded Corners 9">
            <a:extLst>
              <a:ext uri="{FF2B5EF4-FFF2-40B4-BE49-F238E27FC236}">
                <a16:creationId xmlns:a16="http://schemas.microsoft.com/office/drawing/2014/main" id="{B7343631-ADB5-A289-7946-2DFA384AC92F}"/>
              </a:ext>
            </a:extLst>
          </p:cNvPr>
          <p:cNvSpPr/>
          <p:nvPr/>
        </p:nvSpPr>
        <p:spPr>
          <a:xfrm>
            <a:off x="3721769" y="2730999"/>
            <a:ext cx="3398224" cy="588636"/>
          </a:xfrm>
          <a:prstGeom prst="roundRect">
            <a:avLst>
              <a:gd name="adj" fmla="val 29313"/>
            </a:avLst>
          </a:prstGeom>
          <a:solidFill>
            <a:schemeClr val="accent5">
              <a:lumMod val="40000"/>
              <a:lumOff val="60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a:solidFill>
                  <a:srgbClr val="008080"/>
                </a:solidFill>
                <a:latin typeface="Aptos" panose="020B0004020202020204" pitchFamily="34" charset="0"/>
                <a:ea typeface="Cambria"/>
                <a:cs typeface="Cambria"/>
                <a:sym typeface="Cambria"/>
              </a:rPr>
              <a:t>FFMA</a:t>
            </a:r>
            <a:r>
              <a:rPr lang="pt-BR" sz="2000" b="1">
                <a:solidFill>
                  <a:schemeClr val="tx1"/>
                </a:solidFill>
                <a:latin typeface="Aptos" panose="020B0004020202020204" pitchFamily="34" charset="0"/>
                <a:ea typeface="Cambria"/>
                <a:cs typeface="Cambria"/>
                <a:sym typeface="Cambria"/>
              </a:rPr>
              <a:t> R11, R22, R11, R8 </a:t>
            </a:r>
            <a:endParaRPr lang="en-US" sz="2000" b="1">
              <a:solidFill>
                <a:schemeClr val="tx1"/>
              </a:solidFill>
              <a:latin typeface="Aptos" panose="020B0004020202020204" pitchFamily="34" charset="0"/>
              <a:ea typeface="Cambria"/>
              <a:cs typeface="Cambria"/>
            </a:endParaRPr>
          </a:p>
        </p:txBody>
      </p:sp>
      <p:sp>
        <p:nvSpPr>
          <p:cNvPr id="11" name="Rectangle: Rounded Corners 10">
            <a:extLst>
              <a:ext uri="{FF2B5EF4-FFF2-40B4-BE49-F238E27FC236}">
                <a16:creationId xmlns:a16="http://schemas.microsoft.com/office/drawing/2014/main" id="{70489C15-1831-F873-B323-CED301F97F9C}"/>
              </a:ext>
            </a:extLst>
          </p:cNvPr>
          <p:cNvSpPr/>
          <p:nvPr/>
        </p:nvSpPr>
        <p:spPr>
          <a:xfrm>
            <a:off x="7325484" y="2730999"/>
            <a:ext cx="4266677" cy="588636"/>
          </a:xfrm>
          <a:prstGeom prst="roundRect">
            <a:avLst>
              <a:gd name="adj" fmla="val 29313"/>
            </a:avLst>
          </a:prstGeom>
          <a:solidFill>
            <a:schemeClr val="accent5">
              <a:lumMod val="40000"/>
              <a:lumOff val="60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a:solidFill>
                  <a:srgbClr val="FF0000"/>
                </a:solidFill>
                <a:latin typeface="Aptos" panose="020B0004020202020204" pitchFamily="34" charset="0"/>
                <a:ea typeface="Cambria"/>
                <a:cs typeface="Cambria"/>
                <a:sym typeface="Cambria"/>
              </a:rPr>
              <a:t>FSET.F.FTZ.AND </a:t>
            </a:r>
            <a:r>
              <a:rPr lang="pt-BR" sz="2000" b="1">
                <a:solidFill>
                  <a:schemeClr val="tx1"/>
                </a:solidFill>
                <a:latin typeface="Aptos" panose="020B0004020202020204" pitchFamily="34" charset="0"/>
                <a:ea typeface="Cambria"/>
                <a:cs typeface="Cambria"/>
                <a:sym typeface="Cambria"/>
              </a:rPr>
              <a:t>R11, R22, R11, !P0</a:t>
            </a:r>
            <a:endParaRPr lang="en-US" sz="2000" b="1">
              <a:solidFill>
                <a:schemeClr val="tx1"/>
              </a:solidFill>
              <a:latin typeface="Aptos" panose="020B0004020202020204" pitchFamily="34" charset="0"/>
              <a:ea typeface="Cambria"/>
              <a:cs typeface="Cambria"/>
            </a:endParaRPr>
          </a:p>
        </p:txBody>
      </p:sp>
      <p:sp>
        <p:nvSpPr>
          <p:cNvPr id="12" name="Rectangle: Rounded Corners 11">
            <a:extLst>
              <a:ext uri="{FF2B5EF4-FFF2-40B4-BE49-F238E27FC236}">
                <a16:creationId xmlns:a16="http://schemas.microsoft.com/office/drawing/2014/main" id="{0AF13E8D-0A4B-9582-4487-37EA682D9A71}"/>
              </a:ext>
            </a:extLst>
          </p:cNvPr>
          <p:cNvSpPr/>
          <p:nvPr/>
        </p:nvSpPr>
        <p:spPr>
          <a:xfrm>
            <a:off x="3793683" y="3529793"/>
            <a:ext cx="3233850" cy="264574"/>
          </a:xfrm>
          <a:prstGeom prst="roundRect">
            <a:avLst>
              <a:gd name="adj" fmla="val 29313"/>
            </a:avLst>
          </a:prstGeom>
          <a:solidFill>
            <a:schemeClr val="bg1"/>
          </a:solidFill>
          <a:ln w="19050">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a:solidFill>
                  <a:schemeClr val="tx1"/>
                </a:solidFill>
                <a:latin typeface="Aptos" panose="020B0004020202020204" pitchFamily="34" charset="0"/>
                <a:ea typeface="Cambria"/>
                <a:cs typeface="Cambria"/>
                <a:sym typeface="Cambria"/>
              </a:rPr>
              <a:t>0x5</a:t>
            </a:r>
            <a:r>
              <a:rPr lang="pt-BR" sz="2000" b="1">
                <a:solidFill>
                  <a:srgbClr val="008080"/>
                </a:solidFill>
                <a:latin typeface="Aptos" panose="020B0004020202020204" pitchFamily="34" charset="0"/>
                <a:ea typeface="Cambria"/>
                <a:cs typeface="Cambria"/>
                <a:sym typeface="Cambria"/>
              </a:rPr>
              <a:t>9</a:t>
            </a:r>
            <a:r>
              <a:rPr lang="pt-BR" sz="2000" b="1">
                <a:solidFill>
                  <a:schemeClr val="tx1"/>
                </a:solidFill>
                <a:latin typeface="Aptos" panose="020B0004020202020204" pitchFamily="34" charset="0"/>
                <a:ea typeface="Cambria"/>
                <a:cs typeface="Cambria"/>
                <a:sym typeface="Cambria"/>
              </a:rPr>
              <a:t>80040000b7160b</a:t>
            </a:r>
            <a:endParaRPr lang="en-US" sz="2000" b="1">
              <a:solidFill>
                <a:srgbClr val="008080"/>
              </a:solidFill>
              <a:latin typeface="Aptos" panose="020B0004020202020204" pitchFamily="34" charset="0"/>
              <a:ea typeface="Cambria"/>
              <a:cs typeface="Cambria"/>
            </a:endParaRPr>
          </a:p>
        </p:txBody>
      </p:sp>
      <p:sp>
        <p:nvSpPr>
          <p:cNvPr id="13" name="Rectangle: Rounded Corners 12">
            <a:extLst>
              <a:ext uri="{FF2B5EF4-FFF2-40B4-BE49-F238E27FC236}">
                <a16:creationId xmlns:a16="http://schemas.microsoft.com/office/drawing/2014/main" id="{EAC19E16-7EBF-8204-AA1A-380C4D063CEA}"/>
              </a:ext>
            </a:extLst>
          </p:cNvPr>
          <p:cNvSpPr/>
          <p:nvPr/>
        </p:nvSpPr>
        <p:spPr>
          <a:xfrm>
            <a:off x="7841897" y="3529793"/>
            <a:ext cx="3233850" cy="264574"/>
          </a:xfrm>
          <a:prstGeom prst="roundRect">
            <a:avLst>
              <a:gd name="adj" fmla="val 29313"/>
            </a:avLst>
          </a:prstGeom>
          <a:solidFill>
            <a:schemeClr val="bg1"/>
          </a:solidFill>
          <a:ln w="19050">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a:solidFill>
                  <a:schemeClr val="tx1"/>
                </a:solidFill>
                <a:latin typeface="Aptos" panose="020B0004020202020204" pitchFamily="34" charset="0"/>
                <a:ea typeface="Cambria"/>
                <a:cs typeface="Cambria"/>
                <a:sym typeface="Cambria"/>
              </a:rPr>
              <a:t>0x5</a:t>
            </a:r>
            <a:r>
              <a:rPr lang="pt-BR" sz="2000" b="1">
                <a:solidFill>
                  <a:srgbClr val="FF0000"/>
                </a:solidFill>
                <a:latin typeface="Aptos" panose="020B0004020202020204" pitchFamily="34" charset="0"/>
                <a:ea typeface="Cambria"/>
                <a:cs typeface="Cambria"/>
                <a:sym typeface="Cambria"/>
              </a:rPr>
              <a:t>8</a:t>
            </a:r>
            <a:r>
              <a:rPr lang="pt-BR" sz="2000" b="1">
                <a:solidFill>
                  <a:schemeClr val="tx1"/>
                </a:solidFill>
                <a:latin typeface="Aptos" panose="020B0004020202020204" pitchFamily="34" charset="0"/>
                <a:ea typeface="Cambria"/>
                <a:cs typeface="Cambria"/>
                <a:sym typeface="Cambria"/>
              </a:rPr>
              <a:t>80040000b7160b</a:t>
            </a:r>
            <a:endParaRPr lang="en-US" sz="2000" b="1">
              <a:solidFill>
                <a:srgbClr val="FF0000"/>
              </a:solidFill>
              <a:latin typeface="Aptos" panose="020B0004020202020204" pitchFamily="34" charset="0"/>
              <a:ea typeface="Cambria"/>
              <a:cs typeface="Cambria"/>
            </a:endParaRPr>
          </a:p>
        </p:txBody>
      </p:sp>
      <p:sp>
        <p:nvSpPr>
          <p:cNvPr id="14" name="Rectangle: Rounded Corners 13">
            <a:extLst>
              <a:ext uri="{FF2B5EF4-FFF2-40B4-BE49-F238E27FC236}">
                <a16:creationId xmlns:a16="http://schemas.microsoft.com/office/drawing/2014/main" id="{077BC7A9-9D84-8AAA-1A97-87587DFECE6C}"/>
              </a:ext>
            </a:extLst>
          </p:cNvPr>
          <p:cNvSpPr/>
          <p:nvPr/>
        </p:nvSpPr>
        <p:spPr>
          <a:xfrm>
            <a:off x="487841" y="4110172"/>
            <a:ext cx="3023028" cy="580946"/>
          </a:xfrm>
          <a:prstGeom prst="roundRect">
            <a:avLst>
              <a:gd name="adj" fmla="val 0"/>
            </a:avLst>
          </a:prstGeom>
          <a:solidFill>
            <a:schemeClr val="bg2">
              <a:lumMod val="90000"/>
            </a:schemeClr>
          </a:solidFill>
          <a:ln w="19050">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Aptos" panose="020B0004020202020204" pitchFamily="34" charset="0"/>
                <a:ea typeface="Cambria"/>
                <a:cs typeface="Cambria"/>
                <a:sym typeface="Cambria"/>
              </a:rPr>
              <a:t>Offset change</a:t>
            </a:r>
            <a:endParaRPr lang="en-US" sz="2400" b="1">
              <a:solidFill>
                <a:schemeClr val="tx1"/>
              </a:solidFill>
              <a:latin typeface="Aptos" panose="020B0004020202020204" pitchFamily="34" charset="0"/>
              <a:ea typeface="Cambria"/>
              <a:cs typeface="Cambria"/>
            </a:endParaRPr>
          </a:p>
        </p:txBody>
      </p:sp>
      <p:sp>
        <p:nvSpPr>
          <p:cNvPr id="16" name="Rectangle: Rounded Corners 15">
            <a:extLst>
              <a:ext uri="{FF2B5EF4-FFF2-40B4-BE49-F238E27FC236}">
                <a16:creationId xmlns:a16="http://schemas.microsoft.com/office/drawing/2014/main" id="{C8915BD4-F3F8-9D71-B968-03A63B5B9319}"/>
              </a:ext>
            </a:extLst>
          </p:cNvPr>
          <p:cNvSpPr/>
          <p:nvPr/>
        </p:nvSpPr>
        <p:spPr>
          <a:xfrm>
            <a:off x="3721769" y="4102482"/>
            <a:ext cx="3377678" cy="588636"/>
          </a:xfrm>
          <a:prstGeom prst="roundRect">
            <a:avLst>
              <a:gd name="adj" fmla="val 29313"/>
            </a:avLst>
          </a:prstGeom>
          <a:solidFill>
            <a:schemeClr val="accent5">
              <a:lumMod val="40000"/>
              <a:lumOff val="60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a:solidFill>
                  <a:schemeClr val="tx1"/>
                </a:solidFill>
                <a:latin typeface="Aptos" panose="020B0004020202020204" pitchFamily="34" charset="0"/>
                <a:ea typeface="Cambria"/>
                <a:cs typeface="Cambria"/>
                <a:sym typeface="Cambria"/>
              </a:rPr>
              <a:t>LDS.U.32 R23, [R17+</a:t>
            </a:r>
            <a:r>
              <a:rPr lang="pt-BR" sz="2000" b="1">
                <a:solidFill>
                  <a:srgbClr val="008080"/>
                </a:solidFill>
                <a:latin typeface="Aptos" panose="020B0004020202020204" pitchFamily="34" charset="0"/>
                <a:ea typeface="Cambria"/>
                <a:cs typeface="Cambria"/>
                <a:sym typeface="Cambria"/>
              </a:rPr>
              <a:t>0x140</a:t>
            </a:r>
            <a:r>
              <a:rPr lang="pt-BR" sz="2000" b="1">
                <a:solidFill>
                  <a:schemeClr val="tx1"/>
                </a:solidFill>
                <a:latin typeface="Aptos" panose="020B0004020202020204" pitchFamily="34" charset="0"/>
                <a:ea typeface="Cambria"/>
                <a:cs typeface="Cambria"/>
                <a:sym typeface="Cambria"/>
              </a:rPr>
              <a:t>]</a:t>
            </a:r>
            <a:endParaRPr lang="en-US" sz="2000" b="1">
              <a:solidFill>
                <a:schemeClr val="tx1"/>
              </a:solidFill>
              <a:latin typeface="Aptos" panose="020B0004020202020204" pitchFamily="34" charset="0"/>
              <a:ea typeface="Cambria"/>
              <a:cs typeface="Cambria"/>
            </a:endParaRPr>
          </a:p>
        </p:txBody>
      </p:sp>
      <p:sp>
        <p:nvSpPr>
          <p:cNvPr id="27" name="Rectangle: Rounded Corners 26">
            <a:extLst>
              <a:ext uri="{FF2B5EF4-FFF2-40B4-BE49-F238E27FC236}">
                <a16:creationId xmlns:a16="http://schemas.microsoft.com/office/drawing/2014/main" id="{70D296A9-C1D6-F79F-B4AE-0F75867CD466}"/>
              </a:ext>
            </a:extLst>
          </p:cNvPr>
          <p:cNvSpPr/>
          <p:nvPr/>
        </p:nvSpPr>
        <p:spPr>
          <a:xfrm>
            <a:off x="7325484" y="4102482"/>
            <a:ext cx="4266677" cy="588636"/>
          </a:xfrm>
          <a:prstGeom prst="roundRect">
            <a:avLst>
              <a:gd name="adj" fmla="val 29313"/>
            </a:avLst>
          </a:prstGeom>
          <a:solidFill>
            <a:schemeClr val="accent5">
              <a:lumMod val="40000"/>
              <a:lumOff val="60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a:solidFill>
                  <a:schemeClr val="tx1"/>
                </a:solidFill>
                <a:latin typeface="Aptos" panose="020B0004020202020204" pitchFamily="34" charset="0"/>
                <a:ea typeface="Cambria"/>
                <a:cs typeface="Cambria"/>
                <a:sym typeface="Cambria"/>
              </a:rPr>
              <a:t>LDS.U.32 R23, [R17+</a:t>
            </a:r>
            <a:r>
              <a:rPr lang="pt-BR" sz="2000" b="1">
                <a:solidFill>
                  <a:srgbClr val="FF0000"/>
                </a:solidFill>
                <a:latin typeface="Aptos" panose="020B0004020202020204" pitchFamily="34" charset="0"/>
                <a:ea typeface="Cambria"/>
                <a:cs typeface="Cambria"/>
                <a:sym typeface="Cambria"/>
              </a:rPr>
              <a:t>0x148</a:t>
            </a:r>
            <a:r>
              <a:rPr lang="pt-BR" sz="2000" b="1">
                <a:solidFill>
                  <a:schemeClr val="tx1"/>
                </a:solidFill>
                <a:latin typeface="Aptos" panose="020B0004020202020204" pitchFamily="34" charset="0"/>
                <a:ea typeface="Cambria"/>
                <a:cs typeface="Cambria"/>
                <a:sym typeface="Cambria"/>
              </a:rPr>
              <a:t>] </a:t>
            </a:r>
            <a:endParaRPr lang="en-US" sz="2000" b="1">
              <a:solidFill>
                <a:schemeClr val="tx1"/>
              </a:solidFill>
              <a:latin typeface="Aptos" panose="020B0004020202020204" pitchFamily="34" charset="0"/>
              <a:ea typeface="Cambria"/>
              <a:cs typeface="Cambria"/>
            </a:endParaRPr>
          </a:p>
        </p:txBody>
      </p:sp>
      <p:sp>
        <p:nvSpPr>
          <p:cNvPr id="29" name="Rectangle: Rounded Corners 28">
            <a:extLst>
              <a:ext uri="{FF2B5EF4-FFF2-40B4-BE49-F238E27FC236}">
                <a16:creationId xmlns:a16="http://schemas.microsoft.com/office/drawing/2014/main" id="{1D7EF848-301D-49F7-690B-2AF79BE58423}"/>
              </a:ext>
            </a:extLst>
          </p:cNvPr>
          <p:cNvSpPr/>
          <p:nvPr/>
        </p:nvSpPr>
        <p:spPr>
          <a:xfrm>
            <a:off x="3793683" y="4901276"/>
            <a:ext cx="3233850" cy="264574"/>
          </a:xfrm>
          <a:prstGeom prst="roundRect">
            <a:avLst>
              <a:gd name="adj" fmla="val 29313"/>
            </a:avLst>
          </a:prstGeom>
          <a:solidFill>
            <a:schemeClr val="bg1"/>
          </a:solidFill>
          <a:ln w="19050">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a:solidFill>
                  <a:schemeClr val="tx1"/>
                </a:solidFill>
                <a:latin typeface="Aptos" panose="020B0004020202020204" pitchFamily="34" charset="0"/>
                <a:ea typeface="Cambria"/>
                <a:cs typeface="Cambria"/>
                <a:sym typeface="Cambria"/>
              </a:rPr>
              <a:t>0xef4c100014</a:t>
            </a:r>
            <a:r>
              <a:rPr lang="pt-BR" sz="2000" b="1">
                <a:solidFill>
                  <a:srgbClr val="008080"/>
                </a:solidFill>
                <a:latin typeface="Aptos" panose="020B0004020202020204" pitchFamily="34" charset="0"/>
                <a:ea typeface="Cambria"/>
                <a:cs typeface="Cambria"/>
                <a:sym typeface="Cambria"/>
              </a:rPr>
              <a:t>0</a:t>
            </a:r>
            <a:r>
              <a:rPr lang="pt-BR" sz="2000" b="1">
                <a:solidFill>
                  <a:schemeClr val="tx1"/>
                </a:solidFill>
                <a:latin typeface="Aptos" panose="020B0004020202020204" pitchFamily="34" charset="0"/>
                <a:ea typeface="Cambria"/>
                <a:cs typeface="Cambria"/>
                <a:sym typeface="Cambria"/>
              </a:rPr>
              <a:t>71117</a:t>
            </a:r>
            <a:endParaRPr lang="en-US" sz="2000" b="1">
              <a:solidFill>
                <a:srgbClr val="008080"/>
              </a:solidFill>
              <a:latin typeface="Aptos" panose="020B0004020202020204" pitchFamily="34" charset="0"/>
              <a:ea typeface="Cambria"/>
              <a:cs typeface="Cambria"/>
            </a:endParaRPr>
          </a:p>
        </p:txBody>
      </p:sp>
      <p:sp>
        <p:nvSpPr>
          <p:cNvPr id="31" name="Rectangle: Rounded Corners 30">
            <a:extLst>
              <a:ext uri="{FF2B5EF4-FFF2-40B4-BE49-F238E27FC236}">
                <a16:creationId xmlns:a16="http://schemas.microsoft.com/office/drawing/2014/main" id="{ADD47829-72B7-9726-86A0-129E0FC17A58}"/>
              </a:ext>
            </a:extLst>
          </p:cNvPr>
          <p:cNvSpPr/>
          <p:nvPr/>
        </p:nvSpPr>
        <p:spPr>
          <a:xfrm>
            <a:off x="7841897" y="4901276"/>
            <a:ext cx="3233850" cy="264574"/>
          </a:xfrm>
          <a:prstGeom prst="roundRect">
            <a:avLst>
              <a:gd name="adj" fmla="val 29313"/>
            </a:avLst>
          </a:prstGeom>
          <a:solidFill>
            <a:schemeClr val="bg1"/>
          </a:solidFill>
          <a:ln w="19050">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a:solidFill>
                  <a:schemeClr val="tx1"/>
                </a:solidFill>
                <a:latin typeface="Aptos" panose="020B0004020202020204" pitchFamily="34" charset="0"/>
                <a:ea typeface="Cambria"/>
                <a:cs typeface="Cambria"/>
                <a:sym typeface="Cambria"/>
              </a:rPr>
              <a:t>0xef4c100014</a:t>
            </a:r>
            <a:r>
              <a:rPr lang="pt-BR" sz="2000" b="1">
                <a:solidFill>
                  <a:srgbClr val="FF0000"/>
                </a:solidFill>
                <a:latin typeface="Aptos" panose="020B0004020202020204" pitchFamily="34" charset="0"/>
                <a:ea typeface="Cambria"/>
                <a:cs typeface="Cambria"/>
                <a:sym typeface="Cambria"/>
              </a:rPr>
              <a:t>8</a:t>
            </a:r>
            <a:r>
              <a:rPr lang="pt-BR" sz="2000" b="1">
                <a:solidFill>
                  <a:schemeClr val="tx1"/>
                </a:solidFill>
                <a:latin typeface="Aptos" panose="020B0004020202020204" pitchFamily="34" charset="0"/>
                <a:ea typeface="Cambria"/>
                <a:cs typeface="Cambria"/>
                <a:sym typeface="Cambria"/>
              </a:rPr>
              <a:t>71117</a:t>
            </a:r>
            <a:endParaRPr lang="en-US" sz="2000" b="1">
              <a:solidFill>
                <a:srgbClr val="FF0000"/>
              </a:solidFill>
              <a:latin typeface="Aptos" panose="020B0004020202020204" pitchFamily="34" charset="0"/>
              <a:ea typeface="Cambria"/>
              <a:cs typeface="Cambria"/>
            </a:endParaRPr>
          </a:p>
        </p:txBody>
      </p:sp>
      <p:sp>
        <p:nvSpPr>
          <p:cNvPr id="33" name="Rectangle: Rounded Corners 32">
            <a:extLst>
              <a:ext uri="{FF2B5EF4-FFF2-40B4-BE49-F238E27FC236}">
                <a16:creationId xmlns:a16="http://schemas.microsoft.com/office/drawing/2014/main" id="{065C0676-8DB3-C21F-46DF-A2088E961346}"/>
              </a:ext>
            </a:extLst>
          </p:cNvPr>
          <p:cNvSpPr/>
          <p:nvPr/>
        </p:nvSpPr>
        <p:spPr>
          <a:xfrm>
            <a:off x="487841" y="5481656"/>
            <a:ext cx="3023028" cy="580946"/>
          </a:xfrm>
          <a:prstGeom prst="roundRect">
            <a:avLst>
              <a:gd name="adj" fmla="val 0"/>
            </a:avLst>
          </a:prstGeom>
          <a:solidFill>
            <a:schemeClr val="bg2">
              <a:lumMod val="90000"/>
            </a:schemeClr>
          </a:solidFill>
          <a:ln w="19050">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Aptos" panose="020B0004020202020204" pitchFamily="34" charset="0"/>
                <a:ea typeface="Cambria"/>
                <a:cs typeface="Cambria"/>
                <a:sym typeface="Cambria"/>
              </a:rPr>
              <a:t>Instruction change</a:t>
            </a:r>
            <a:endParaRPr lang="en-US" sz="2400" b="1">
              <a:solidFill>
                <a:schemeClr val="tx1"/>
              </a:solidFill>
              <a:latin typeface="Aptos" panose="020B0004020202020204" pitchFamily="34" charset="0"/>
              <a:ea typeface="Cambria"/>
              <a:cs typeface="Cambria"/>
            </a:endParaRPr>
          </a:p>
        </p:txBody>
      </p:sp>
      <p:sp>
        <p:nvSpPr>
          <p:cNvPr id="34" name="Rectangle: Rounded Corners 33">
            <a:extLst>
              <a:ext uri="{FF2B5EF4-FFF2-40B4-BE49-F238E27FC236}">
                <a16:creationId xmlns:a16="http://schemas.microsoft.com/office/drawing/2014/main" id="{66B056BB-2B61-BD56-918B-CB12E11866F8}"/>
              </a:ext>
            </a:extLst>
          </p:cNvPr>
          <p:cNvSpPr/>
          <p:nvPr/>
        </p:nvSpPr>
        <p:spPr>
          <a:xfrm>
            <a:off x="3721769" y="5473966"/>
            <a:ext cx="3377678" cy="588636"/>
          </a:xfrm>
          <a:prstGeom prst="roundRect">
            <a:avLst>
              <a:gd name="adj" fmla="val 29313"/>
            </a:avLst>
          </a:prstGeom>
          <a:solidFill>
            <a:schemeClr val="accent5">
              <a:lumMod val="40000"/>
              <a:lumOff val="60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a:solidFill>
                  <a:srgbClr val="008080"/>
                </a:solidFill>
                <a:latin typeface="Aptos" panose="020B0004020202020204" pitchFamily="34" charset="0"/>
                <a:ea typeface="Cambria"/>
                <a:cs typeface="Cambria"/>
                <a:sym typeface="Cambria"/>
              </a:rPr>
              <a:t>SHL R15, R3, 0x6</a:t>
            </a:r>
            <a:endParaRPr lang="en-US" sz="2000" b="1">
              <a:solidFill>
                <a:srgbClr val="008080"/>
              </a:solidFill>
              <a:latin typeface="Aptos" panose="020B0004020202020204" pitchFamily="34" charset="0"/>
              <a:ea typeface="Cambria"/>
              <a:cs typeface="Cambria"/>
            </a:endParaRPr>
          </a:p>
        </p:txBody>
      </p:sp>
      <p:sp>
        <p:nvSpPr>
          <p:cNvPr id="37" name="Rectangle: Rounded Corners 36">
            <a:extLst>
              <a:ext uri="{FF2B5EF4-FFF2-40B4-BE49-F238E27FC236}">
                <a16:creationId xmlns:a16="http://schemas.microsoft.com/office/drawing/2014/main" id="{55BECE07-8D5D-67E7-81D8-5E5585975C9B}"/>
              </a:ext>
            </a:extLst>
          </p:cNvPr>
          <p:cNvSpPr/>
          <p:nvPr/>
        </p:nvSpPr>
        <p:spPr>
          <a:xfrm>
            <a:off x="7325484" y="5473966"/>
            <a:ext cx="4266677" cy="588636"/>
          </a:xfrm>
          <a:prstGeom prst="roundRect">
            <a:avLst>
              <a:gd name="adj" fmla="val 29313"/>
            </a:avLst>
          </a:prstGeom>
          <a:solidFill>
            <a:schemeClr val="accent5">
              <a:lumMod val="40000"/>
              <a:lumOff val="60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a:solidFill>
                  <a:srgbClr val="FF0000"/>
                </a:solidFill>
                <a:latin typeface="Aptos" panose="020B0004020202020204" pitchFamily="34" charset="0"/>
                <a:ea typeface="Cambria"/>
                <a:cs typeface="Cambria"/>
                <a:sym typeface="Cambria"/>
              </a:rPr>
              <a:t>LOP3.LUT R15, R3, 0x6, R0, 0x48 </a:t>
            </a:r>
            <a:endParaRPr lang="en-US" sz="2000" b="1">
              <a:solidFill>
                <a:srgbClr val="FF0000"/>
              </a:solidFill>
              <a:latin typeface="Aptos" panose="020B0004020202020204" pitchFamily="34" charset="0"/>
              <a:ea typeface="Cambria"/>
              <a:cs typeface="Cambria"/>
            </a:endParaRPr>
          </a:p>
        </p:txBody>
      </p:sp>
      <p:sp>
        <p:nvSpPr>
          <p:cNvPr id="38" name="Rectangle: Rounded Corners 37">
            <a:extLst>
              <a:ext uri="{FF2B5EF4-FFF2-40B4-BE49-F238E27FC236}">
                <a16:creationId xmlns:a16="http://schemas.microsoft.com/office/drawing/2014/main" id="{ABE5C64E-7999-9B37-6A91-C76C0D747040}"/>
              </a:ext>
            </a:extLst>
          </p:cNvPr>
          <p:cNvSpPr/>
          <p:nvPr/>
        </p:nvSpPr>
        <p:spPr>
          <a:xfrm>
            <a:off x="3793683" y="6268010"/>
            <a:ext cx="3233850" cy="264574"/>
          </a:xfrm>
          <a:prstGeom prst="roundRect">
            <a:avLst>
              <a:gd name="adj" fmla="val 29313"/>
            </a:avLst>
          </a:prstGeom>
          <a:solidFill>
            <a:schemeClr val="bg1"/>
          </a:solidFill>
          <a:ln w="19050">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a:solidFill>
                  <a:schemeClr val="tx1"/>
                </a:solidFill>
                <a:latin typeface="Aptos" panose="020B0004020202020204" pitchFamily="34" charset="0"/>
                <a:ea typeface="Cambria"/>
                <a:cs typeface="Cambria"/>
                <a:sym typeface="Cambria"/>
              </a:rPr>
              <a:t>0x3</a:t>
            </a:r>
            <a:r>
              <a:rPr lang="pt-BR" sz="2000" b="1">
                <a:solidFill>
                  <a:srgbClr val="008080"/>
                </a:solidFill>
                <a:latin typeface="Aptos" panose="020B0004020202020204" pitchFamily="34" charset="0"/>
                <a:ea typeface="Cambria"/>
                <a:cs typeface="Cambria"/>
                <a:sym typeface="Cambria"/>
              </a:rPr>
              <a:t>8</a:t>
            </a:r>
            <a:r>
              <a:rPr lang="pt-BR" sz="2000" b="1">
                <a:solidFill>
                  <a:schemeClr val="tx1"/>
                </a:solidFill>
                <a:latin typeface="Aptos" panose="020B0004020202020204" pitchFamily="34" charset="0"/>
                <a:ea typeface="Cambria"/>
                <a:cs typeface="Cambria"/>
                <a:sym typeface="Cambria"/>
              </a:rPr>
              <a:t>4800000067030f</a:t>
            </a:r>
            <a:endParaRPr lang="en-US" sz="2000" b="1">
              <a:solidFill>
                <a:srgbClr val="008080"/>
              </a:solidFill>
              <a:latin typeface="Aptos" panose="020B0004020202020204" pitchFamily="34" charset="0"/>
              <a:ea typeface="Cambria"/>
              <a:cs typeface="Cambria"/>
            </a:endParaRPr>
          </a:p>
        </p:txBody>
      </p:sp>
      <p:sp>
        <p:nvSpPr>
          <p:cNvPr id="39" name="Rectangle: Rounded Corners 38">
            <a:extLst>
              <a:ext uri="{FF2B5EF4-FFF2-40B4-BE49-F238E27FC236}">
                <a16:creationId xmlns:a16="http://schemas.microsoft.com/office/drawing/2014/main" id="{C0E5CF9D-899A-670E-66F2-528E90CAB45A}"/>
              </a:ext>
            </a:extLst>
          </p:cNvPr>
          <p:cNvSpPr/>
          <p:nvPr/>
        </p:nvSpPr>
        <p:spPr>
          <a:xfrm>
            <a:off x="7841897" y="6268010"/>
            <a:ext cx="3233850" cy="264574"/>
          </a:xfrm>
          <a:prstGeom prst="roundRect">
            <a:avLst>
              <a:gd name="adj" fmla="val 29313"/>
            </a:avLst>
          </a:prstGeom>
          <a:solidFill>
            <a:schemeClr val="bg1"/>
          </a:solidFill>
          <a:ln w="19050">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a:solidFill>
                  <a:schemeClr val="tx1"/>
                </a:solidFill>
                <a:latin typeface="Aptos" panose="020B0004020202020204" pitchFamily="34" charset="0"/>
                <a:ea typeface="Cambria"/>
                <a:cs typeface="Cambria"/>
                <a:sym typeface="Cambria"/>
              </a:rPr>
              <a:t>0x3</a:t>
            </a:r>
            <a:r>
              <a:rPr lang="pt-BR" sz="2000" b="1">
                <a:solidFill>
                  <a:srgbClr val="FF0000"/>
                </a:solidFill>
                <a:latin typeface="Aptos" panose="020B0004020202020204" pitchFamily="34" charset="0"/>
                <a:ea typeface="Cambria"/>
                <a:cs typeface="Cambria"/>
                <a:sym typeface="Cambria"/>
              </a:rPr>
              <a:t>c</a:t>
            </a:r>
            <a:r>
              <a:rPr lang="pt-BR" sz="2000" b="1">
                <a:solidFill>
                  <a:schemeClr val="tx1"/>
                </a:solidFill>
                <a:latin typeface="Aptos" panose="020B0004020202020204" pitchFamily="34" charset="0"/>
                <a:ea typeface="Cambria"/>
                <a:cs typeface="Cambria"/>
                <a:sym typeface="Cambria"/>
              </a:rPr>
              <a:t>4800000067030</a:t>
            </a:r>
            <a:endParaRPr lang="en-US" sz="2000" b="1">
              <a:solidFill>
                <a:srgbClr val="FF0000"/>
              </a:solidFill>
              <a:latin typeface="Aptos" panose="020B0004020202020204" pitchFamily="34" charset="0"/>
              <a:ea typeface="Cambria"/>
              <a:cs typeface="Cambria"/>
            </a:endParaRPr>
          </a:p>
        </p:txBody>
      </p:sp>
      <p:sp>
        <p:nvSpPr>
          <p:cNvPr id="3" name="Rectangle 2">
            <a:extLst>
              <a:ext uri="{FF2B5EF4-FFF2-40B4-BE49-F238E27FC236}">
                <a16:creationId xmlns:a16="http://schemas.microsoft.com/office/drawing/2014/main" id="{1340AA59-B376-A52B-EC07-C90DBC0F0D27}"/>
              </a:ext>
            </a:extLst>
          </p:cNvPr>
          <p:cNvSpPr/>
          <p:nvPr/>
        </p:nvSpPr>
        <p:spPr>
          <a:xfrm>
            <a:off x="1057986" y="2193970"/>
            <a:ext cx="9996499" cy="2808601"/>
          </a:xfrm>
          <a:prstGeom prst="rect">
            <a:avLst/>
          </a:prstGeom>
          <a:solidFill>
            <a:schemeClr val="bg2">
              <a:lumMod val="90000"/>
              <a:alpha val="80000"/>
            </a:schemeClr>
          </a:solidFill>
          <a:ln w="19050">
            <a:solidFill>
              <a:schemeClr val="tx1"/>
            </a:solid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n-US" sz="3600" b="1" dirty="0">
                <a:solidFill>
                  <a:srgbClr val="C00000"/>
                </a:solidFill>
                <a:latin typeface="Arial" panose="020B0604020202020204" pitchFamily="34" charset="0"/>
                <a:ea typeface="Calibri"/>
                <a:cs typeface="Arial" panose="020B0604020202020204" pitchFamily="34" charset="0"/>
              </a:rPr>
              <a:t>Observation: </a:t>
            </a:r>
            <a:r>
              <a:rPr lang="en-US" sz="3600" dirty="0">
                <a:solidFill>
                  <a:schemeClr val="tx1"/>
                </a:solidFill>
                <a:latin typeface="Arial" panose="020B0604020202020204" pitchFamily="34" charset="0"/>
                <a:ea typeface="+mn-lt"/>
                <a:cs typeface="Arial" panose="020B0604020202020204" pitchFamily="34" charset="0"/>
              </a:rPr>
              <a:t>None of these cases trigger an</a:t>
            </a:r>
            <a:br>
              <a:rPr lang="en-US" sz="3600" dirty="0">
                <a:solidFill>
                  <a:schemeClr val="tx1"/>
                </a:solidFill>
                <a:latin typeface="Arial" panose="020B0604020202020204" pitchFamily="34" charset="0"/>
                <a:ea typeface="+mn-lt"/>
                <a:cs typeface="Arial" panose="020B0604020202020204" pitchFamily="34" charset="0"/>
              </a:rPr>
            </a:br>
            <a:r>
              <a:rPr lang="en-US" sz="3600" b="1" dirty="0">
                <a:solidFill>
                  <a:schemeClr val="tx1"/>
                </a:solidFill>
                <a:latin typeface="Arial" panose="020B0604020202020204" pitchFamily="34" charset="0"/>
                <a:ea typeface="+mn-lt"/>
                <a:cs typeface="Arial" panose="020B0604020202020204" pitchFamily="34" charset="0"/>
              </a:rPr>
              <a:t>exception</a:t>
            </a:r>
            <a:r>
              <a:rPr lang="en-US" sz="3600" dirty="0">
                <a:solidFill>
                  <a:schemeClr val="tx1"/>
                </a:solidFill>
                <a:latin typeface="Arial" panose="020B0604020202020204" pitchFamily="34" charset="0"/>
                <a:ea typeface="+mn-lt"/>
                <a:cs typeface="Arial" panose="020B0604020202020204" pitchFamily="34" charset="0"/>
              </a:rPr>
              <a:t> or </a:t>
            </a:r>
            <a:r>
              <a:rPr lang="en-US" sz="3600" b="1" dirty="0">
                <a:solidFill>
                  <a:schemeClr val="tx1"/>
                </a:solidFill>
                <a:latin typeface="Arial" panose="020B0604020202020204" pitchFamily="34" charset="0"/>
                <a:ea typeface="+mn-lt"/>
                <a:cs typeface="Arial" panose="020B0604020202020204" pitchFamily="34" charset="0"/>
              </a:rPr>
              <a:t>crash</a:t>
            </a:r>
            <a:r>
              <a:rPr lang="en-US" sz="3600" dirty="0">
                <a:solidFill>
                  <a:schemeClr val="tx1"/>
                </a:solidFill>
                <a:latin typeface="Arial" panose="020B0604020202020204" pitchFamily="34" charset="0"/>
                <a:ea typeface="+mn-lt"/>
                <a:cs typeface="Arial" panose="020B0604020202020204" pitchFamily="34" charset="0"/>
              </a:rPr>
              <a:t> the kernel</a:t>
            </a:r>
            <a:endParaRPr lang="en-IN" sz="3600" b="1"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00005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75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75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up)">
                                      <p:cBhvr>
                                        <p:cTn id="36" dur="75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22" presetClass="entr" presetSubtype="1"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ipe(up)">
                                      <p:cBhvr>
                                        <p:cTn id="44" dur="75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par>
                                <p:cTn id="55" presetID="22" presetClass="entr" presetSubtype="1"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ipe(up)">
                                      <p:cBhvr>
                                        <p:cTn id="57" dur="750"/>
                                        <p:tgtEl>
                                          <p:spTgt spid="2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500"/>
                                        <p:tgtEl>
                                          <p:spTgt spid="27"/>
                                        </p:tgtEl>
                                      </p:cBhvr>
                                    </p:animEffect>
                                  </p:childTnLst>
                                </p:cTn>
                              </p:par>
                              <p:par>
                                <p:cTn id="63" presetID="22" presetClass="entr" presetSubtype="1" fill="hold" grpId="0" nodeType="with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wipe(up)">
                                      <p:cBhvr>
                                        <p:cTn id="65" dur="750"/>
                                        <p:tgtEl>
                                          <p:spTgt spid="31"/>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fade">
                                      <p:cBhvr>
                                        <p:cTn id="70" dur="500"/>
                                        <p:tgtEl>
                                          <p:spTgt spid="33"/>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34"/>
                                        </p:tgtEl>
                                        <p:attrNameLst>
                                          <p:attrName>style.visibility</p:attrName>
                                        </p:attrNameLst>
                                      </p:cBhvr>
                                      <p:to>
                                        <p:strVal val="visible"/>
                                      </p:to>
                                    </p:set>
                                    <p:animEffect transition="in" filter="fade">
                                      <p:cBhvr>
                                        <p:cTn id="75" dur="500"/>
                                        <p:tgtEl>
                                          <p:spTgt spid="34"/>
                                        </p:tgtEl>
                                      </p:cBhvr>
                                    </p:animEffect>
                                  </p:childTnLst>
                                </p:cTn>
                              </p:par>
                              <p:par>
                                <p:cTn id="76" presetID="22" presetClass="entr" presetSubtype="1" fill="hold" grpId="0" nodeType="withEffect">
                                  <p:stCondLst>
                                    <p:cond delay="0"/>
                                  </p:stCondLst>
                                  <p:childTnLst>
                                    <p:set>
                                      <p:cBhvr>
                                        <p:cTn id="77" dur="1" fill="hold">
                                          <p:stCondLst>
                                            <p:cond delay="0"/>
                                          </p:stCondLst>
                                        </p:cTn>
                                        <p:tgtEl>
                                          <p:spTgt spid="38"/>
                                        </p:tgtEl>
                                        <p:attrNameLst>
                                          <p:attrName>style.visibility</p:attrName>
                                        </p:attrNameLst>
                                      </p:cBhvr>
                                      <p:to>
                                        <p:strVal val="visible"/>
                                      </p:to>
                                    </p:set>
                                    <p:animEffect transition="in" filter="wipe(up)">
                                      <p:cBhvr>
                                        <p:cTn id="78" dur="750"/>
                                        <p:tgtEl>
                                          <p:spTgt spid="38"/>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37"/>
                                        </p:tgtEl>
                                        <p:attrNameLst>
                                          <p:attrName>style.visibility</p:attrName>
                                        </p:attrNameLst>
                                      </p:cBhvr>
                                      <p:to>
                                        <p:strVal val="visible"/>
                                      </p:to>
                                    </p:set>
                                    <p:animEffect transition="in" filter="fade">
                                      <p:cBhvr>
                                        <p:cTn id="83" dur="500"/>
                                        <p:tgtEl>
                                          <p:spTgt spid="37"/>
                                        </p:tgtEl>
                                      </p:cBhvr>
                                    </p:animEffect>
                                  </p:childTnLst>
                                </p:cTn>
                              </p:par>
                              <p:par>
                                <p:cTn id="84" presetID="22" presetClass="entr" presetSubtype="1" fill="hold" nodeType="withEffect">
                                  <p:stCondLst>
                                    <p:cond delay="0"/>
                                  </p:stCondLst>
                                  <p:childTnLst>
                                    <p:set>
                                      <p:cBhvr>
                                        <p:cTn id="85" dur="1" fill="hold">
                                          <p:stCondLst>
                                            <p:cond delay="0"/>
                                          </p:stCondLst>
                                        </p:cTn>
                                        <p:tgtEl>
                                          <p:spTgt spid="39">
                                            <p:txEl>
                                              <p:pRg st="0" end="0"/>
                                            </p:txEl>
                                          </p:spTgt>
                                        </p:tgtEl>
                                        <p:attrNameLst>
                                          <p:attrName>style.visibility</p:attrName>
                                        </p:attrNameLst>
                                      </p:cBhvr>
                                      <p:to>
                                        <p:strVal val="visible"/>
                                      </p:to>
                                    </p:set>
                                    <p:animEffect transition="in" filter="wipe(up)">
                                      <p:cBhvr>
                                        <p:cTn id="86" dur="750"/>
                                        <p:tgtEl>
                                          <p:spTgt spid="39">
                                            <p:txEl>
                                              <p:pRg st="0" end="0"/>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9" presetClass="emph" presetSubtype="0" grpId="1" nodeType="clickEffect">
                                  <p:stCondLst>
                                    <p:cond delay="0"/>
                                  </p:stCondLst>
                                  <p:childTnLst>
                                    <p:set>
                                      <p:cBhvr>
                                        <p:cTn id="90" dur="indefinite"/>
                                        <p:tgtEl>
                                          <p:spTgt spid="5"/>
                                        </p:tgtEl>
                                        <p:attrNameLst>
                                          <p:attrName>style.opacity</p:attrName>
                                        </p:attrNameLst>
                                      </p:cBhvr>
                                      <p:to>
                                        <p:strVal val="0.25"/>
                                      </p:to>
                                    </p:set>
                                    <p:animEffect filter="image" prLst="opacity: 0.25">
                                      <p:cBhvr rctx="IE">
                                        <p:cTn id="91" dur="indefinite"/>
                                        <p:tgtEl>
                                          <p:spTgt spid="5"/>
                                        </p:tgtEl>
                                      </p:cBhvr>
                                    </p:animEffect>
                                  </p:childTnLst>
                                </p:cTn>
                              </p:par>
                              <p:par>
                                <p:cTn id="92" presetID="9" presetClass="emph" presetSubtype="0" grpId="1" nodeType="withEffect">
                                  <p:stCondLst>
                                    <p:cond delay="0"/>
                                  </p:stCondLst>
                                  <p:childTnLst>
                                    <p:set>
                                      <p:cBhvr>
                                        <p:cTn id="93" dur="indefinite"/>
                                        <p:tgtEl>
                                          <p:spTgt spid="8"/>
                                        </p:tgtEl>
                                        <p:attrNameLst>
                                          <p:attrName>style.opacity</p:attrName>
                                        </p:attrNameLst>
                                      </p:cBhvr>
                                      <p:to>
                                        <p:strVal val="0.25"/>
                                      </p:to>
                                    </p:set>
                                    <p:animEffect filter="image" prLst="opacity: 0.25">
                                      <p:cBhvr rctx="IE">
                                        <p:cTn id="94" dur="indefinite"/>
                                        <p:tgtEl>
                                          <p:spTgt spid="8"/>
                                        </p:tgtEl>
                                      </p:cBhvr>
                                    </p:animEffect>
                                  </p:childTnLst>
                                </p:cTn>
                              </p:par>
                              <p:par>
                                <p:cTn id="95" presetID="9" presetClass="emph" presetSubtype="0" grpId="1" nodeType="withEffect">
                                  <p:stCondLst>
                                    <p:cond delay="0"/>
                                  </p:stCondLst>
                                  <p:childTnLst>
                                    <p:set>
                                      <p:cBhvr>
                                        <p:cTn id="96" dur="indefinite"/>
                                        <p:tgtEl>
                                          <p:spTgt spid="6"/>
                                        </p:tgtEl>
                                        <p:attrNameLst>
                                          <p:attrName>style.opacity</p:attrName>
                                        </p:attrNameLst>
                                      </p:cBhvr>
                                      <p:to>
                                        <p:strVal val="0.25"/>
                                      </p:to>
                                    </p:set>
                                    <p:animEffect filter="image" prLst="opacity: 0.25">
                                      <p:cBhvr rctx="IE">
                                        <p:cTn id="97" dur="indefinite"/>
                                        <p:tgtEl>
                                          <p:spTgt spid="6"/>
                                        </p:tgtEl>
                                      </p:cBhvr>
                                    </p:animEffect>
                                  </p:childTnLst>
                                </p:cTn>
                              </p:par>
                              <p:par>
                                <p:cTn id="98" presetID="9" presetClass="emph" presetSubtype="0" grpId="1" nodeType="withEffect">
                                  <p:stCondLst>
                                    <p:cond delay="0"/>
                                  </p:stCondLst>
                                  <p:childTnLst>
                                    <p:set>
                                      <p:cBhvr>
                                        <p:cTn id="99" dur="indefinite"/>
                                        <p:tgtEl>
                                          <p:spTgt spid="4"/>
                                        </p:tgtEl>
                                        <p:attrNameLst>
                                          <p:attrName>style.opacity</p:attrName>
                                        </p:attrNameLst>
                                      </p:cBhvr>
                                      <p:to>
                                        <p:strVal val="0.25"/>
                                      </p:to>
                                    </p:set>
                                    <p:animEffect filter="image" prLst="opacity: 0.25">
                                      <p:cBhvr rctx="IE">
                                        <p:cTn id="100" dur="indefinite"/>
                                        <p:tgtEl>
                                          <p:spTgt spid="4"/>
                                        </p:tgtEl>
                                      </p:cBhvr>
                                    </p:animEffect>
                                  </p:childTnLst>
                                </p:cTn>
                              </p:par>
                              <p:par>
                                <p:cTn id="101" presetID="9" presetClass="emph" presetSubtype="0" grpId="1" nodeType="withEffect">
                                  <p:stCondLst>
                                    <p:cond delay="0"/>
                                  </p:stCondLst>
                                  <p:childTnLst>
                                    <p:set>
                                      <p:cBhvr>
                                        <p:cTn id="102" dur="indefinite"/>
                                        <p:tgtEl>
                                          <p:spTgt spid="7"/>
                                        </p:tgtEl>
                                        <p:attrNameLst>
                                          <p:attrName>style.opacity</p:attrName>
                                        </p:attrNameLst>
                                      </p:cBhvr>
                                      <p:to>
                                        <p:strVal val="0.25"/>
                                      </p:to>
                                    </p:set>
                                    <p:animEffect filter="image" prLst="opacity: 0.25">
                                      <p:cBhvr rctx="IE">
                                        <p:cTn id="103" dur="indefinite"/>
                                        <p:tgtEl>
                                          <p:spTgt spid="7"/>
                                        </p:tgtEl>
                                      </p:cBhvr>
                                    </p:animEffect>
                                  </p:childTnLst>
                                </p:cTn>
                              </p:par>
                              <p:par>
                                <p:cTn id="104" presetID="9" presetClass="emph" presetSubtype="0" grpId="1" nodeType="withEffect">
                                  <p:stCondLst>
                                    <p:cond delay="0"/>
                                  </p:stCondLst>
                                  <p:childTnLst>
                                    <p:set>
                                      <p:cBhvr>
                                        <p:cTn id="105" dur="indefinite"/>
                                        <p:tgtEl>
                                          <p:spTgt spid="9"/>
                                        </p:tgtEl>
                                        <p:attrNameLst>
                                          <p:attrName>style.opacity</p:attrName>
                                        </p:attrNameLst>
                                      </p:cBhvr>
                                      <p:to>
                                        <p:strVal val="0.25"/>
                                      </p:to>
                                    </p:set>
                                    <p:animEffect filter="image" prLst="opacity: 0.25">
                                      <p:cBhvr rctx="IE">
                                        <p:cTn id="106" dur="indefinite"/>
                                        <p:tgtEl>
                                          <p:spTgt spid="9"/>
                                        </p:tgtEl>
                                      </p:cBhvr>
                                    </p:animEffect>
                                  </p:childTnLst>
                                </p:cTn>
                              </p:par>
                              <p:par>
                                <p:cTn id="107" presetID="9" presetClass="emph" presetSubtype="0" grpId="1" nodeType="withEffect">
                                  <p:stCondLst>
                                    <p:cond delay="0"/>
                                  </p:stCondLst>
                                  <p:childTnLst>
                                    <p:set>
                                      <p:cBhvr>
                                        <p:cTn id="108" dur="indefinite"/>
                                        <p:tgtEl>
                                          <p:spTgt spid="10"/>
                                        </p:tgtEl>
                                        <p:attrNameLst>
                                          <p:attrName>style.opacity</p:attrName>
                                        </p:attrNameLst>
                                      </p:cBhvr>
                                      <p:to>
                                        <p:strVal val="0.25"/>
                                      </p:to>
                                    </p:set>
                                    <p:animEffect filter="image" prLst="opacity: 0.25">
                                      <p:cBhvr rctx="IE">
                                        <p:cTn id="109" dur="indefinite"/>
                                        <p:tgtEl>
                                          <p:spTgt spid="10"/>
                                        </p:tgtEl>
                                      </p:cBhvr>
                                    </p:animEffect>
                                  </p:childTnLst>
                                </p:cTn>
                              </p:par>
                              <p:par>
                                <p:cTn id="110" presetID="9" presetClass="emph" presetSubtype="0" grpId="1" nodeType="withEffect">
                                  <p:stCondLst>
                                    <p:cond delay="0"/>
                                  </p:stCondLst>
                                  <p:childTnLst>
                                    <p:set>
                                      <p:cBhvr>
                                        <p:cTn id="111" dur="indefinite"/>
                                        <p:tgtEl>
                                          <p:spTgt spid="12"/>
                                        </p:tgtEl>
                                        <p:attrNameLst>
                                          <p:attrName>style.opacity</p:attrName>
                                        </p:attrNameLst>
                                      </p:cBhvr>
                                      <p:to>
                                        <p:strVal val="0.25"/>
                                      </p:to>
                                    </p:set>
                                    <p:animEffect filter="image" prLst="opacity: 0.25">
                                      <p:cBhvr rctx="IE">
                                        <p:cTn id="112" dur="indefinite"/>
                                        <p:tgtEl>
                                          <p:spTgt spid="12"/>
                                        </p:tgtEl>
                                      </p:cBhvr>
                                    </p:animEffect>
                                  </p:childTnLst>
                                </p:cTn>
                              </p:par>
                              <p:par>
                                <p:cTn id="113" presetID="9" presetClass="emph" presetSubtype="0" grpId="1" nodeType="withEffect">
                                  <p:stCondLst>
                                    <p:cond delay="0"/>
                                  </p:stCondLst>
                                  <p:childTnLst>
                                    <p:set>
                                      <p:cBhvr>
                                        <p:cTn id="114" dur="indefinite"/>
                                        <p:tgtEl>
                                          <p:spTgt spid="11"/>
                                        </p:tgtEl>
                                        <p:attrNameLst>
                                          <p:attrName>style.opacity</p:attrName>
                                        </p:attrNameLst>
                                      </p:cBhvr>
                                      <p:to>
                                        <p:strVal val="0.25"/>
                                      </p:to>
                                    </p:set>
                                    <p:animEffect filter="image" prLst="opacity: 0.25">
                                      <p:cBhvr rctx="IE">
                                        <p:cTn id="115" dur="indefinite"/>
                                        <p:tgtEl>
                                          <p:spTgt spid="11"/>
                                        </p:tgtEl>
                                      </p:cBhvr>
                                    </p:animEffect>
                                  </p:childTnLst>
                                </p:cTn>
                              </p:par>
                              <p:par>
                                <p:cTn id="116" presetID="9" presetClass="emph" presetSubtype="0" grpId="1" nodeType="withEffect">
                                  <p:stCondLst>
                                    <p:cond delay="0"/>
                                  </p:stCondLst>
                                  <p:childTnLst>
                                    <p:set>
                                      <p:cBhvr>
                                        <p:cTn id="117" dur="indefinite"/>
                                        <p:tgtEl>
                                          <p:spTgt spid="13"/>
                                        </p:tgtEl>
                                        <p:attrNameLst>
                                          <p:attrName>style.opacity</p:attrName>
                                        </p:attrNameLst>
                                      </p:cBhvr>
                                      <p:to>
                                        <p:strVal val="0.25"/>
                                      </p:to>
                                    </p:set>
                                    <p:animEffect filter="image" prLst="opacity: 0.25">
                                      <p:cBhvr rctx="IE">
                                        <p:cTn id="118" dur="indefinite"/>
                                        <p:tgtEl>
                                          <p:spTgt spid="13"/>
                                        </p:tgtEl>
                                      </p:cBhvr>
                                    </p:animEffect>
                                  </p:childTnLst>
                                </p:cTn>
                              </p:par>
                              <p:par>
                                <p:cTn id="119" presetID="9" presetClass="emph" presetSubtype="0" grpId="1" nodeType="withEffect">
                                  <p:stCondLst>
                                    <p:cond delay="0"/>
                                  </p:stCondLst>
                                  <p:childTnLst>
                                    <p:set>
                                      <p:cBhvr>
                                        <p:cTn id="120" dur="indefinite"/>
                                        <p:tgtEl>
                                          <p:spTgt spid="14"/>
                                        </p:tgtEl>
                                        <p:attrNameLst>
                                          <p:attrName>style.opacity</p:attrName>
                                        </p:attrNameLst>
                                      </p:cBhvr>
                                      <p:to>
                                        <p:strVal val="0.25"/>
                                      </p:to>
                                    </p:set>
                                    <p:animEffect filter="image" prLst="opacity: 0.25">
                                      <p:cBhvr rctx="IE">
                                        <p:cTn id="121" dur="indefinite"/>
                                        <p:tgtEl>
                                          <p:spTgt spid="14"/>
                                        </p:tgtEl>
                                      </p:cBhvr>
                                    </p:animEffect>
                                  </p:childTnLst>
                                </p:cTn>
                              </p:par>
                              <p:par>
                                <p:cTn id="122" presetID="9" presetClass="emph" presetSubtype="0" grpId="1" nodeType="withEffect">
                                  <p:stCondLst>
                                    <p:cond delay="0"/>
                                  </p:stCondLst>
                                  <p:childTnLst>
                                    <p:set>
                                      <p:cBhvr>
                                        <p:cTn id="123" dur="indefinite"/>
                                        <p:tgtEl>
                                          <p:spTgt spid="16"/>
                                        </p:tgtEl>
                                        <p:attrNameLst>
                                          <p:attrName>style.opacity</p:attrName>
                                        </p:attrNameLst>
                                      </p:cBhvr>
                                      <p:to>
                                        <p:strVal val="0.25"/>
                                      </p:to>
                                    </p:set>
                                    <p:animEffect filter="image" prLst="opacity: 0.25">
                                      <p:cBhvr rctx="IE">
                                        <p:cTn id="124" dur="indefinite"/>
                                        <p:tgtEl>
                                          <p:spTgt spid="16"/>
                                        </p:tgtEl>
                                      </p:cBhvr>
                                    </p:animEffect>
                                  </p:childTnLst>
                                </p:cTn>
                              </p:par>
                              <p:par>
                                <p:cTn id="125" presetID="9" presetClass="emph" presetSubtype="0" grpId="1" nodeType="withEffect">
                                  <p:stCondLst>
                                    <p:cond delay="0"/>
                                  </p:stCondLst>
                                  <p:childTnLst>
                                    <p:set>
                                      <p:cBhvr>
                                        <p:cTn id="126" dur="indefinite"/>
                                        <p:tgtEl>
                                          <p:spTgt spid="29"/>
                                        </p:tgtEl>
                                        <p:attrNameLst>
                                          <p:attrName>style.opacity</p:attrName>
                                        </p:attrNameLst>
                                      </p:cBhvr>
                                      <p:to>
                                        <p:strVal val="0.25"/>
                                      </p:to>
                                    </p:set>
                                    <p:animEffect filter="image" prLst="opacity: 0.25">
                                      <p:cBhvr rctx="IE">
                                        <p:cTn id="127" dur="indefinite"/>
                                        <p:tgtEl>
                                          <p:spTgt spid="29"/>
                                        </p:tgtEl>
                                      </p:cBhvr>
                                    </p:animEffect>
                                  </p:childTnLst>
                                </p:cTn>
                              </p:par>
                              <p:par>
                                <p:cTn id="128" presetID="9" presetClass="emph" presetSubtype="0" grpId="1" nodeType="withEffect">
                                  <p:stCondLst>
                                    <p:cond delay="0"/>
                                  </p:stCondLst>
                                  <p:childTnLst>
                                    <p:set>
                                      <p:cBhvr>
                                        <p:cTn id="129" dur="indefinite"/>
                                        <p:tgtEl>
                                          <p:spTgt spid="27"/>
                                        </p:tgtEl>
                                        <p:attrNameLst>
                                          <p:attrName>style.opacity</p:attrName>
                                        </p:attrNameLst>
                                      </p:cBhvr>
                                      <p:to>
                                        <p:strVal val="0.25"/>
                                      </p:to>
                                    </p:set>
                                    <p:animEffect filter="image" prLst="opacity: 0.25">
                                      <p:cBhvr rctx="IE">
                                        <p:cTn id="130" dur="indefinite"/>
                                        <p:tgtEl>
                                          <p:spTgt spid="27"/>
                                        </p:tgtEl>
                                      </p:cBhvr>
                                    </p:animEffect>
                                  </p:childTnLst>
                                </p:cTn>
                              </p:par>
                              <p:par>
                                <p:cTn id="131" presetID="9" presetClass="emph" presetSubtype="0" grpId="1" nodeType="withEffect">
                                  <p:stCondLst>
                                    <p:cond delay="0"/>
                                  </p:stCondLst>
                                  <p:childTnLst>
                                    <p:set>
                                      <p:cBhvr>
                                        <p:cTn id="132" dur="indefinite"/>
                                        <p:tgtEl>
                                          <p:spTgt spid="31"/>
                                        </p:tgtEl>
                                        <p:attrNameLst>
                                          <p:attrName>style.opacity</p:attrName>
                                        </p:attrNameLst>
                                      </p:cBhvr>
                                      <p:to>
                                        <p:strVal val="0.25"/>
                                      </p:to>
                                    </p:set>
                                    <p:animEffect filter="image" prLst="opacity: 0.25">
                                      <p:cBhvr rctx="IE">
                                        <p:cTn id="133" dur="indefinite"/>
                                        <p:tgtEl>
                                          <p:spTgt spid="31"/>
                                        </p:tgtEl>
                                      </p:cBhvr>
                                    </p:animEffect>
                                  </p:childTnLst>
                                </p:cTn>
                              </p:par>
                              <p:par>
                                <p:cTn id="134" presetID="9" presetClass="emph" presetSubtype="0" grpId="1" nodeType="withEffect">
                                  <p:stCondLst>
                                    <p:cond delay="0"/>
                                  </p:stCondLst>
                                  <p:childTnLst>
                                    <p:set>
                                      <p:cBhvr>
                                        <p:cTn id="135" dur="indefinite"/>
                                        <p:tgtEl>
                                          <p:spTgt spid="33"/>
                                        </p:tgtEl>
                                        <p:attrNameLst>
                                          <p:attrName>style.opacity</p:attrName>
                                        </p:attrNameLst>
                                      </p:cBhvr>
                                      <p:to>
                                        <p:strVal val="0.25"/>
                                      </p:to>
                                    </p:set>
                                    <p:animEffect filter="image" prLst="opacity: 0.25">
                                      <p:cBhvr rctx="IE">
                                        <p:cTn id="136" dur="indefinite"/>
                                        <p:tgtEl>
                                          <p:spTgt spid="33"/>
                                        </p:tgtEl>
                                      </p:cBhvr>
                                    </p:animEffect>
                                  </p:childTnLst>
                                </p:cTn>
                              </p:par>
                              <p:par>
                                <p:cTn id="137" presetID="9" presetClass="emph" presetSubtype="0" grpId="1" nodeType="withEffect">
                                  <p:stCondLst>
                                    <p:cond delay="0"/>
                                  </p:stCondLst>
                                  <p:childTnLst>
                                    <p:set>
                                      <p:cBhvr>
                                        <p:cTn id="138" dur="indefinite"/>
                                        <p:tgtEl>
                                          <p:spTgt spid="34"/>
                                        </p:tgtEl>
                                        <p:attrNameLst>
                                          <p:attrName>style.opacity</p:attrName>
                                        </p:attrNameLst>
                                      </p:cBhvr>
                                      <p:to>
                                        <p:strVal val="0.25"/>
                                      </p:to>
                                    </p:set>
                                    <p:animEffect filter="image" prLst="opacity: 0.25">
                                      <p:cBhvr rctx="IE">
                                        <p:cTn id="139" dur="indefinite"/>
                                        <p:tgtEl>
                                          <p:spTgt spid="34"/>
                                        </p:tgtEl>
                                      </p:cBhvr>
                                    </p:animEffect>
                                  </p:childTnLst>
                                </p:cTn>
                              </p:par>
                              <p:par>
                                <p:cTn id="140" presetID="9" presetClass="emph" presetSubtype="0" grpId="1" nodeType="withEffect">
                                  <p:stCondLst>
                                    <p:cond delay="0"/>
                                  </p:stCondLst>
                                  <p:childTnLst>
                                    <p:set>
                                      <p:cBhvr>
                                        <p:cTn id="141" dur="indefinite"/>
                                        <p:tgtEl>
                                          <p:spTgt spid="38"/>
                                        </p:tgtEl>
                                        <p:attrNameLst>
                                          <p:attrName>style.opacity</p:attrName>
                                        </p:attrNameLst>
                                      </p:cBhvr>
                                      <p:to>
                                        <p:strVal val="0.25"/>
                                      </p:to>
                                    </p:set>
                                    <p:animEffect filter="image" prLst="opacity: 0.25">
                                      <p:cBhvr rctx="IE">
                                        <p:cTn id="142" dur="indefinite"/>
                                        <p:tgtEl>
                                          <p:spTgt spid="38"/>
                                        </p:tgtEl>
                                      </p:cBhvr>
                                    </p:animEffect>
                                  </p:childTnLst>
                                </p:cTn>
                              </p:par>
                              <p:par>
                                <p:cTn id="143" presetID="9" presetClass="emph" presetSubtype="0" grpId="1" nodeType="withEffect">
                                  <p:stCondLst>
                                    <p:cond delay="0"/>
                                  </p:stCondLst>
                                  <p:childTnLst>
                                    <p:set>
                                      <p:cBhvr>
                                        <p:cTn id="144" dur="indefinite"/>
                                        <p:tgtEl>
                                          <p:spTgt spid="37"/>
                                        </p:tgtEl>
                                        <p:attrNameLst>
                                          <p:attrName>style.opacity</p:attrName>
                                        </p:attrNameLst>
                                      </p:cBhvr>
                                      <p:to>
                                        <p:strVal val="0.25"/>
                                      </p:to>
                                    </p:set>
                                    <p:animEffect filter="image" prLst="opacity: 0.25">
                                      <p:cBhvr rctx="IE">
                                        <p:cTn id="145" dur="indefinite"/>
                                        <p:tgtEl>
                                          <p:spTgt spid="37"/>
                                        </p:tgtEl>
                                      </p:cBhvr>
                                    </p:animEffect>
                                  </p:childTnLst>
                                </p:cTn>
                              </p:par>
                              <p:par>
                                <p:cTn id="146" presetID="9" presetClass="emph" presetSubtype="0" grpId="0" nodeType="withEffect">
                                  <p:stCondLst>
                                    <p:cond delay="0"/>
                                  </p:stCondLst>
                                  <p:childTnLst>
                                    <p:set>
                                      <p:cBhvr>
                                        <p:cTn id="147" dur="indefinite"/>
                                        <p:tgtEl>
                                          <p:spTgt spid="39">
                                            <p:bg/>
                                          </p:spTgt>
                                        </p:tgtEl>
                                        <p:attrNameLst>
                                          <p:attrName>style.opacity</p:attrName>
                                        </p:attrNameLst>
                                      </p:cBhvr>
                                      <p:to>
                                        <p:strVal val="0.25"/>
                                      </p:to>
                                    </p:set>
                                    <p:animEffect filter="image" prLst="opacity: 0.25">
                                      <p:cBhvr rctx="IE">
                                        <p:cTn id="148" dur="indefinite"/>
                                        <p:tgtEl>
                                          <p:spTgt spid="39">
                                            <p:bg/>
                                          </p:spTgt>
                                        </p:tgtEl>
                                      </p:cBhvr>
                                    </p:animEffect>
                                  </p:childTnLst>
                                </p:cTn>
                              </p:par>
                              <p:par>
                                <p:cTn id="149" presetID="9" presetClass="emph" presetSubtype="0" grpId="0" nodeType="withEffect">
                                  <p:stCondLst>
                                    <p:cond delay="0"/>
                                  </p:stCondLst>
                                  <p:childTnLst>
                                    <p:set>
                                      <p:cBhvr>
                                        <p:cTn id="150" dur="indefinite"/>
                                        <p:tgtEl>
                                          <p:spTgt spid="39">
                                            <p:txEl>
                                              <p:pRg st="0" end="0"/>
                                            </p:txEl>
                                          </p:spTgt>
                                        </p:tgtEl>
                                        <p:attrNameLst>
                                          <p:attrName>style.opacity</p:attrName>
                                        </p:attrNameLst>
                                      </p:cBhvr>
                                      <p:to>
                                        <p:strVal val="0.25"/>
                                      </p:to>
                                    </p:set>
                                    <p:animEffect filter="image" prLst="opacity: 0.25">
                                      <p:cBhvr rctx="IE">
                                        <p:cTn id="151" dur="indefinite"/>
                                        <p:tgtEl>
                                          <p:spTgt spid="39">
                                            <p:txEl>
                                              <p:pRg st="0" end="0"/>
                                            </p:txEl>
                                          </p:spTgt>
                                        </p:tgtEl>
                                      </p:cBhvr>
                                    </p:animEffect>
                                  </p:childTnLst>
                                </p:cTn>
                              </p:par>
                            </p:childTnLst>
                          </p:cTn>
                        </p:par>
                      </p:childTnLst>
                    </p:cTn>
                  </p:par>
                  <p:par>
                    <p:cTn id="152" fill="hold">
                      <p:stCondLst>
                        <p:cond delay="indefinite"/>
                      </p:stCondLst>
                      <p:childTnLst>
                        <p:par>
                          <p:cTn id="153" fill="hold">
                            <p:stCondLst>
                              <p:cond delay="0"/>
                            </p:stCondLst>
                            <p:childTnLst>
                              <p:par>
                                <p:cTn id="154" presetID="23" presetClass="entr" presetSubtype="16" fill="hold" grpId="0" nodeType="clickEffect">
                                  <p:stCondLst>
                                    <p:cond delay="0"/>
                                  </p:stCondLst>
                                  <p:childTnLst>
                                    <p:set>
                                      <p:cBhvr>
                                        <p:cTn id="155" dur="1" fill="hold">
                                          <p:stCondLst>
                                            <p:cond delay="0"/>
                                          </p:stCondLst>
                                        </p:cTn>
                                        <p:tgtEl>
                                          <p:spTgt spid="3"/>
                                        </p:tgtEl>
                                        <p:attrNameLst>
                                          <p:attrName>style.visibility</p:attrName>
                                        </p:attrNameLst>
                                      </p:cBhvr>
                                      <p:to>
                                        <p:strVal val="visible"/>
                                      </p:to>
                                    </p:set>
                                    <p:anim calcmode="lin" valueType="num">
                                      <p:cBhvr>
                                        <p:cTn id="156" dur="500" fill="hold"/>
                                        <p:tgtEl>
                                          <p:spTgt spid="3"/>
                                        </p:tgtEl>
                                        <p:attrNameLst>
                                          <p:attrName>ppt_w</p:attrName>
                                        </p:attrNameLst>
                                      </p:cBhvr>
                                      <p:tavLst>
                                        <p:tav tm="0">
                                          <p:val>
                                            <p:fltVal val="0"/>
                                          </p:val>
                                        </p:tav>
                                        <p:tav tm="100000">
                                          <p:val>
                                            <p:strVal val="#ppt_w"/>
                                          </p:val>
                                        </p:tav>
                                      </p:tavLst>
                                    </p:anim>
                                    <p:anim calcmode="lin" valueType="num">
                                      <p:cBhvr>
                                        <p:cTn id="157"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8" grpId="0" animBg="1"/>
      <p:bldP spid="8" grpId="1" animBg="1"/>
      <p:bldP spid="4" grpId="0" animBg="1"/>
      <p:bldP spid="4" grpId="1" animBg="1"/>
      <p:bldP spid="6" grpId="0" animBg="1"/>
      <p:bldP spid="6" grpId="1" animBg="1"/>
      <p:bldP spid="7" grpId="0" animBg="1"/>
      <p:bldP spid="7"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6" grpId="0" animBg="1"/>
      <p:bldP spid="16" grpId="1" animBg="1"/>
      <p:bldP spid="27" grpId="0" animBg="1"/>
      <p:bldP spid="27" grpId="1" animBg="1"/>
      <p:bldP spid="29" grpId="0" animBg="1"/>
      <p:bldP spid="29" grpId="1" animBg="1"/>
      <p:bldP spid="31" grpId="0" animBg="1"/>
      <p:bldP spid="31" grpId="1" animBg="1"/>
      <p:bldP spid="33" grpId="0" animBg="1"/>
      <p:bldP spid="33" grpId="1" animBg="1"/>
      <p:bldP spid="34" grpId="0" animBg="1"/>
      <p:bldP spid="34" grpId="1" animBg="1"/>
      <p:bldP spid="37" grpId="0" animBg="1"/>
      <p:bldP spid="37" grpId="1" animBg="1"/>
      <p:bldP spid="38" grpId="0" animBg="1"/>
      <p:bldP spid="38" grpId="1" animBg="1"/>
      <p:bldP spid="39" grpId="0" build="allAtOnce"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23A78-D5A1-09F2-52EB-585B158F7A1A}"/>
            </a:ext>
          </a:extLst>
        </p:cNvPr>
        <p:cNvGrpSpPr/>
        <p:nvPr/>
      </p:nvGrpSpPr>
      <p:grpSpPr>
        <a:xfrm>
          <a:off x="0" y="0"/>
          <a:ext cx="0" cy="0"/>
          <a:chOff x="0" y="0"/>
          <a:chExt cx="0" cy="0"/>
        </a:xfrm>
      </p:grpSpPr>
      <p:sp>
        <p:nvSpPr>
          <p:cNvPr id="4" name="Google Shape;53;p9">
            <a:extLst>
              <a:ext uri="{FF2B5EF4-FFF2-40B4-BE49-F238E27FC236}">
                <a16:creationId xmlns:a16="http://schemas.microsoft.com/office/drawing/2014/main" id="{A42688FF-57D6-DAD3-5214-6000B8F13041}"/>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a:t>Connecting all the dots</a:t>
            </a:r>
          </a:p>
        </p:txBody>
      </p:sp>
      <p:sp>
        <p:nvSpPr>
          <p:cNvPr id="27" name="Google Shape;55;p9">
            <a:extLst>
              <a:ext uri="{FF2B5EF4-FFF2-40B4-BE49-F238E27FC236}">
                <a16:creationId xmlns:a16="http://schemas.microsoft.com/office/drawing/2014/main" id="{E3B03F58-A487-47E1-F28F-EFD117088923}"/>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14</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pic>
        <p:nvPicPr>
          <p:cNvPr id="14" name="Picture 13">
            <a:extLst>
              <a:ext uri="{FF2B5EF4-FFF2-40B4-BE49-F238E27FC236}">
                <a16:creationId xmlns:a16="http://schemas.microsoft.com/office/drawing/2014/main" id="{6A9E7104-7ACF-BF27-220D-5A9563399B77}"/>
              </a:ext>
            </a:extLst>
          </p:cNvPr>
          <p:cNvPicPr>
            <a:picLocks noChangeAspect="1"/>
          </p:cNvPicPr>
          <p:nvPr/>
        </p:nvPicPr>
        <p:blipFill>
          <a:blip r:embed="rId3">
            <a:alphaModFix amt="35000"/>
          </a:blip>
          <a:stretch>
            <a:fillRect/>
          </a:stretch>
        </p:blipFill>
        <p:spPr>
          <a:xfrm>
            <a:off x="7865367" y="93688"/>
            <a:ext cx="4210660" cy="2711950"/>
          </a:xfrm>
          <a:prstGeom prst="rect">
            <a:avLst/>
          </a:prstGeom>
        </p:spPr>
      </p:pic>
      <p:pic>
        <p:nvPicPr>
          <p:cNvPr id="2" name="Picture 1">
            <a:extLst>
              <a:ext uri="{FF2B5EF4-FFF2-40B4-BE49-F238E27FC236}">
                <a16:creationId xmlns:a16="http://schemas.microsoft.com/office/drawing/2014/main" id="{9372EEA5-61C1-7202-4E2A-092A68832936}"/>
              </a:ext>
            </a:extLst>
          </p:cNvPr>
          <p:cNvPicPr>
            <a:picLocks noChangeAspect="1"/>
          </p:cNvPicPr>
          <p:nvPr/>
        </p:nvPicPr>
        <p:blipFill>
          <a:blip r:embed="rId3">
            <a:alphaModFix/>
          </a:blip>
          <a:srcRect l="38737" t="42643" r="18819" b="37075"/>
          <a:stretch>
            <a:fillRect/>
          </a:stretch>
        </p:blipFill>
        <p:spPr>
          <a:xfrm>
            <a:off x="9496425" y="1250156"/>
            <a:ext cx="1787213" cy="550069"/>
          </a:xfrm>
          <a:prstGeom prst="rect">
            <a:avLst/>
          </a:prstGeom>
        </p:spPr>
      </p:pic>
      <p:pic>
        <p:nvPicPr>
          <p:cNvPr id="32" name="Picture 31">
            <a:extLst>
              <a:ext uri="{FF2B5EF4-FFF2-40B4-BE49-F238E27FC236}">
                <a16:creationId xmlns:a16="http://schemas.microsoft.com/office/drawing/2014/main" id="{FDAC1EAB-5FE3-7D3F-01DE-CD86AD67BC52}"/>
              </a:ext>
            </a:extLst>
          </p:cNvPr>
          <p:cNvPicPr>
            <a:picLocks noChangeAspect="1"/>
          </p:cNvPicPr>
          <p:nvPr/>
        </p:nvPicPr>
        <p:blipFill>
          <a:blip r:embed="rId3">
            <a:alphaModFix/>
          </a:blip>
          <a:srcRect l="11026" t="42641" r="61263" b="5"/>
          <a:stretch>
            <a:fillRect/>
          </a:stretch>
        </p:blipFill>
        <p:spPr>
          <a:xfrm>
            <a:off x="8329613" y="1250156"/>
            <a:ext cx="1166813" cy="1555482"/>
          </a:xfrm>
          <a:prstGeom prst="rect">
            <a:avLst/>
          </a:prstGeom>
        </p:spPr>
      </p:pic>
      <p:pic>
        <p:nvPicPr>
          <p:cNvPr id="3" name="Picture 2">
            <a:extLst>
              <a:ext uri="{FF2B5EF4-FFF2-40B4-BE49-F238E27FC236}">
                <a16:creationId xmlns:a16="http://schemas.microsoft.com/office/drawing/2014/main" id="{6F0E14B9-4259-BE2B-CE74-9D4B27BD64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222" y="1379858"/>
            <a:ext cx="1006328" cy="1006328"/>
          </a:xfrm>
          <a:prstGeom prst="rect">
            <a:avLst/>
          </a:prstGeom>
        </p:spPr>
      </p:pic>
      <p:pic>
        <p:nvPicPr>
          <p:cNvPr id="8" name="Google Shape;880;p52">
            <a:extLst>
              <a:ext uri="{FF2B5EF4-FFF2-40B4-BE49-F238E27FC236}">
                <a16:creationId xmlns:a16="http://schemas.microsoft.com/office/drawing/2014/main" id="{9AF98E79-B84B-D01B-FEA3-3497558AB7A4}"/>
              </a:ext>
            </a:extLst>
          </p:cNvPr>
          <p:cNvPicPr preferRelativeResize="0"/>
          <p:nvPr/>
        </p:nvPicPr>
        <p:blipFill>
          <a:blip r:embed="rId5">
            <a:alphaModFix/>
          </a:blip>
          <a:stretch>
            <a:fillRect/>
          </a:stretch>
        </p:blipFill>
        <p:spPr>
          <a:xfrm>
            <a:off x="598343" y="2072322"/>
            <a:ext cx="797176" cy="804917"/>
          </a:xfrm>
          <a:prstGeom prst="rect">
            <a:avLst/>
          </a:prstGeom>
          <a:noFill/>
          <a:ln>
            <a:noFill/>
          </a:ln>
        </p:spPr>
      </p:pic>
      <p:pic>
        <p:nvPicPr>
          <p:cNvPr id="9" name="Picture 8">
            <a:extLst>
              <a:ext uri="{FF2B5EF4-FFF2-40B4-BE49-F238E27FC236}">
                <a16:creationId xmlns:a16="http://schemas.microsoft.com/office/drawing/2014/main" id="{79D8AAAF-9B36-4F86-2660-7911AB54392F}"/>
              </a:ext>
            </a:extLst>
          </p:cNvPr>
          <p:cNvPicPr>
            <a:picLocks noChangeAspect="1"/>
          </p:cNvPicPr>
          <p:nvPr/>
        </p:nvPicPr>
        <p:blipFill>
          <a:blip r:embed="rId3">
            <a:alphaModFix/>
          </a:blip>
          <a:srcRect l="49" t="42641" r="85159" b="5"/>
          <a:stretch>
            <a:fillRect/>
          </a:stretch>
        </p:blipFill>
        <p:spPr>
          <a:xfrm>
            <a:off x="7865367" y="1250152"/>
            <a:ext cx="622822" cy="1555482"/>
          </a:xfrm>
          <a:prstGeom prst="rect">
            <a:avLst/>
          </a:prstGeom>
        </p:spPr>
      </p:pic>
      <p:sp>
        <p:nvSpPr>
          <p:cNvPr id="5" name="Speech Bubble: Rectangle with Corners Rounded 4">
            <a:extLst>
              <a:ext uri="{FF2B5EF4-FFF2-40B4-BE49-F238E27FC236}">
                <a16:creationId xmlns:a16="http://schemas.microsoft.com/office/drawing/2014/main" id="{AF04736B-9605-B4DB-3886-57CEB6FC3737}"/>
              </a:ext>
            </a:extLst>
          </p:cNvPr>
          <p:cNvSpPr/>
          <p:nvPr/>
        </p:nvSpPr>
        <p:spPr>
          <a:xfrm>
            <a:off x="1630153" y="1185427"/>
            <a:ext cx="5946547" cy="1116131"/>
          </a:xfrm>
          <a:prstGeom prst="wedgeRoundRectCallout">
            <a:avLst>
              <a:gd name="adj1" fmla="val -59379"/>
              <a:gd name="adj2" fmla="val 56586"/>
              <a:gd name="adj3" fmla="val 16667"/>
            </a:avLst>
          </a:prstGeom>
          <a:solidFill>
            <a:srgbClr val="FFD966">
              <a:alpha val="50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pPr algn="ctr"/>
            <a:r>
              <a:rPr lang="en-IN" sz="2000">
                <a:solidFill>
                  <a:schemeClr val="tx1"/>
                </a:solidFill>
              </a:rPr>
              <a:t>Induce a bit-flip </a:t>
            </a:r>
          </a:p>
          <a:p>
            <a:pPr algn="ctr"/>
            <a:r>
              <a:rPr lang="en-IN" sz="2000">
                <a:solidFill>
                  <a:schemeClr val="tx1"/>
                </a:solidFill>
              </a:rPr>
              <a:t>in the SASS code of the CUDA library </a:t>
            </a:r>
          </a:p>
          <a:p>
            <a:pPr algn="ctr"/>
            <a:r>
              <a:rPr lang="en-IN" sz="2000">
                <a:solidFill>
                  <a:schemeClr val="tx1"/>
                </a:solidFill>
              </a:rPr>
              <a:t>while it resides in DRAM — before the victim executes.</a:t>
            </a:r>
            <a:endParaRPr lang="en-IN" sz="2000">
              <a:solidFill>
                <a:schemeClr val="tx1"/>
              </a:solidFill>
              <a:latin typeface="Aptos" panose="020B0004020202020204" pitchFamily="34" charset="0"/>
            </a:endParaRPr>
          </a:p>
        </p:txBody>
      </p:sp>
      <p:pic>
        <p:nvPicPr>
          <p:cNvPr id="6" name="Google Shape;659;p39" descr="A person using a computer&#10;&#10;AI-generated content may be incorrect.">
            <a:extLst>
              <a:ext uri="{FF2B5EF4-FFF2-40B4-BE49-F238E27FC236}">
                <a16:creationId xmlns:a16="http://schemas.microsoft.com/office/drawing/2014/main" id="{FFFD1A8C-0109-00C2-758C-5D4FC3632546}"/>
              </a:ext>
            </a:extLst>
          </p:cNvPr>
          <p:cNvPicPr preferRelativeResize="0"/>
          <p:nvPr/>
        </p:nvPicPr>
        <p:blipFill>
          <a:blip r:embed="rId6">
            <a:alphaModFix/>
          </a:blip>
          <a:stretch>
            <a:fillRect/>
          </a:stretch>
        </p:blipFill>
        <p:spPr>
          <a:xfrm>
            <a:off x="9782754" y="3018053"/>
            <a:ext cx="1214553" cy="1116131"/>
          </a:xfrm>
          <a:prstGeom prst="rect">
            <a:avLst/>
          </a:prstGeom>
          <a:noFill/>
          <a:ln>
            <a:noFill/>
          </a:ln>
        </p:spPr>
      </p:pic>
      <p:sp>
        <p:nvSpPr>
          <p:cNvPr id="12" name="Rectangle: Rounded Corners 11">
            <a:extLst>
              <a:ext uri="{FF2B5EF4-FFF2-40B4-BE49-F238E27FC236}">
                <a16:creationId xmlns:a16="http://schemas.microsoft.com/office/drawing/2014/main" id="{AF71C98C-EC43-CE5C-97B1-EEEAEA91890E}"/>
              </a:ext>
            </a:extLst>
          </p:cNvPr>
          <p:cNvSpPr/>
          <p:nvPr/>
        </p:nvSpPr>
        <p:spPr>
          <a:xfrm>
            <a:off x="6335273" y="3969041"/>
            <a:ext cx="3958020" cy="450288"/>
          </a:xfrm>
          <a:prstGeom prst="roundRect">
            <a:avLst/>
          </a:prstGeom>
          <a:solidFill>
            <a:srgbClr val="C2F1C8"/>
          </a:solidFill>
          <a:ln w="28575">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cs typeface="Arial"/>
              </a:rPr>
              <a:t>How many ‘s’s are in “Strawberry”?</a:t>
            </a:r>
          </a:p>
        </p:txBody>
      </p:sp>
      <p:sp>
        <p:nvSpPr>
          <p:cNvPr id="13" name="Rectangle: Rounded Corners 12">
            <a:extLst>
              <a:ext uri="{FF2B5EF4-FFF2-40B4-BE49-F238E27FC236}">
                <a16:creationId xmlns:a16="http://schemas.microsoft.com/office/drawing/2014/main" id="{7CB01374-EAAF-85EB-B3EC-F9F372526B34}"/>
              </a:ext>
            </a:extLst>
          </p:cNvPr>
          <p:cNvSpPr/>
          <p:nvPr/>
        </p:nvSpPr>
        <p:spPr>
          <a:xfrm>
            <a:off x="1080569" y="4875912"/>
            <a:ext cx="6382780" cy="988809"/>
          </a:xfrm>
          <a:prstGeom prst="roundRect">
            <a:avLst/>
          </a:prstGeom>
          <a:solidFill>
            <a:schemeClr val="accent1">
              <a:lumMod val="40000"/>
              <a:lumOff val="60000"/>
            </a:schemeClr>
          </a:solidFill>
          <a:ln w="28575">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err="1">
                <a:solidFill>
                  <a:schemeClr val="tx1"/>
                </a:solidFill>
                <a:cs typeface="Arial"/>
              </a:rPr>
              <a:t>Asdf</a:t>
            </a:r>
            <a:r>
              <a:rPr lang="en-US" sz="2000">
                <a:solidFill>
                  <a:schemeClr val="tx1"/>
                </a:solidFill>
                <a:cs typeface="Arial"/>
              </a:rPr>
              <a:t> </a:t>
            </a:r>
            <a:r>
              <a:rPr lang="en-US" sz="2000" err="1">
                <a:solidFill>
                  <a:schemeClr val="tx1"/>
                </a:solidFill>
                <a:cs typeface="Arial"/>
              </a:rPr>
              <a:t>asdfasdrqwer</a:t>
            </a:r>
            <a:r>
              <a:rPr lang="en-US" sz="2000">
                <a:solidFill>
                  <a:schemeClr val="tx1"/>
                </a:solidFill>
                <a:cs typeface="Arial"/>
              </a:rPr>
              <a:t> </a:t>
            </a:r>
            <a:r>
              <a:rPr lang="en-US" sz="2000" err="1">
                <a:solidFill>
                  <a:schemeClr val="tx1"/>
                </a:solidFill>
                <a:cs typeface="Arial"/>
              </a:rPr>
              <a:t>Vadsfa</a:t>
            </a:r>
            <a:r>
              <a:rPr lang="en-US" sz="2000">
                <a:solidFill>
                  <a:schemeClr val="tx1"/>
                </a:solidFill>
                <a:cs typeface="Arial"/>
              </a:rPr>
              <a:t> </a:t>
            </a:r>
            <a:r>
              <a:rPr lang="en-US" sz="2000" err="1">
                <a:solidFill>
                  <a:schemeClr val="tx1"/>
                </a:solidFill>
                <a:cs typeface="Arial"/>
              </a:rPr>
              <a:t>SDfaqSDFADSF</a:t>
            </a:r>
            <a:r>
              <a:rPr lang="en-US" sz="2000">
                <a:solidFill>
                  <a:schemeClr val="tx1"/>
                </a:solidFill>
                <a:cs typeface="Arial"/>
              </a:rPr>
              <a:t> </a:t>
            </a:r>
            <a:r>
              <a:rPr lang="en-US" sz="2000" err="1">
                <a:solidFill>
                  <a:schemeClr val="tx1"/>
                </a:solidFill>
                <a:cs typeface="Arial"/>
              </a:rPr>
              <a:t>f,m.dsnalk;f</a:t>
            </a:r>
            <a:r>
              <a:rPr lang="en-US" sz="2000">
                <a:solidFill>
                  <a:schemeClr val="tx1"/>
                </a:solidFill>
                <a:cs typeface="Arial"/>
              </a:rPr>
              <a:t> </a:t>
            </a:r>
          </a:p>
          <a:p>
            <a:pPr algn="ctr"/>
            <a:r>
              <a:rPr lang="en-US" sz="2000" err="1">
                <a:solidFill>
                  <a:schemeClr val="tx1"/>
                </a:solidFill>
                <a:cs typeface="Arial"/>
              </a:rPr>
              <a:t>Asdklfj</a:t>
            </a:r>
            <a:r>
              <a:rPr lang="en-US" sz="2000">
                <a:solidFill>
                  <a:schemeClr val="tx1"/>
                </a:solidFill>
                <a:cs typeface="Arial"/>
              </a:rPr>
              <a:t> </a:t>
            </a:r>
            <a:r>
              <a:rPr lang="en-US" sz="2000" err="1">
                <a:solidFill>
                  <a:schemeClr val="tx1"/>
                </a:solidFill>
                <a:cs typeface="Arial"/>
              </a:rPr>
              <a:t>qawe</a:t>
            </a:r>
            <a:r>
              <a:rPr lang="en-US" sz="2000">
                <a:solidFill>
                  <a:schemeClr val="tx1"/>
                </a:solidFill>
                <a:cs typeface="Arial"/>
              </a:rPr>
              <a:t>[</a:t>
            </a:r>
            <a:r>
              <a:rPr lang="en-US" sz="2000" err="1">
                <a:solidFill>
                  <a:schemeClr val="tx1"/>
                </a:solidFill>
                <a:cs typeface="Arial"/>
              </a:rPr>
              <a:t>porouijlk</a:t>
            </a:r>
            <a:r>
              <a:rPr lang="en-US" sz="2000">
                <a:solidFill>
                  <a:schemeClr val="tx1"/>
                </a:solidFill>
                <a:cs typeface="Arial"/>
              </a:rPr>
              <a:t>; SADF MNALK/</a:t>
            </a:r>
            <a:r>
              <a:rPr lang="en-US" sz="2000" err="1">
                <a:solidFill>
                  <a:schemeClr val="tx1"/>
                </a:solidFill>
                <a:cs typeface="Arial"/>
              </a:rPr>
              <a:t>sd</a:t>
            </a:r>
            <a:r>
              <a:rPr lang="en-US" sz="2000">
                <a:solidFill>
                  <a:schemeClr val="tx1"/>
                </a:solidFill>
                <a:cs typeface="Arial"/>
              </a:rPr>
              <a:t> JFOI[PSDAJUF</a:t>
            </a:r>
          </a:p>
        </p:txBody>
      </p:sp>
      <p:pic>
        <p:nvPicPr>
          <p:cNvPr id="15" name="Picture 14">
            <a:extLst>
              <a:ext uri="{FF2B5EF4-FFF2-40B4-BE49-F238E27FC236}">
                <a16:creationId xmlns:a16="http://schemas.microsoft.com/office/drawing/2014/main" id="{CAF36968-2AD0-5DA4-4C07-64CDAE46C461}"/>
              </a:ext>
            </a:extLst>
          </p:cNvPr>
          <p:cNvPicPr>
            <a:picLocks noChangeAspect="1"/>
          </p:cNvPicPr>
          <p:nvPr/>
        </p:nvPicPr>
        <p:blipFill>
          <a:blip r:embed="rId7"/>
          <a:stretch>
            <a:fillRect/>
          </a:stretch>
        </p:blipFill>
        <p:spPr>
          <a:xfrm>
            <a:off x="695610" y="4527673"/>
            <a:ext cx="769918" cy="769918"/>
          </a:xfrm>
          <a:prstGeom prst="rect">
            <a:avLst/>
          </a:prstGeom>
        </p:spPr>
      </p:pic>
      <p:sp>
        <p:nvSpPr>
          <p:cNvPr id="16" name="Rectangle 15">
            <a:extLst>
              <a:ext uri="{FF2B5EF4-FFF2-40B4-BE49-F238E27FC236}">
                <a16:creationId xmlns:a16="http://schemas.microsoft.com/office/drawing/2014/main" id="{95584CA8-EAC2-BAF0-474A-D7878DFE9F3B}"/>
              </a:ext>
            </a:extLst>
          </p:cNvPr>
          <p:cNvSpPr/>
          <p:nvPr/>
        </p:nvSpPr>
        <p:spPr>
          <a:xfrm>
            <a:off x="2882936" y="6001994"/>
            <a:ext cx="6426127" cy="421932"/>
          </a:xfrm>
          <a:prstGeom prst="rect">
            <a:avLst/>
          </a:prstGeom>
          <a:solidFill>
            <a:schemeClr val="accent4">
              <a:lumMod val="60000"/>
              <a:lumOff val="40000"/>
              <a:alpha val="50000"/>
            </a:schemeClr>
          </a:solidFill>
          <a:ln w="19050">
            <a:solidFill>
              <a:schemeClr val="tx1"/>
            </a:solid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n-US" sz="2400">
                <a:solidFill>
                  <a:schemeClr val="tx1"/>
                </a:solidFill>
              </a:rPr>
              <a:t>Victim sees incoherent output text for the query</a:t>
            </a:r>
            <a:endParaRPr lang="en-IN" sz="2400">
              <a:solidFill>
                <a:schemeClr val="tx1"/>
              </a:solidFill>
            </a:endParaRPr>
          </a:p>
        </p:txBody>
      </p:sp>
      <p:pic>
        <p:nvPicPr>
          <p:cNvPr id="18" name="Picture 17">
            <a:extLst>
              <a:ext uri="{FF2B5EF4-FFF2-40B4-BE49-F238E27FC236}">
                <a16:creationId xmlns:a16="http://schemas.microsoft.com/office/drawing/2014/main" id="{C66D4403-1A03-7EA5-296E-BCAE78697B52}"/>
              </a:ext>
            </a:extLst>
          </p:cNvPr>
          <p:cNvPicPr>
            <a:picLocks noChangeAspect="1"/>
          </p:cNvPicPr>
          <p:nvPr/>
        </p:nvPicPr>
        <p:blipFill>
          <a:blip r:embed="rId3">
            <a:alphaModFix/>
          </a:blip>
          <a:srcRect l="37114" t="62924" r="2" b="5"/>
          <a:stretch>
            <a:fillRect/>
          </a:stretch>
        </p:blipFill>
        <p:spPr>
          <a:xfrm>
            <a:off x="9428163" y="1800224"/>
            <a:ext cx="2647864" cy="1005413"/>
          </a:xfrm>
          <a:prstGeom prst="rect">
            <a:avLst/>
          </a:prstGeom>
        </p:spPr>
      </p:pic>
      <p:pic>
        <p:nvPicPr>
          <p:cNvPr id="20" name="Picture 19">
            <a:extLst>
              <a:ext uri="{FF2B5EF4-FFF2-40B4-BE49-F238E27FC236}">
                <a16:creationId xmlns:a16="http://schemas.microsoft.com/office/drawing/2014/main" id="{6AA73A3B-D3D4-CB89-8C48-69FEA428FE31}"/>
              </a:ext>
            </a:extLst>
          </p:cNvPr>
          <p:cNvPicPr>
            <a:picLocks noChangeAspect="1"/>
          </p:cNvPicPr>
          <p:nvPr/>
        </p:nvPicPr>
        <p:blipFill>
          <a:blip r:embed="rId3">
            <a:alphaModFix/>
          </a:blip>
          <a:srcRect l="38737" t="1" r="9320" b="37075"/>
          <a:stretch>
            <a:fillRect/>
          </a:stretch>
        </p:blipFill>
        <p:spPr>
          <a:xfrm>
            <a:off x="9496424" y="93688"/>
            <a:ext cx="2187179" cy="1706535"/>
          </a:xfrm>
          <a:prstGeom prst="rect">
            <a:avLst/>
          </a:prstGeom>
        </p:spPr>
      </p:pic>
    </p:spTree>
    <p:extLst>
      <p:ext uri="{BB962C8B-B14F-4D97-AF65-F5344CB8AC3E}">
        <p14:creationId xmlns:p14="http://schemas.microsoft.com/office/powerpoint/2010/main" val="42610183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32" presetClass="emph" presetSubtype="0" fill="hold" nodeType="clickEffect">
                                  <p:stCondLst>
                                    <p:cond delay="0"/>
                                  </p:stCondLst>
                                  <p:childTnLst>
                                    <p:animRot by="120000">
                                      <p:cBhvr>
                                        <p:cTn id="29" dur="100" fill="hold">
                                          <p:stCondLst>
                                            <p:cond delay="0"/>
                                          </p:stCondLst>
                                        </p:cTn>
                                        <p:tgtEl>
                                          <p:spTgt spid="3"/>
                                        </p:tgtEl>
                                        <p:attrNameLst>
                                          <p:attrName>r</p:attrName>
                                        </p:attrNameLst>
                                      </p:cBhvr>
                                    </p:animRot>
                                    <p:animRot by="-240000">
                                      <p:cBhvr>
                                        <p:cTn id="30" dur="200" fill="hold">
                                          <p:stCondLst>
                                            <p:cond delay="200"/>
                                          </p:stCondLst>
                                        </p:cTn>
                                        <p:tgtEl>
                                          <p:spTgt spid="3"/>
                                        </p:tgtEl>
                                        <p:attrNameLst>
                                          <p:attrName>r</p:attrName>
                                        </p:attrNameLst>
                                      </p:cBhvr>
                                    </p:animRot>
                                    <p:animRot by="240000">
                                      <p:cBhvr>
                                        <p:cTn id="31" dur="200" fill="hold">
                                          <p:stCondLst>
                                            <p:cond delay="400"/>
                                          </p:stCondLst>
                                        </p:cTn>
                                        <p:tgtEl>
                                          <p:spTgt spid="3"/>
                                        </p:tgtEl>
                                        <p:attrNameLst>
                                          <p:attrName>r</p:attrName>
                                        </p:attrNameLst>
                                      </p:cBhvr>
                                    </p:animRot>
                                    <p:animRot by="-240000">
                                      <p:cBhvr>
                                        <p:cTn id="32" dur="200" fill="hold">
                                          <p:stCondLst>
                                            <p:cond delay="600"/>
                                          </p:stCondLst>
                                        </p:cTn>
                                        <p:tgtEl>
                                          <p:spTgt spid="3"/>
                                        </p:tgtEl>
                                        <p:attrNameLst>
                                          <p:attrName>r</p:attrName>
                                        </p:attrNameLst>
                                      </p:cBhvr>
                                    </p:animRot>
                                    <p:animRot by="120000">
                                      <p:cBhvr>
                                        <p:cTn id="33" dur="200" fill="hold">
                                          <p:stCondLst>
                                            <p:cond delay="800"/>
                                          </p:stCondLst>
                                        </p:cTn>
                                        <p:tgtEl>
                                          <p:spTgt spid="3"/>
                                        </p:tgtEl>
                                        <p:attrNameLst>
                                          <p:attrName>r</p:attrName>
                                        </p:attrNameLst>
                                      </p:cBhvr>
                                    </p:animRot>
                                  </p:childTnLst>
                                </p:cTn>
                              </p:par>
                              <p:par>
                                <p:cTn id="34" presetID="10" presetClass="entr" presetSubtype="0"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500"/>
                                        <p:tgtEl>
                                          <p:spTgt spid="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P spid="13"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2">
          <a:extLst>
            <a:ext uri="{FF2B5EF4-FFF2-40B4-BE49-F238E27FC236}">
              <a16:creationId xmlns:a16="http://schemas.microsoft.com/office/drawing/2014/main" id="{EA68E1F8-7547-8997-0F3E-EECD11726208}"/>
            </a:ext>
          </a:extLst>
        </p:cNvPr>
        <p:cNvGrpSpPr/>
        <p:nvPr/>
      </p:nvGrpSpPr>
      <p:grpSpPr>
        <a:xfrm>
          <a:off x="0" y="0"/>
          <a:ext cx="0" cy="0"/>
          <a:chOff x="0" y="0"/>
          <a:chExt cx="0" cy="0"/>
        </a:xfrm>
      </p:grpSpPr>
      <p:sp>
        <p:nvSpPr>
          <p:cNvPr id="53" name="Google Shape;53;p9">
            <a:extLst>
              <a:ext uri="{FF2B5EF4-FFF2-40B4-BE49-F238E27FC236}">
                <a16:creationId xmlns:a16="http://schemas.microsoft.com/office/drawing/2014/main" id="{B38D1A70-FE31-78FE-8897-08A1E3EDEA8F}"/>
              </a:ext>
            </a:extLst>
          </p:cNvPr>
          <p:cNvSpPr txBox="1">
            <a:spLocks noGrp="1"/>
          </p:cNvSpPr>
          <p:nvPr>
            <p:ph type="title"/>
          </p:nvPr>
        </p:nvSpPr>
        <p:spPr>
          <a:xfrm>
            <a:off x="415600" y="320666"/>
            <a:ext cx="11839347"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t>PRowhammer: Requirements</a:t>
            </a:r>
            <a:endParaRPr b="1"/>
          </a:p>
        </p:txBody>
      </p:sp>
      <p:sp>
        <p:nvSpPr>
          <p:cNvPr id="55" name="Google Shape;55;p9">
            <a:extLst>
              <a:ext uri="{FF2B5EF4-FFF2-40B4-BE49-F238E27FC236}">
                <a16:creationId xmlns:a16="http://schemas.microsoft.com/office/drawing/2014/main" id="{444962D0-C7AB-7327-D12A-A022CB6A0D0A}"/>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15</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sp>
        <p:nvSpPr>
          <p:cNvPr id="7" name="Oval 6">
            <a:extLst>
              <a:ext uri="{FF2B5EF4-FFF2-40B4-BE49-F238E27FC236}">
                <a16:creationId xmlns:a16="http://schemas.microsoft.com/office/drawing/2014/main" id="{B360040A-DCFC-1D0E-2D57-1591C5CECD75}"/>
              </a:ext>
            </a:extLst>
          </p:cNvPr>
          <p:cNvSpPr/>
          <p:nvPr/>
        </p:nvSpPr>
        <p:spPr>
          <a:xfrm>
            <a:off x="4472414" y="3209049"/>
            <a:ext cx="3133750" cy="2969829"/>
          </a:xfrm>
          <a:prstGeom prst="ellipse">
            <a:avLst/>
          </a:prstGeom>
          <a:solidFill>
            <a:srgbClr val="000000">
              <a:alpha val="42000"/>
            </a:srgb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US" sz="2400" b="1">
              <a:cs typeface="Arial"/>
            </a:endParaRPr>
          </a:p>
          <a:p>
            <a:pPr algn="ctr"/>
            <a:endParaRPr lang="en-US" sz="2800" b="1">
              <a:solidFill>
                <a:srgbClr val="C00000"/>
              </a:solidFill>
              <a:cs typeface="Arial"/>
            </a:endParaRPr>
          </a:p>
          <a:p>
            <a:pPr algn="ctr"/>
            <a:r>
              <a:rPr lang="en-US" sz="2400" b="1">
                <a:cs typeface="Arial"/>
              </a:rPr>
              <a:t>Valid GPU instructions after bit-flip</a:t>
            </a:r>
          </a:p>
          <a:p>
            <a:pPr algn="ctr"/>
            <a:endParaRPr lang="en-US" sz="2400" b="1">
              <a:cs typeface="Arial"/>
            </a:endParaRPr>
          </a:p>
          <a:p>
            <a:pPr algn="ctr"/>
            <a:endParaRPr lang="en-US" sz="2400">
              <a:cs typeface="Arial"/>
            </a:endParaRPr>
          </a:p>
        </p:txBody>
      </p:sp>
      <p:sp>
        <p:nvSpPr>
          <p:cNvPr id="9" name="Oval 8">
            <a:extLst>
              <a:ext uri="{FF2B5EF4-FFF2-40B4-BE49-F238E27FC236}">
                <a16:creationId xmlns:a16="http://schemas.microsoft.com/office/drawing/2014/main" id="{73B95896-C959-8869-E1DA-21C6278FB3A0}"/>
              </a:ext>
            </a:extLst>
          </p:cNvPr>
          <p:cNvSpPr/>
          <p:nvPr/>
        </p:nvSpPr>
        <p:spPr>
          <a:xfrm>
            <a:off x="5758668" y="1227314"/>
            <a:ext cx="3065454" cy="2905105"/>
          </a:xfrm>
          <a:prstGeom prst="ellipse">
            <a:avLst/>
          </a:prstGeom>
          <a:solidFill>
            <a:srgbClr val="000000">
              <a:alpha val="42000"/>
            </a:srgb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en-US" sz="2400" b="1">
                <a:cs typeface="Arial"/>
              </a:rPr>
              <a:t>GPU shared libraries accessible to attacker</a:t>
            </a:r>
          </a:p>
        </p:txBody>
      </p:sp>
      <p:sp>
        <p:nvSpPr>
          <p:cNvPr id="10" name="Oval 9">
            <a:extLst>
              <a:ext uri="{FF2B5EF4-FFF2-40B4-BE49-F238E27FC236}">
                <a16:creationId xmlns:a16="http://schemas.microsoft.com/office/drawing/2014/main" id="{4C28DEDE-AD29-28CA-04C6-D0680954B617}"/>
              </a:ext>
            </a:extLst>
          </p:cNvPr>
          <p:cNvSpPr/>
          <p:nvPr/>
        </p:nvSpPr>
        <p:spPr>
          <a:xfrm>
            <a:off x="3391607" y="1227314"/>
            <a:ext cx="3005708" cy="2848485"/>
          </a:xfrm>
          <a:prstGeom prst="ellipse">
            <a:avLst/>
          </a:prstGeom>
          <a:solidFill>
            <a:srgbClr val="000000">
              <a:alpha val="42000"/>
            </a:srgb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en-US" sz="2400" b="1">
                <a:ea typeface="Calibri"/>
                <a:cs typeface="Calibri"/>
              </a:rPr>
              <a:t> ML Frameworks should use </a:t>
            </a:r>
          </a:p>
          <a:p>
            <a:pPr algn="ctr"/>
            <a:r>
              <a:rPr lang="en-US" sz="2400" b="1">
                <a:ea typeface="Calibri"/>
                <a:cs typeface="Arial"/>
              </a:rPr>
              <a:t>GPU shared</a:t>
            </a:r>
            <a:endParaRPr lang="en-US">
              <a:ea typeface="Calibri"/>
              <a:cs typeface="Calibri"/>
            </a:endParaRPr>
          </a:p>
          <a:p>
            <a:pPr algn="ctr"/>
            <a:r>
              <a:rPr lang="en-US" sz="2400" b="1">
                <a:ea typeface="Calibri"/>
                <a:cs typeface="Arial"/>
              </a:rPr>
              <a:t>libraries</a:t>
            </a:r>
            <a:endParaRPr lang="en-US"/>
          </a:p>
        </p:txBody>
      </p:sp>
      <p:grpSp>
        <p:nvGrpSpPr>
          <p:cNvPr id="21" name="Group 20">
            <a:extLst>
              <a:ext uri="{FF2B5EF4-FFF2-40B4-BE49-F238E27FC236}">
                <a16:creationId xmlns:a16="http://schemas.microsoft.com/office/drawing/2014/main" id="{01783BBA-FE55-1CE9-2F15-3DE67C098809}"/>
              </a:ext>
            </a:extLst>
          </p:cNvPr>
          <p:cNvGrpSpPr/>
          <p:nvPr/>
        </p:nvGrpSpPr>
        <p:grpSpPr>
          <a:xfrm>
            <a:off x="-2598" y="1685724"/>
            <a:ext cx="3297788" cy="2163029"/>
            <a:chOff x="1103944" y="4597224"/>
            <a:chExt cx="3297788" cy="2163029"/>
          </a:xfrm>
        </p:grpSpPr>
        <p:grpSp>
          <p:nvGrpSpPr>
            <p:cNvPr id="3" name="Group 2">
              <a:extLst>
                <a:ext uri="{FF2B5EF4-FFF2-40B4-BE49-F238E27FC236}">
                  <a16:creationId xmlns:a16="http://schemas.microsoft.com/office/drawing/2014/main" id="{58AFB5EE-6796-1887-0EA0-60C9CF7C3DA8}"/>
                </a:ext>
              </a:extLst>
            </p:cNvPr>
            <p:cNvGrpSpPr/>
            <p:nvPr/>
          </p:nvGrpSpPr>
          <p:grpSpPr>
            <a:xfrm>
              <a:off x="1103944" y="4706081"/>
              <a:ext cx="3041422" cy="1935250"/>
              <a:chOff x="-71779" y="1296232"/>
              <a:chExt cx="1987217" cy="1190143"/>
            </a:xfrm>
          </p:grpSpPr>
          <p:sp>
            <p:nvSpPr>
              <p:cNvPr id="4" name="Rectangle: Rounded Corners 3">
                <a:extLst>
                  <a:ext uri="{FF2B5EF4-FFF2-40B4-BE49-F238E27FC236}">
                    <a16:creationId xmlns:a16="http://schemas.microsoft.com/office/drawing/2014/main" id="{40AB0341-FDC3-1EF5-B2B5-012116DAEF3C}"/>
                  </a:ext>
                </a:extLst>
              </p:cNvPr>
              <p:cNvSpPr/>
              <p:nvPr/>
            </p:nvSpPr>
            <p:spPr>
              <a:xfrm>
                <a:off x="1041280" y="1296232"/>
                <a:ext cx="837278" cy="469538"/>
              </a:xfrm>
              <a:prstGeom prst="roundRect">
                <a:avLst/>
              </a:prstGeom>
              <a:solidFill>
                <a:srgbClr val="DCEAF7">
                  <a:alpha val="51000"/>
                </a:srgbClr>
              </a:solidFill>
              <a:ln w="28575">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5" name="Group 4">
                <a:extLst>
                  <a:ext uri="{FF2B5EF4-FFF2-40B4-BE49-F238E27FC236}">
                    <a16:creationId xmlns:a16="http://schemas.microsoft.com/office/drawing/2014/main" id="{B8FF823E-E213-CD31-3F20-5EA00B616DBE}"/>
                  </a:ext>
                </a:extLst>
              </p:cNvPr>
              <p:cNvGrpSpPr/>
              <p:nvPr/>
            </p:nvGrpSpPr>
            <p:grpSpPr>
              <a:xfrm>
                <a:off x="1031370" y="1296232"/>
                <a:ext cx="884068" cy="454265"/>
                <a:chOff x="809913" y="1274801"/>
                <a:chExt cx="884068" cy="454265"/>
              </a:xfrm>
            </p:grpSpPr>
            <p:pic>
              <p:nvPicPr>
                <p:cNvPr id="16" name="Picture 15" descr="A yellow and black logo&#10;&#10;AI-generated content may be incorrect.">
                  <a:extLst>
                    <a:ext uri="{FF2B5EF4-FFF2-40B4-BE49-F238E27FC236}">
                      <a16:creationId xmlns:a16="http://schemas.microsoft.com/office/drawing/2014/main" id="{9E4487CB-3D7B-FE31-04F7-D7869CA35BBD}"/>
                    </a:ext>
                  </a:extLst>
                </p:cNvPr>
                <p:cNvPicPr>
                  <a:picLocks noChangeAspect="1"/>
                </p:cNvPicPr>
                <p:nvPr/>
              </p:nvPicPr>
              <p:blipFill>
                <a:blip r:embed="rId3"/>
                <a:stretch>
                  <a:fillRect/>
                </a:stretch>
              </p:blipFill>
              <p:spPr>
                <a:xfrm>
                  <a:off x="809913" y="1274801"/>
                  <a:ext cx="488194" cy="454265"/>
                </a:xfrm>
                <a:prstGeom prst="rect">
                  <a:avLst/>
                </a:prstGeom>
              </p:spPr>
            </p:pic>
            <p:pic>
              <p:nvPicPr>
                <p:cNvPr id="17" name="Picture 16" descr="A red circle with a dot in the middle&#10;&#10;AI-generated content may be incorrect.">
                  <a:extLst>
                    <a:ext uri="{FF2B5EF4-FFF2-40B4-BE49-F238E27FC236}">
                      <a16:creationId xmlns:a16="http://schemas.microsoft.com/office/drawing/2014/main" id="{26E6E586-9F18-2FA7-5FF5-029AAFF66743}"/>
                    </a:ext>
                  </a:extLst>
                </p:cNvPr>
                <p:cNvPicPr>
                  <a:picLocks noChangeAspect="1"/>
                </p:cNvPicPr>
                <p:nvPr/>
              </p:nvPicPr>
              <p:blipFill>
                <a:blip r:embed="rId4"/>
                <a:stretch>
                  <a:fillRect/>
                </a:stretch>
              </p:blipFill>
              <p:spPr>
                <a:xfrm>
                  <a:off x="1212531" y="1277939"/>
                  <a:ext cx="481450" cy="447991"/>
                </a:xfrm>
                <a:prstGeom prst="rect">
                  <a:avLst/>
                </a:prstGeom>
              </p:spPr>
            </p:pic>
          </p:grpSp>
          <p:sp>
            <p:nvSpPr>
              <p:cNvPr id="6" name="TextBox 5">
                <a:extLst>
                  <a:ext uri="{FF2B5EF4-FFF2-40B4-BE49-F238E27FC236}">
                    <a16:creationId xmlns:a16="http://schemas.microsoft.com/office/drawing/2014/main" id="{FB72FABB-C5E9-FAF5-5615-D01FDF393D99}"/>
                  </a:ext>
                </a:extLst>
              </p:cNvPr>
              <p:cNvSpPr txBox="1"/>
              <p:nvPr/>
            </p:nvSpPr>
            <p:spPr>
              <a:xfrm>
                <a:off x="-45189" y="1319142"/>
                <a:ext cx="1139666" cy="45426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2000" b="1">
                    <a:latin typeface="Aptos" panose="020B0004020202020204" pitchFamily="34" charset="0"/>
                  </a:rPr>
                  <a:t>ML Framework</a:t>
                </a:r>
              </a:p>
            </p:txBody>
          </p:sp>
          <p:sp>
            <p:nvSpPr>
              <p:cNvPr id="8" name="TextBox 7">
                <a:extLst>
                  <a:ext uri="{FF2B5EF4-FFF2-40B4-BE49-F238E27FC236}">
                    <a16:creationId xmlns:a16="http://schemas.microsoft.com/office/drawing/2014/main" id="{1BB94128-EFC2-ED05-B6D8-C2E03ABB6DED}"/>
                  </a:ext>
                </a:extLst>
              </p:cNvPr>
              <p:cNvSpPr txBox="1"/>
              <p:nvPr/>
            </p:nvSpPr>
            <p:spPr>
              <a:xfrm>
                <a:off x="-71779" y="2032110"/>
                <a:ext cx="1139666" cy="45426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2000" b="1">
                    <a:latin typeface="Aptos" panose="020B0004020202020204" pitchFamily="34" charset="0"/>
                  </a:rPr>
                  <a:t>Shared</a:t>
                </a:r>
              </a:p>
              <a:p>
                <a:pPr algn="ctr"/>
                <a:r>
                  <a:rPr lang="en-US" sz="2000" b="1">
                    <a:latin typeface="Aptos" panose="020B0004020202020204" pitchFamily="34" charset="0"/>
                  </a:rPr>
                  <a:t>Library</a:t>
                </a:r>
              </a:p>
            </p:txBody>
          </p:sp>
          <p:sp>
            <p:nvSpPr>
              <p:cNvPr id="14" name="Rectangle: Rounded Corners 13">
                <a:extLst>
                  <a:ext uri="{FF2B5EF4-FFF2-40B4-BE49-F238E27FC236}">
                    <a16:creationId xmlns:a16="http://schemas.microsoft.com/office/drawing/2014/main" id="{69EE4EF4-EED8-D3B0-4ED9-F1FCDF11DE23}"/>
                  </a:ext>
                </a:extLst>
              </p:cNvPr>
              <p:cNvSpPr/>
              <p:nvPr/>
            </p:nvSpPr>
            <p:spPr>
              <a:xfrm>
                <a:off x="1052223" y="2059694"/>
                <a:ext cx="785416" cy="399097"/>
              </a:xfrm>
              <a:prstGeom prst="roundRect">
                <a:avLst/>
              </a:prstGeom>
              <a:solidFill>
                <a:schemeClr val="accent5"/>
              </a:solidFill>
              <a:ln w="28575">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atin typeface="Courier New" panose="02070309020205020404" pitchFamily="49" charset="0"/>
                    <a:cs typeface="Courier New" panose="02070309020205020404" pitchFamily="49" charset="0"/>
                  </a:rPr>
                  <a:t>cuBLAS </a:t>
                </a:r>
                <a:r>
                  <a:rPr lang="en-US" sz="2000" b="1" err="1">
                    <a:latin typeface="Courier New" panose="02070309020205020404" pitchFamily="49" charset="0"/>
                    <a:cs typeface="Courier New" panose="02070309020205020404" pitchFamily="49" charset="0"/>
                  </a:rPr>
                  <a:t>cuDNN</a:t>
                </a:r>
                <a:endParaRPr lang="en-US" sz="2000" b="1">
                  <a:latin typeface="Courier New" panose="02070309020205020404" pitchFamily="49" charset="0"/>
                  <a:cs typeface="Courier New" panose="02070309020205020404" pitchFamily="49" charset="0"/>
                </a:endParaRPr>
              </a:p>
            </p:txBody>
          </p:sp>
          <p:cxnSp>
            <p:nvCxnSpPr>
              <p:cNvPr id="15" name="Straight Arrow Connector 14">
                <a:extLst>
                  <a:ext uri="{FF2B5EF4-FFF2-40B4-BE49-F238E27FC236}">
                    <a16:creationId xmlns:a16="http://schemas.microsoft.com/office/drawing/2014/main" id="{4E2EEE20-8E08-735D-2DA7-1F17DE04682E}"/>
                  </a:ext>
                </a:extLst>
              </p:cNvPr>
              <p:cNvCxnSpPr>
                <a:cxnSpLocks/>
              </p:cNvCxnSpPr>
              <p:nvPr/>
            </p:nvCxnSpPr>
            <p:spPr>
              <a:xfrm>
                <a:off x="1463957" y="1767242"/>
                <a:ext cx="0" cy="26486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Rectangle: Rounded Corners 19">
              <a:extLst>
                <a:ext uri="{FF2B5EF4-FFF2-40B4-BE49-F238E27FC236}">
                  <a16:creationId xmlns:a16="http://schemas.microsoft.com/office/drawing/2014/main" id="{8B88F629-AB80-5911-42D9-21F4C4F5D2E7}"/>
                </a:ext>
              </a:extLst>
            </p:cNvPr>
            <p:cNvSpPr/>
            <p:nvPr/>
          </p:nvSpPr>
          <p:spPr>
            <a:xfrm>
              <a:off x="1217098" y="4597224"/>
              <a:ext cx="3184634" cy="2163029"/>
            </a:xfrm>
            <a:prstGeom prst="roundRect">
              <a:avLst/>
            </a:prstGeom>
            <a:noFill/>
            <a:ln w="28575">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22" name="Group 21">
            <a:extLst>
              <a:ext uri="{FF2B5EF4-FFF2-40B4-BE49-F238E27FC236}">
                <a16:creationId xmlns:a16="http://schemas.microsoft.com/office/drawing/2014/main" id="{0155A921-0607-94B8-4640-F2105979E017}"/>
              </a:ext>
            </a:extLst>
          </p:cNvPr>
          <p:cNvGrpSpPr/>
          <p:nvPr/>
        </p:nvGrpSpPr>
        <p:grpSpPr>
          <a:xfrm>
            <a:off x="1869857" y="6162790"/>
            <a:ext cx="9821269" cy="527755"/>
            <a:chOff x="-889674" y="4572898"/>
            <a:chExt cx="4612998" cy="305559"/>
          </a:xfrm>
        </p:grpSpPr>
        <p:sp>
          <p:nvSpPr>
            <p:cNvPr id="24" name="Rectangle: Rounded Corners 23">
              <a:extLst>
                <a:ext uri="{FF2B5EF4-FFF2-40B4-BE49-F238E27FC236}">
                  <a16:creationId xmlns:a16="http://schemas.microsoft.com/office/drawing/2014/main" id="{C71807F4-19A6-7A3B-8458-8239286FD7DB}"/>
                </a:ext>
              </a:extLst>
            </p:cNvPr>
            <p:cNvSpPr/>
            <p:nvPr/>
          </p:nvSpPr>
          <p:spPr>
            <a:xfrm>
              <a:off x="-889674" y="4591153"/>
              <a:ext cx="1444337" cy="274006"/>
            </a:xfrm>
            <a:prstGeom prst="roundRect">
              <a:avLst/>
            </a:prstGeom>
            <a:solidFill>
              <a:srgbClr val="C2F1C8"/>
            </a:solidFill>
            <a:ln w="28575">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rgbClr val="000000"/>
                  </a:solidFill>
                  <a:cs typeface="Arial"/>
                </a:rPr>
                <a:t>FFMA R11,R22, R11,R8 </a:t>
              </a:r>
              <a:endParaRPr lang="en-US" sz="2000">
                <a:cs typeface="Arial"/>
              </a:endParaRPr>
            </a:p>
          </p:txBody>
        </p:sp>
        <p:sp>
          <p:nvSpPr>
            <p:cNvPr id="25" name="Rectangle: Rounded Corners 24">
              <a:extLst>
                <a:ext uri="{FF2B5EF4-FFF2-40B4-BE49-F238E27FC236}">
                  <a16:creationId xmlns:a16="http://schemas.microsoft.com/office/drawing/2014/main" id="{B701B325-A18E-1977-F240-9766599A7212}"/>
                </a:ext>
              </a:extLst>
            </p:cNvPr>
            <p:cNvSpPr/>
            <p:nvPr/>
          </p:nvSpPr>
          <p:spPr>
            <a:xfrm>
              <a:off x="1433358" y="4572898"/>
              <a:ext cx="2289966" cy="305559"/>
            </a:xfrm>
            <a:prstGeom prst="roundRect">
              <a:avLst/>
            </a:prstGeom>
            <a:solidFill>
              <a:srgbClr val="FF5050"/>
            </a:solidFill>
            <a:ln w="28575">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t"/>
            <a:lstStyle/>
            <a:p>
              <a:pPr algn="ctr"/>
              <a:r>
                <a:rPr lang="en-US" sz="2000">
                  <a:solidFill>
                    <a:srgbClr val="000000"/>
                  </a:solidFill>
                  <a:cs typeface="Arial"/>
                </a:rPr>
                <a:t>FSET.F.FTZ.AND R11, R22, R11,!P0 &amp; 0x5</a:t>
              </a:r>
            </a:p>
            <a:p>
              <a:pPr algn="ctr"/>
              <a:endParaRPr lang="en-US" sz="1333">
                <a:solidFill>
                  <a:srgbClr val="000000"/>
                </a:solidFill>
                <a:cs typeface="Arial"/>
              </a:endParaRPr>
            </a:p>
          </p:txBody>
        </p:sp>
        <p:cxnSp>
          <p:nvCxnSpPr>
            <p:cNvPr id="26" name="Straight Arrow Connector 25">
              <a:extLst>
                <a:ext uri="{FF2B5EF4-FFF2-40B4-BE49-F238E27FC236}">
                  <a16:creationId xmlns:a16="http://schemas.microsoft.com/office/drawing/2014/main" id="{0D2F9207-F46F-70A7-352A-A034BFBE9788}"/>
                </a:ext>
              </a:extLst>
            </p:cNvPr>
            <p:cNvCxnSpPr>
              <a:cxnSpLocks/>
              <a:stCxn id="24" idx="3"/>
              <a:endCxn id="25" idx="1"/>
            </p:cNvCxnSpPr>
            <p:nvPr/>
          </p:nvCxnSpPr>
          <p:spPr>
            <a:xfrm flipV="1">
              <a:off x="554663" y="4725678"/>
              <a:ext cx="878695" cy="247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04A04F4F-A97E-F7D1-9655-42C571C226E2}"/>
              </a:ext>
            </a:extLst>
          </p:cNvPr>
          <p:cNvGrpSpPr/>
          <p:nvPr/>
        </p:nvGrpSpPr>
        <p:grpSpPr>
          <a:xfrm>
            <a:off x="8892418" y="1566802"/>
            <a:ext cx="3174221" cy="2291253"/>
            <a:chOff x="8892418" y="1566802"/>
            <a:chExt cx="3174221" cy="2291253"/>
          </a:xfrm>
        </p:grpSpPr>
        <p:grpSp>
          <p:nvGrpSpPr>
            <p:cNvPr id="30" name="Group 29">
              <a:extLst>
                <a:ext uri="{FF2B5EF4-FFF2-40B4-BE49-F238E27FC236}">
                  <a16:creationId xmlns:a16="http://schemas.microsoft.com/office/drawing/2014/main" id="{059526B8-91A0-128B-E9F1-1CC8561954F2}"/>
                </a:ext>
              </a:extLst>
            </p:cNvPr>
            <p:cNvGrpSpPr/>
            <p:nvPr/>
          </p:nvGrpSpPr>
          <p:grpSpPr>
            <a:xfrm>
              <a:off x="9004035" y="1660240"/>
              <a:ext cx="3062604" cy="2188512"/>
              <a:chOff x="6713297" y="1354187"/>
              <a:chExt cx="2296953" cy="1641384"/>
            </a:xfrm>
          </p:grpSpPr>
          <p:grpSp>
            <p:nvGrpSpPr>
              <p:cNvPr id="32" name="Group 31">
                <a:extLst>
                  <a:ext uri="{FF2B5EF4-FFF2-40B4-BE49-F238E27FC236}">
                    <a16:creationId xmlns:a16="http://schemas.microsoft.com/office/drawing/2014/main" id="{34001886-104E-830C-FDD4-AB6BD1631400}"/>
                  </a:ext>
                </a:extLst>
              </p:cNvPr>
              <p:cNvGrpSpPr/>
              <p:nvPr/>
            </p:nvGrpSpPr>
            <p:grpSpPr>
              <a:xfrm>
                <a:off x="7277337" y="1998347"/>
                <a:ext cx="1111224" cy="686986"/>
                <a:chOff x="7084456" y="1753754"/>
                <a:chExt cx="1575567" cy="1203042"/>
              </a:xfrm>
            </p:grpSpPr>
            <p:pic>
              <p:nvPicPr>
                <p:cNvPr id="38" name="Google Shape;652;p39" descr="A green and yellow computer chip&#10;&#10;AI-generated content may be incorrect.">
                  <a:extLst>
                    <a:ext uri="{FF2B5EF4-FFF2-40B4-BE49-F238E27FC236}">
                      <a16:creationId xmlns:a16="http://schemas.microsoft.com/office/drawing/2014/main" id="{1771CBB7-CA9A-5DDD-60AF-AA0668248CE4}"/>
                    </a:ext>
                  </a:extLst>
                </p:cNvPr>
                <p:cNvPicPr preferRelativeResize="0"/>
                <p:nvPr/>
              </p:nvPicPr>
              <p:blipFill rotWithShape="1">
                <a:blip r:embed="rId5">
                  <a:alphaModFix/>
                </a:blip>
                <a:srcRect t="29012" b="29200"/>
                <a:stretch/>
              </p:blipFill>
              <p:spPr>
                <a:xfrm>
                  <a:off x="7084456" y="2184852"/>
                  <a:ext cx="1575567" cy="771944"/>
                </a:xfrm>
                <a:prstGeom prst="rect">
                  <a:avLst/>
                </a:prstGeom>
                <a:noFill/>
                <a:ln>
                  <a:noFill/>
                </a:ln>
              </p:spPr>
            </p:pic>
            <p:pic>
              <p:nvPicPr>
                <p:cNvPr id="39" name="Google Shape;672;p39" descr="A black and grey paper with text&#10;&#10;AI-generated content may be incorrect.">
                  <a:extLst>
                    <a:ext uri="{FF2B5EF4-FFF2-40B4-BE49-F238E27FC236}">
                      <a16:creationId xmlns:a16="http://schemas.microsoft.com/office/drawing/2014/main" id="{97ECA2AB-021F-43DB-1734-B0A991FBACBE}"/>
                    </a:ext>
                  </a:extLst>
                </p:cNvPr>
                <p:cNvPicPr preferRelativeResize="0"/>
                <p:nvPr/>
              </p:nvPicPr>
              <p:blipFill>
                <a:blip r:embed="rId6">
                  <a:alphaModFix/>
                </a:blip>
                <a:stretch>
                  <a:fillRect/>
                </a:stretch>
              </p:blipFill>
              <p:spPr>
                <a:xfrm>
                  <a:off x="7598730" y="1753754"/>
                  <a:ext cx="542791" cy="683877"/>
                </a:xfrm>
                <a:prstGeom prst="rect">
                  <a:avLst/>
                </a:prstGeom>
                <a:noFill/>
                <a:ln>
                  <a:noFill/>
                </a:ln>
              </p:spPr>
            </p:pic>
          </p:grpSp>
          <p:pic>
            <p:nvPicPr>
              <p:cNvPr id="33" name="Google Shape;651;p39">
                <a:extLst>
                  <a:ext uri="{FF2B5EF4-FFF2-40B4-BE49-F238E27FC236}">
                    <a16:creationId xmlns:a16="http://schemas.microsoft.com/office/drawing/2014/main" id="{AF85D019-0115-7742-AEFF-341A3D147C0F}"/>
                  </a:ext>
                </a:extLst>
              </p:cNvPr>
              <p:cNvPicPr preferRelativeResize="0"/>
              <p:nvPr/>
            </p:nvPicPr>
            <p:blipFill>
              <a:blip r:embed="rId7">
                <a:alphaModFix/>
              </a:blip>
              <a:stretch>
                <a:fillRect/>
              </a:stretch>
            </p:blipFill>
            <p:spPr>
              <a:xfrm>
                <a:off x="6891892" y="1354914"/>
                <a:ext cx="624440" cy="571199"/>
              </a:xfrm>
              <a:prstGeom prst="rect">
                <a:avLst/>
              </a:prstGeom>
              <a:noFill/>
              <a:ln>
                <a:noFill/>
              </a:ln>
            </p:spPr>
          </p:pic>
          <p:pic>
            <p:nvPicPr>
              <p:cNvPr id="34" name="Google Shape;659;p39" descr="A person using a computer&#10;&#10;AI-generated content may be incorrect.">
                <a:extLst>
                  <a:ext uri="{FF2B5EF4-FFF2-40B4-BE49-F238E27FC236}">
                    <a16:creationId xmlns:a16="http://schemas.microsoft.com/office/drawing/2014/main" id="{1A972511-E47A-E8A0-CD3C-CD5438FCC209}"/>
                  </a:ext>
                </a:extLst>
              </p:cNvPr>
              <p:cNvPicPr preferRelativeResize="0"/>
              <p:nvPr/>
            </p:nvPicPr>
            <p:blipFill>
              <a:blip r:embed="rId8">
                <a:alphaModFix/>
              </a:blip>
              <a:stretch>
                <a:fillRect/>
              </a:stretch>
            </p:blipFill>
            <p:spPr>
              <a:xfrm>
                <a:off x="8202387" y="1354187"/>
                <a:ext cx="617766" cy="576650"/>
              </a:xfrm>
              <a:prstGeom prst="rect">
                <a:avLst/>
              </a:prstGeom>
              <a:noFill/>
              <a:ln>
                <a:noFill/>
              </a:ln>
            </p:spPr>
          </p:pic>
          <p:cxnSp>
            <p:nvCxnSpPr>
              <p:cNvPr id="35" name="Straight Arrow Connector 34">
                <a:extLst>
                  <a:ext uri="{FF2B5EF4-FFF2-40B4-BE49-F238E27FC236}">
                    <a16:creationId xmlns:a16="http://schemas.microsoft.com/office/drawing/2014/main" id="{27A52804-A8E3-B92E-FB63-4999AF0B86CA}"/>
                  </a:ext>
                </a:extLst>
              </p:cNvPr>
              <p:cNvCxnSpPr/>
              <p:nvPr/>
            </p:nvCxnSpPr>
            <p:spPr>
              <a:xfrm>
                <a:off x="7213282" y="1962625"/>
                <a:ext cx="489585" cy="210028"/>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95FF7C5F-2EFD-45A8-2E5C-07C0BA8BD63F}"/>
                  </a:ext>
                </a:extLst>
              </p:cNvPr>
              <p:cNvCxnSpPr>
                <a:cxnSpLocks/>
              </p:cNvCxnSpPr>
              <p:nvPr/>
            </p:nvCxnSpPr>
            <p:spPr>
              <a:xfrm flipH="1">
                <a:off x="7952898" y="1955480"/>
                <a:ext cx="431957" cy="224314"/>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042FC7E9-6902-0190-E7F0-7A313901ECB9}"/>
                  </a:ext>
                </a:extLst>
              </p:cNvPr>
              <p:cNvSpPr txBox="1"/>
              <p:nvPr/>
            </p:nvSpPr>
            <p:spPr>
              <a:xfrm>
                <a:off x="6713297" y="2672406"/>
                <a:ext cx="2296953" cy="32316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US" sz="2000" b="1">
                    <a:latin typeface="Courier New" panose="02070309020205020404" pitchFamily="49" charset="0"/>
                    <a:cs typeface="Courier New" panose="02070309020205020404" pitchFamily="49" charset="0"/>
                  </a:rPr>
                  <a:t>cuBLAS</a:t>
                </a:r>
                <a:r>
                  <a:rPr lang="en-US" sz="2000" b="1"/>
                  <a:t> code page shared</a:t>
                </a:r>
              </a:p>
            </p:txBody>
          </p:sp>
        </p:grpSp>
        <p:sp>
          <p:nvSpPr>
            <p:cNvPr id="51" name="Rectangle: Rounded Corners 50">
              <a:extLst>
                <a:ext uri="{FF2B5EF4-FFF2-40B4-BE49-F238E27FC236}">
                  <a16:creationId xmlns:a16="http://schemas.microsoft.com/office/drawing/2014/main" id="{5C4BD81F-8B22-5D10-8AE8-8DC8033AF760}"/>
                </a:ext>
              </a:extLst>
            </p:cNvPr>
            <p:cNvSpPr/>
            <p:nvPr/>
          </p:nvSpPr>
          <p:spPr>
            <a:xfrm>
              <a:off x="8892418" y="1566802"/>
              <a:ext cx="3174220" cy="2291253"/>
            </a:xfrm>
            <a:prstGeom prst="roundRect">
              <a:avLst/>
            </a:prstGeom>
            <a:noFill/>
            <a:ln w="28575">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pic>
        <p:nvPicPr>
          <p:cNvPr id="56" name="Picture 55">
            <a:extLst>
              <a:ext uri="{FF2B5EF4-FFF2-40B4-BE49-F238E27FC236}">
                <a16:creationId xmlns:a16="http://schemas.microsoft.com/office/drawing/2014/main" id="{CC779664-BB7F-6FFC-2C50-D37B423E1C1E}"/>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3460117" y="2558080"/>
            <a:ext cx="5043169" cy="1873176"/>
          </a:xfrm>
          <a:prstGeom prst="rect">
            <a:avLst/>
          </a:prstGeom>
        </p:spPr>
      </p:pic>
      <p:pic>
        <p:nvPicPr>
          <p:cNvPr id="12" name="Picture 11">
            <a:extLst>
              <a:ext uri="{FF2B5EF4-FFF2-40B4-BE49-F238E27FC236}">
                <a16:creationId xmlns:a16="http://schemas.microsoft.com/office/drawing/2014/main" id="{FA8EDC69-B30B-57C6-3712-9A3CC4B2707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4046829" y="5771535"/>
            <a:ext cx="736036" cy="736036"/>
          </a:xfrm>
          <a:prstGeom prst="rect">
            <a:avLst/>
          </a:prstGeom>
        </p:spPr>
      </p:pic>
    </p:spTree>
    <p:extLst>
      <p:ext uri="{BB962C8B-B14F-4D97-AF65-F5344CB8AC3E}">
        <p14:creationId xmlns:p14="http://schemas.microsoft.com/office/powerpoint/2010/main" val="19984030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par>
                                <p:cTn id="43" presetID="32" presetClass="emph" presetSubtype="0" fill="hold" nodeType="withEffect">
                                  <p:stCondLst>
                                    <p:cond delay="0"/>
                                  </p:stCondLst>
                                  <p:childTnLst>
                                    <p:animRot by="120000">
                                      <p:cBhvr>
                                        <p:cTn id="44" dur="100" fill="hold">
                                          <p:stCondLst>
                                            <p:cond delay="0"/>
                                          </p:stCondLst>
                                        </p:cTn>
                                        <p:tgtEl>
                                          <p:spTgt spid="12"/>
                                        </p:tgtEl>
                                        <p:attrNameLst>
                                          <p:attrName>r</p:attrName>
                                        </p:attrNameLst>
                                      </p:cBhvr>
                                    </p:animRot>
                                    <p:animRot by="-240000">
                                      <p:cBhvr>
                                        <p:cTn id="45" dur="200" fill="hold">
                                          <p:stCondLst>
                                            <p:cond delay="200"/>
                                          </p:stCondLst>
                                        </p:cTn>
                                        <p:tgtEl>
                                          <p:spTgt spid="12"/>
                                        </p:tgtEl>
                                        <p:attrNameLst>
                                          <p:attrName>r</p:attrName>
                                        </p:attrNameLst>
                                      </p:cBhvr>
                                    </p:animRot>
                                    <p:animRot by="240000">
                                      <p:cBhvr>
                                        <p:cTn id="46" dur="200" fill="hold">
                                          <p:stCondLst>
                                            <p:cond delay="400"/>
                                          </p:stCondLst>
                                        </p:cTn>
                                        <p:tgtEl>
                                          <p:spTgt spid="12"/>
                                        </p:tgtEl>
                                        <p:attrNameLst>
                                          <p:attrName>r</p:attrName>
                                        </p:attrNameLst>
                                      </p:cBhvr>
                                    </p:animRot>
                                    <p:animRot by="-240000">
                                      <p:cBhvr>
                                        <p:cTn id="47" dur="200" fill="hold">
                                          <p:stCondLst>
                                            <p:cond delay="600"/>
                                          </p:stCondLst>
                                        </p:cTn>
                                        <p:tgtEl>
                                          <p:spTgt spid="12"/>
                                        </p:tgtEl>
                                        <p:attrNameLst>
                                          <p:attrName>r</p:attrName>
                                        </p:attrNameLst>
                                      </p:cBhvr>
                                    </p:animRot>
                                    <p:animRot by="120000">
                                      <p:cBhvr>
                                        <p:cTn id="48" dur="200" fill="hold">
                                          <p:stCondLst>
                                            <p:cond delay="800"/>
                                          </p:stCondLst>
                                        </p:cTn>
                                        <p:tgtEl>
                                          <p:spTgt spid="12"/>
                                        </p:tgtEl>
                                        <p:attrNameLst>
                                          <p:attrName>r</p:attrName>
                                        </p:attrNameLst>
                                      </p:cBhvr>
                                    </p:animRot>
                                  </p:childTnLst>
                                </p:cTn>
                              </p:par>
                            </p:childTnLst>
                          </p:cTn>
                        </p:par>
                      </p:childTnLst>
                    </p:cTn>
                  </p:par>
                  <p:par>
                    <p:cTn id="49" fill="hold">
                      <p:stCondLst>
                        <p:cond delay="indefinite"/>
                      </p:stCondLst>
                      <p:childTnLst>
                        <p:par>
                          <p:cTn id="50" fill="hold">
                            <p:stCondLst>
                              <p:cond delay="0"/>
                            </p:stCondLst>
                            <p:childTnLst>
                              <p:par>
                                <p:cTn id="51" presetID="9" presetClass="emph" presetSubtype="0" grpId="1" nodeType="clickEffect">
                                  <p:stCondLst>
                                    <p:cond delay="0"/>
                                  </p:stCondLst>
                                  <p:childTnLst>
                                    <p:set>
                                      <p:cBhvr>
                                        <p:cTn id="52" dur="indefinite"/>
                                        <p:tgtEl>
                                          <p:spTgt spid="10"/>
                                        </p:tgtEl>
                                        <p:attrNameLst>
                                          <p:attrName>style.opacity</p:attrName>
                                        </p:attrNameLst>
                                      </p:cBhvr>
                                      <p:to>
                                        <p:strVal val="0.5"/>
                                      </p:to>
                                    </p:set>
                                    <p:animEffect filter="image" prLst="opacity: 0.5">
                                      <p:cBhvr rctx="IE">
                                        <p:cTn id="53" dur="indefinite"/>
                                        <p:tgtEl>
                                          <p:spTgt spid="10"/>
                                        </p:tgtEl>
                                      </p:cBhvr>
                                    </p:animEffect>
                                  </p:childTnLst>
                                </p:cTn>
                              </p:par>
                              <p:par>
                                <p:cTn id="54" presetID="9" presetClass="emph" presetSubtype="0" nodeType="withEffect">
                                  <p:stCondLst>
                                    <p:cond delay="0"/>
                                  </p:stCondLst>
                                  <p:childTnLst>
                                    <p:set>
                                      <p:cBhvr>
                                        <p:cTn id="55" dur="indefinite"/>
                                        <p:tgtEl>
                                          <p:spTgt spid="21"/>
                                        </p:tgtEl>
                                        <p:attrNameLst>
                                          <p:attrName>style.opacity</p:attrName>
                                        </p:attrNameLst>
                                      </p:cBhvr>
                                      <p:to>
                                        <p:strVal val="0.25"/>
                                      </p:to>
                                    </p:set>
                                    <p:animEffect filter="image" prLst="opacity: 0.25">
                                      <p:cBhvr rctx="IE">
                                        <p:cTn id="56" dur="indefinite"/>
                                        <p:tgtEl>
                                          <p:spTgt spid="21"/>
                                        </p:tgtEl>
                                      </p:cBhvr>
                                    </p:animEffect>
                                  </p:childTnLst>
                                </p:cTn>
                              </p:par>
                              <p:par>
                                <p:cTn id="57" presetID="9" presetClass="emph" presetSubtype="0" grpId="1" nodeType="withEffect">
                                  <p:stCondLst>
                                    <p:cond delay="0"/>
                                  </p:stCondLst>
                                  <p:childTnLst>
                                    <p:set>
                                      <p:cBhvr>
                                        <p:cTn id="58" dur="indefinite"/>
                                        <p:tgtEl>
                                          <p:spTgt spid="9"/>
                                        </p:tgtEl>
                                        <p:attrNameLst>
                                          <p:attrName>style.opacity</p:attrName>
                                        </p:attrNameLst>
                                      </p:cBhvr>
                                      <p:to>
                                        <p:strVal val="0.25"/>
                                      </p:to>
                                    </p:set>
                                    <p:animEffect filter="image" prLst="opacity: 0.25">
                                      <p:cBhvr rctx="IE">
                                        <p:cTn id="59" dur="indefinite"/>
                                        <p:tgtEl>
                                          <p:spTgt spid="9"/>
                                        </p:tgtEl>
                                      </p:cBhvr>
                                    </p:animEffect>
                                  </p:childTnLst>
                                </p:cTn>
                              </p:par>
                              <p:par>
                                <p:cTn id="60" presetID="9" presetClass="emph" presetSubtype="0" nodeType="withEffect">
                                  <p:stCondLst>
                                    <p:cond delay="0"/>
                                  </p:stCondLst>
                                  <p:childTnLst>
                                    <p:set>
                                      <p:cBhvr>
                                        <p:cTn id="61" dur="indefinite"/>
                                        <p:tgtEl>
                                          <p:spTgt spid="13"/>
                                        </p:tgtEl>
                                        <p:attrNameLst>
                                          <p:attrName>style.opacity</p:attrName>
                                        </p:attrNameLst>
                                      </p:cBhvr>
                                      <p:to>
                                        <p:strVal val="0.25"/>
                                      </p:to>
                                    </p:set>
                                    <p:animEffect filter="image" prLst="opacity: 0.25">
                                      <p:cBhvr rctx="IE">
                                        <p:cTn id="62" dur="indefinite"/>
                                        <p:tgtEl>
                                          <p:spTgt spid="13"/>
                                        </p:tgtEl>
                                      </p:cBhvr>
                                    </p:animEffect>
                                  </p:childTnLst>
                                </p:cTn>
                              </p:par>
                              <p:par>
                                <p:cTn id="63" presetID="9" presetClass="emph" presetSubtype="0" grpId="1" nodeType="withEffect">
                                  <p:stCondLst>
                                    <p:cond delay="0"/>
                                  </p:stCondLst>
                                  <p:childTnLst>
                                    <p:set>
                                      <p:cBhvr>
                                        <p:cTn id="64" dur="indefinite"/>
                                        <p:tgtEl>
                                          <p:spTgt spid="7"/>
                                        </p:tgtEl>
                                        <p:attrNameLst>
                                          <p:attrName>style.opacity</p:attrName>
                                        </p:attrNameLst>
                                      </p:cBhvr>
                                      <p:to>
                                        <p:strVal val="0.25"/>
                                      </p:to>
                                    </p:set>
                                    <p:animEffect filter="image" prLst="opacity: 0.25">
                                      <p:cBhvr rctx="IE">
                                        <p:cTn id="65" dur="indefinite"/>
                                        <p:tgtEl>
                                          <p:spTgt spid="7"/>
                                        </p:tgtEl>
                                      </p:cBhvr>
                                    </p:animEffect>
                                  </p:childTnLst>
                                </p:cTn>
                              </p:par>
                              <p:par>
                                <p:cTn id="66" presetID="9" presetClass="emph" presetSubtype="0" nodeType="withEffect">
                                  <p:stCondLst>
                                    <p:cond delay="0"/>
                                  </p:stCondLst>
                                  <p:childTnLst>
                                    <p:set>
                                      <p:cBhvr>
                                        <p:cTn id="67" dur="indefinite"/>
                                        <p:tgtEl>
                                          <p:spTgt spid="22"/>
                                        </p:tgtEl>
                                        <p:attrNameLst>
                                          <p:attrName>style.opacity</p:attrName>
                                        </p:attrNameLst>
                                      </p:cBhvr>
                                      <p:to>
                                        <p:strVal val="0.25"/>
                                      </p:to>
                                    </p:set>
                                    <p:animEffect filter="image" prLst="opacity: 0.25">
                                      <p:cBhvr rctx="IE">
                                        <p:cTn id="68" dur="indefinite"/>
                                        <p:tgtEl>
                                          <p:spTgt spid="22"/>
                                        </p:tgtEl>
                                      </p:cBhvr>
                                    </p:animEffect>
                                  </p:childTnLst>
                                </p:cTn>
                              </p:par>
                              <p:par>
                                <p:cTn id="69" presetID="9" presetClass="emph" presetSubtype="0" nodeType="withEffect">
                                  <p:stCondLst>
                                    <p:cond delay="0"/>
                                  </p:stCondLst>
                                  <p:childTnLst>
                                    <p:set>
                                      <p:cBhvr>
                                        <p:cTn id="70" dur="indefinite"/>
                                        <p:tgtEl>
                                          <p:spTgt spid="12"/>
                                        </p:tgtEl>
                                        <p:attrNameLst>
                                          <p:attrName>style.opacity</p:attrName>
                                        </p:attrNameLst>
                                      </p:cBhvr>
                                      <p:to>
                                        <p:strVal val="0.5"/>
                                      </p:to>
                                    </p:set>
                                    <p:animEffect filter="image" prLst="opacity: 0.5">
                                      <p:cBhvr rctx="IE">
                                        <p:cTn id="71" dur="indefinite"/>
                                        <p:tgtEl>
                                          <p:spTgt spid="12"/>
                                        </p:tgtEl>
                                      </p:cBhvr>
                                    </p:animEffect>
                                  </p:childTnLst>
                                </p:cTn>
                              </p:par>
                            </p:childTnLst>
                          </p:cTn>
                        </p:par>
                      </p:childTnLst>
                    </p:cTn>
                  </p:par>
                  <p:par>
                    <p:cTn id="72" fill="hold">
                      <p:stCondLst>
                        <p:cond delay="indefinite"/>
                      </p:stCondLst>
                      <p:childTnLst>
                        <p:par>
                          <p:cTn id="73" fill="hold">
                            <p:stCondLst>
                              <p:cond delay="0"/>
                            </p:stCondLst>
                            <p:childTnLst>
                              <p:par>
                                <p:cTn id="74" presetID="6" presetClass="entr" presetSubtype="16" fill="hold" nodeType="clickEffect">
                                  <p:stCondLst>
                                    <p:cond delay="0"/>
                                  </p:stCondLst>
                                  <p:childTnLst>
                                    <p:set>
                                      <p:cBhvr>
                                        <p:cTn id="75" dur="1" fill="hold">
                                          <p:stCondLst>
                                            <p:cond delay="0"/>
                                          </p:stCondLst>
                                        </p:cTn>
                                        <p:tgtEl>
                                          <p:spTgt spid="56"/>
                                        </p:tgtEl>
                                        <p:attrNameLst>
                                          <p:attrName>style.visibility</p:attrName>
                                        </p:attrNameLst>
                                      </p:cBhvr>
                                      <p:to>
                                        <p:strVal val="visible"/>
                                      </p:to>
                                    </p:set>
                                    <p:animEffect transition="in" filter="circle(in)">
                                      <p:cBhvr>
                                        <p:cTn id="76" dur="2000"/>
                                        <p:tgtEl>
                                          <p:spTgt spid="56"/>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56"/>
                                        </p:tgtEl>
                                        <p:attrNameLst>
                                          <p:attrName>style.visibility</p:attrName>
                                        </p:attrNameLst>
                                      </p:cBhvr>
                                      <p:to>
                                        <p:strVal val="visible"/>
                                      </p:to>
                                    </p:set>
                                    <p:animEffect transition="in" filter="fade">
                                      <p:cBhvr>
                                        <p:cTn id="81"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animBg="1"/>
      <p:bldP spid="9" grpId="1" animBg="1"/>
      <p:bldP spid="10" grpId="0" animBg="1"/>
      <p:bldP spid="10"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5C07C-AF56-8260-CD9E-4C056854457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99FACA2-6073-5372-CF55-3334D499644F}"/>
              </a:ext>
            </a:extLst>
          </p:cNvPr>
          <p:cNvSpPr/>
          <p:nvPr/>
        </p:nvSpPr>
        <p:spPr>
          <a:xfrm>
            <a:off x="0" y="0"/>
            <a:ext cx="12192000" cy="6858000"/>
          </a:xfrm>
          <a:prstGeom prst="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76" name="Von Neumann Bottleneck">
            <a:extLst>
              <a:ext uri="{FF2B5EF4-FFF2-40B4-BE49-F238E27FC236}">
                <a16:creationId xmlns:a16="http://schemas.microsoft.com/office/drawing/2014/main" id="{A4874763-D48C-B905-ADF1-7DDCAD0A572E}"/>
              </a:ext>
            </a:extLst>
          </p:cNvPr>
          <p:cNvSpPr txBox="1"/>
          <p:nvPr/>
        </p:nvSpPr>
        <p:spPr>
          <a:xfrm>
            <a:off x="2311168" y="2343575"/>
            <a:ext cx="7569700" cy="1577868"/>
          </a:xfrm>
          <a:prstGeom prst="rect">
            <a:avLst/>
          </a:prstGeom>
          <a:solidFill>
            <a:schemeClr val="accent5">
              <a:lumMod val="60000"/>
              <a:lumOff val="40000"/>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lvl1pPr algn="l">
              <a:lnSpc>
                <a:spcPct val="80000"/>
              </a:lnSpc>
              <a:defRPr sz="8500" b="1" spc="-170"/>
            </a:lvl1pPr>
          </a:lstStyle>
          <a:p>
            <a:pPr algn="ctr"/>
            <a:r>
              <a:rPr lang="en-IN" sz="4400">
                <a:solidFill>
                  <a:srgbClr val="002060"/>
                </a:solidFill>
                <a:latin typeface="Helvetica"/>
                <a:cs typeface="Helvetica"/>
              </a:rPr>
              <a:t>Challenge</a:t>
            </a:r>
          </a:p>
          <a:p>
            <a:pPr algn="ctr"/>
            <a:r>
              <a:rPr lang="en-IN" sz="4000" i="1">
                <a:solidFill>
                  <a:srgbClr val="002060"/>
                </a:solidFill>
                <a:latin typeface="Helvetica"/>
                <a:cs typeface="Helvetica"/>
              </a:rPr>
              <a:t>How does attacker identify which </a:t>
            </a:r>
          </a:p>
          <a:p>
            <a:pPr algn="ctr"/>
            <a:r>
              <a:rPr lang="en-IN" sz="4000" i="1">
                <a:solidFill>
                  <a:srgbClr val="002060"/>
                </a:solidFill>
                <a:latin typeface="Helvetica"/>
                <a:cs typeface="Helvetica"/>
              </a:rPr>
              <a:t>bit to flip in shared library?</a:t>
            </a:r>
            <a:endParaRPr sz="4800" i="1">
              <a:solidFill>
                <a:srgbClr val="002060"/>
              </a:solidFill>
              <a:latin typeface="Helvetica" panose="020B0604020202020204" pitchFamily="34" charset="0"/>
              <a:cs typeface="Helvetica" panose="020B0604020202020204" pitchFamily="34" charset="0"/>
            </a:endParaRPr>
          </a:p>
        </p:txBody>
      </p:sp>
      <p:sp>
        <p:nvSpPr>
          <p:cNvPr id="2" name="Google Shape;55;p9">
            <a:extLst>
              <a:ext uri="{FF2B5EF4-FFF2-40B4-BE49-F238E27FC236}">
                <a16:creationId xmlns:a16="http://schemas.microsoft.com/office/drawing/2014/main" id="{AF590331-2F99-9ADF-8B14-C58830F8653D}"/>
              </a:ext>
            </a:extLst>
          </p:cNvPr>
          <p:cNvSpPr txBox="1">
            <a:spLocks/>
          </p:cNvSpPr>
          <p:nvPr/>
        </p:nvSpPr>
        <p:spPr>
          <a:xfrm>
            <a:off x="11283638" y="6286400"/>
            <a:ext cx="858900" cy="525000"/>
          </a:xfrm>
          <a:prstGeom prst="rect">
            <a:avLst/>
          </a:prstGeom>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Clr>
                <a:srgbClr val="000000"/>
              </a:buClr>
              <a:buSzPts val="1800"/>
              <a:buFont typeface="Arial"/>
              <a:buNone/>
              <a:defRPr/>
            </a:pPr>
            <a:fld id="{00000000-1234-1234-1234-123412341234}" type="slidenum">
              <a:rPr lang="en-US" sz="2160" kern="0" smtClean="0">
                <a:solidFill>
                  <a:schemeClr val="accent1">
                    <a:lumMod val="60000"/>
                    <a:lumOff val="40000"/>
                  </a:schemeClr>
                </a:solidFill>
                <a:latin typeface="Arial"/>
                <a:cs typeface="Arial"/>
                <a:sym typeface="Arial"/>
              </a:rPr>
              <a:pPr algn="r">
                <a:buClr>
                  <a:srgbClr val="000000"/>
                </a:buClr>
                <a:buSzPts val="1800"/>
                <a:buFont typeface="Arial"/>
                <a:buNone/>
                <a:defRPr/>
              </a:pPr>
              <a:t>16</a:t>
            </a:fld>
            <a:endParaRPr lang="en-US" sz="2160" kern="0">
              <a:solidFill>
                <a:schemeClr val="accent1">
                  <a:lumMod val="60000"/>
                  <a:lumOff val="40000"/>
                </a:schemeClr>
              </a:solidFill>
              <a:latin typeface="Arial"/>
              <a:cs typeface="Arial"/>
              <a:sym typeface="Arial"/>
            </a:endParaRPr>
          </a:p>
        </p:txBody>
      </p:sp>
    </p:spTree>
    <p:extLst>
      <p:ext uri="{BB962C8B-B14F-4D97-AF65-F5344CB8AC3E}">
        <p14:creationId xmlns:p14="http://schemas.microsoft.com/office/powerpoint/2010/main" val="3066785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E47A1-C25A-0FCB-9BB9-DDA7EA3ED915}"/>
            </a:ext>
          </a:extLst>
        </p:cNvPr>
        <p:cNvGrpSpPr/>
        <p:nvPr/>
      </p:nvGrpSpPr>
      <p:grpSpPr>
        <a:xfrm>
          <a:off x="0" y="0"/>
          <a:ext cx="0" cy="0"/>
          <a:chOff x="0" y="0"/>
          <a:chExt cx="0" cy="0"/>
        </a:xfrm>
      </p:grpSpPr>
      <p:grpSp>
        <p:nvGrpSpPr>
          <p:cNvPr id="41" name="Group 40">
            <a:extLst>
              <a:ext uri="{FF2B5EF4-FFF2-40B4-BE49-F238E27FC236}">
                <a16:creationId xmlns:a16="http://schemas.microsoft.com/office/drawing/2014/main" id="{B4C80114-32C4-0BF7-1CCA-9FDA2402B32F}"/>
              </a:ext>
            </a:extLst>
          </p:cNvPr>
          <p:cNvGrpSpPr/>
          <p:nvPr/>
        </p:nvGrpSpPr>
        <p:grpSpPr>
          <a:xfrm>
            <a:off x="6335273" y="1451286"/>
            <a:ext cx="2484018" cy="4062650"/>
            <a:chOff x="3552305" y="1497413"/>
            <a:chExt cx="2484018" cy="4062650"/>
          </a:xfrm>
        </p:grpSpPr>
        <p:sp>
          <p:nvSpPr>
            <p:cNvPr id="10" name="Rectangle: Rounded Corners 9">
              <a:extLst>
                <a:ext uri="{FF2B5EF4-FFF2-40B4-BE49-F238E27FC236}">
                  <a16:creationId xmlns:a16="http://schemas.microsoft.com/office/drawing/2014/main" id="{C5DB9D0C-112A-D4C7-C055-C5C3B1546C18}"/>
                </a:ext>
              </a:extLst>
            </p:cNvPr>
            <p:cNvSpPr/>
            <p:nvPr/>
          </p:nvSpPr>
          <p:spPr>
            <a:xfrm>
              <a:off x="3552305" y="1497413"/>
              <a:ext cx="2484018" cy="4062650"/>
            </a:xfrm>
            <a:prstGeom prst="roundRect">
              <a:avLst/>
            </a:prstGeom>
            <a:solidFill>
              <a:schemeClr val="accent1">
                <a:lumMod val="50000"/>
              </a:schemeClr>
            </a:solid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US" sz="2800" b="1">
                  <a:solidFill>
                    <a:srgbClr val="FFC000"/>
                  </a:solidFill>
                  <a:ea typeface="Calibri"/>
                  <a:cs typeface="Calibri"/>
                </a:rPr>
                <a:t>C2</a:t>
              </a:r>
            </a:p>
            <a:p>
              <a:pPr algn="ctr"/>
              <a:endParaRPr lang="en-US" sz="2800" b="1">
                <a:solidFill>
                  <a:schemeClr val="accent2"/>
                </a:solidFill>
                <a:ea typeface="Calibri"/>
                <a:cs typeface="Calibri"/>
              </a:endParaRPr>
            </a:p>
            <a:p>
              <a:pPr algn="ctr"/>
              <a:endParaRPr lang="en-US" sz="2400">
                <a:solidFill>
                  <a:schemeClr val="accent2"/>
                </a:solidFill>
                <a:ea typeface="Calibri"/>
                <a:cs typeface="Calibri"/>
              </a:endParaRPr>
            </a:p>
            <a:p>
              <a:pPr algn="ctr"/>
              <a:endParaRPr lang="en-US" sz="2400">
                <a:solidFill>
                  <a:schemeClr val="accent2"/>
                </a:solidFill>
                <a:ea typeface="Calibri"/>
                <a:cs typeface="Calibri"/>
              </a:endParaRPr>
            </a:p>
            <a:p>
              <a:pPr algn="ctr"/>
              <a:endParaRPr lang="en-US" sz="2400">
                <a:solidFill>
                  <a:schemeClr val="accent2"/>
                </a:solidFill>
                <a:ea typeface="Calibri"/>
                <a:cs typeface="Calibri"/>
              </a:endParaRPr>
            </a:p>
            <a:p>
              <a:pPr algn="ctr"/>
              <a:r>
                <a:rPr lang="en-US" sz="2400" b="1">
                  <a:latin typeface="Aptos" panose="020B0004020202020204" pitchFamily="34" charset="0"/>
                  <a:cs typeface="Arial"/>
                </a:rPr>
                <a:t>GPU code in shared libraries is compressed</a:t>
              </a:r>
            </a:p>
          </p:txBody>
        </p:sp>
        <p:pic>
          <p:nvPicPr>
            <p:cNvPr id="38" name="Picture 37">
              <a:extLst>
                <a:ext uri="{FF2B5EF4-FFF2-40B4-BE49-F238E27FC236}">
                  <a16:creationId xmlns:a16="http://schemas.microsoft.com/office/drawing/2014/main" id="{F97CDFCA-4841-5A0A-DA50-A43855963947}"/>
                </a:ext>
              </a:extLst>
            </p:cNvPr>
            <p:cNvPicPr>
              <a:picLocks noChangeAspect="1"/>
            </p:cNvPicPr>
            <p:nvPr/>
          </p:nvPicPr>
          <p:blipFill>
            <a:blip r:embed="rId3"/>
            <a:stretch>
              <a:fillRect/>
            </a:stretch>
          </p:blipFill>
          <p:spPr>
            <a:xfrm>
              <a:off x="4064945" y="2198798"/>
              <a:ext cx="1360602" cy="1360602"/>
            </a:xfrm>
            <a:prstGeom prst="rect">
              <a:avLst/>
            </a:prstGeom>
          </p:spPr>
        </p:pic>
      </p:grpSp>
      <p:grpSp>
        <p:nvGrpSpPr>
          <p:cNvPr id="42" name="Group 41">
            <a:extLst>
              <a:ext uri="{FF2B5EF4-FFF2-40B4-BE49-F238E27FC236}">
                <a16:creationId xmlns:a16="http://schemas.microsoft.com/office/drawing/2014/main" id="{13E02F35-AF3B-F1CB-F756-D163C7A65BC0}"/>
              </a:ext>
            </a:extLst>
          </p:cNvPr>
          <p:cNvGrpSpPr/>
          <p:nvPr/>
        </p:nvGrpSpPr>
        <p:grpSpPr>
          <a:xfrm>
            <a:off x="3372710" y="1451286"/>
            <a:ext cx="2484018" cy="4062651"/>
            <a:chOff x="3552305" y="1497413"/>
            <a:chExt cx="2484018" cy="4062651"/>
          </a:xfrm>
          <a:solidFill>
            <a:schemeClr val="accent1">
              <a:lumMod val="50000"/>
            </a:schemeClr>
          </a:solidFill>
        </p:grpSpPr>
        <p:sp>
          <p:nvSpPr>
            <p:cNvPr id="43" name="Rectangle: Rounded Corners 42">
              <a:extLst>
                <a:ext uri="{FF2B5EF4-FFF2-40B4-BE49-F238E27FC236}">
                  <a16:creationId xmlns:a16="http://schemas.microsoft.com/office/drawing/2014/main" id="{75EF8E3F-8726-EFC9-BA54-551AA67E3A44}"/>
                </a:ext>
              </a:extLst>
            </p:cNvPr>
            <p:cNvSpPr/>
            <p:nvPr/>
          </p:nvSpPr>
          <p:spPr>
            <a:xfrm>
              <a:off x="3552305" y="1497413"/>
              <a:ext cx="2484018" cy="4062651"/>
            </a:xfrm>
            <a:prstGeom prst="roundRect">
              <a:avLst/>
            </a:prstGeom>
            <a:grpFill/>
            <a:ln w="28575">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US" sz="2800" b="1">
                  <a:solidFill>
                    <a:srgbClr val="FFC000"/>
                  </a:solidFill>
                  <a:ea typeface="Calibri"/>
                  <a:cs typeface="Calibri"/>
                </a:rPr>
                <a:t>C1</a:t>
              </a:r>
            </a:p>
            <a:p>
              <a:pPr algn="ctr"/>
              <a:endParaRPr lang="en-US" sz="2800" b="1">
                <a:solidFill>
                  <a:schemeClr val="accent2"/>
                </a:solidFill>
                <a:ea typeface="Calibri"/>
                <a:cs typeface="Calibri"/>
              </a:endParaRPr>
            </a:p>
            <a:p>
              <a:pPr algn="ctr"/>
              <a:endParaRPr lang="en-US" sz="2400">
                <a:solidFill>
                  <a:schemeClr val="accent2"/>
                </a:solidFill>
                <a:ea typeface="Calibri"/>
                <a:cs typeface="Calibri"/>
              </a:endParaRPr>
            </a:p>
            <a:p>
              <a:pPr algn="ctr"/>
              <a:endParaRPr lang="en-US" sz="2400">
                <a:solidFill>
                  <a:schemeClr val="accent2"/>
                </a:solidFill>
                <a:ea typeface="Calibri"/>
                <a:cs typeface="Calibri"/>
              </a:endParaRPr>
            </a:p>
            <a:p>
              <a:pPr algn="ctr"/>
              <a:endParaRPr lang="en-US" sz="2400">
                <a:solidFill>
                  <a:schemeClr val="accent2"/>
                </a:solidFill>
                <a:ea typeface="Calibri"/>
                <a:cs typeface="Calibri"/>
              </a:endParaRPr>
            </a:p>
            <a:p>
              <a:pPr algn="ctr"/>
              <a:r>
                <a:rPr lang="en-US" sz="2400" b="1">
                  <a:cs typeface="Arial"/>
                </a:rPr>
                <a:t>Size of GPU shared libraries is in MBs, brute forcing bit-flip will take years</a:t>
              </a:r>
              <a:endParaRPr lang="en-US" sz="2400" b="1">
                <a:latin typeface="Aptos" panose="020B0004020202020204" pitchFamily="34" charset="0"/>
                <a:cs typeface="Arial"/>
              </a:endParaRPr>
            </a:p>
          </p:txBody>
        </p:sp>
        <p:pic>
          <p:nvPicPr>
            <p:cNvPr id="44" name="Picture 43">
              <a:extLst>
                <a:ext uri="{FF2B5EF4-FFF2-40B4-BE49-F238E27FC236}">
                  <a16:creationId xmlns:a16="http://schemas.microsoft.com/office/drawing/2014/main" id="{95A97DEF-3584-4BF9-EEDC-710F36528D34}"/>
                </a:ext>
              </a:extLst>
            </p:cNvPr>
            <p:cNvPicPr>
              <a:picLocks noChangeAspect="1"/>
            </p:cNvPicPr>
            <p:nvPr/>
          </p:nvPicPr>
          <p:blipFill>
            <a:blip r:embed="rId3"/>
            <a:stretch>
              <a:fillRect/>
            </a:stretch>
          </p:blipFill>
          <p:spPr>
            <a:xfrm>
              <a:off x="4064945" y="2198798"/>
              <a:ext cx="1360602" cy="1360602"/>
            </a:xfrm>
            <a:prstGeom prst="rect">
              <a:avLst/>
            </a:prstGeom>
            <a:grpFill/>
          </p:spPr>
        </p:pic>
      </p:grpSp>
      <p:sp>
        <p:nvSpPr>
          <p:cNvPr id="47" name="Google Shape;53;p9">
            <a:extLst>
              <a:ext uri="{FF2B5EF4-FFF2-40B4-BE49-F238E27FC236}">
                <a16:creationId xmlns:a16="http://schemas.microsoft.com/office/drawing/2014/main" id="{43CD79E5-5131-60CA-D0AF-F5B1D919D3BF}"/>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a:t>PRowhammer: Challenges</a:t>
            </a:r>
          </a:p>
        </p:txBody>
      </p:sp>
      <p:grpSp>
        <p:nvGrpSpPr>
          <p:cNvPr id="3" name="Group 2">
            <a:extLst>
              <a:ext uri="{FF2B5EF4-FFF2-40B4-BE49-F238E27FC236}">
                <a16:creationId xmlns:a16="http://schemas.microsoft.com/office/drawing/2014/main" id="{C63BB831-CC32-7A3D-F713-4F7E88A2D515}"/>
              </a:ext>
            </a:extLst>
          </p:cNvPr>
          <p:cNvGrpSpPr/>
          <p:nvPr/>
        </p:nvGrpSpPr>
        <p:grpSpPr>
          <a:xfrm>
            <a:off x="594214" y="2587972"/>
            <a:ext cx="2334630" cy="2475258"/>
            <a:chOff x="594214" y="2587972"/>
            <a:chExt cx="2334630" cy="2475258"/>
          </a:xfrm>
        </p:grpSpPr>
        <p:grpSp>
          <p:nvGrpSpPr>
            <p:cNvPr id="2" name="Group 1">
              <a:extLst>
                <a:ext uri="{FF2B5EF4-FFF2-40B4-BE49-F238E27FC236}">
                  <a16:creationId xmlns:a16="http://schemas.microsoft.com/office/drawing/2014/main" id="{35AAB4D6-D652-5E6A-1F6C-A065516EC5A8}"/>
                </a:ext>
              </a:extLst>
            </p:cNvPr>
            <p:cNvGrpSpPr/>
            <p:nvPr/>
          </p:nvGrpSpPr>
          <p:grpSpPr>
            <a:xfrm>
              <a:off x="594214" y="2587972"/>
              <a:ext cx="2334630" cy="2131410"/>
              <a:chOff x="594214" y="2587972"/>
              <a:chExt cx="2334630" cy="2131410"/>
            </a:xfrm>
          </p:grpSpPr>
          <p:sp>
            <p:nvSpPr>
              <p:cNvPr id="37" name="Rectangle: Rounded Corners 36">
                <a:extLst>
                  <a:ext uri="{FF2B5EF4-FFF2-40B4-BE49-F238E27FC236}">
                    <a16:creationId xmlns:a16="http://schemas.microsoft.com/office/drawing/2014/main" id="{072B3C5F-AD58-2E91-53EC-166CC105317D}"/>
                  </a:ext>
                </a:extLst>
              </p:cNvPr>
              <p:cNvSpPr/>
              <p:nvPr/>
            </p:nvSpPr>
            <p:spPr>
              <a:xfrm>
                <a:off x="594214" y="2587972"/>
                <a:ext cx="2334630" cy="438411"/>
              </a:xfrm>
              <a:prstGeom prst="roundRect">
                <a:avLst/>
              </a:prstGeom>
              <a:solidFill>
                <a:srgbClr val="C2F1C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en-US" sz="2000">
                    <a:solidFill>
                      <a:schemeClr val="tx1"/>
                    </a:solidFill>
                    <a:latin typeface="Aptos" panose="020B0004020202020204" pitchFamily="34" charset="0"/>
                    <a:cs typeface="Arial"/>
                  </a:rPr>
                  <a:t>GPU shared library</a:t>
                </a:r>
              </a:p>
            </p:txBody>
          </p:sp>
          <p:pic>
            <p:nvPicPr>
              <p:cNvPr id="53" name="Picture 52">
                <a:extLst>
                  <a:ext uri="{FF2B5EF4-FFF2-40B4-BE49-F238E27FC236}">
                    <a16:creationId xmlns:a16="http://schemas.microsoft.com/office/drawing/2014/main" id="{5EFDA5EC-6327-CC6E-0F19-8CDEAE8D3073}"/>
                  </a:ext>
                </a:extLst>
              </p:cNvPr>
              <p:cNvPicPr>
                <a:picLocks noChangeAspect="1"/>
              </p:cNvPicPr>
              <p:nvPr/>
            </p:nvPicPr>
            <p:blipFill>
              <a:blip r:embed="rId4"/>
              <a:stretch>
                <a:fillRect/>
              </a:stretch>
            </p:blipFill>
            <p:spPr>
              <a:xfrm>
                <a:off x="1054746" y="3248361"/>
                <a:ext cx="1471021" cy="1471021"/>
              </a:xfrm>
              <a:prstGeom prst="rect">
                <a:avLst/>
              </a:prstGeom>
            </p:spPr>
          </p:pic>
        </p:grpSp>
        <p:pic>
          <p:nvPicPr>
            <p:cNvPr id="55" name="Picture 54">
              <a:extLst>
                <a:ext uri="{FF2B5EF4-FFF2-40B4-BE49-F238E27FC236}">
                  <a16:creationId xmlns:a16="http://schemas.microsoft.com/office/drawing/2014/main" id="{7BE9A98E-0865-2082-FE15-36F057340D18}"/>
                </a:ext>
              </a:extLst>
            </p:cNvPr>
            <p:cNvPicPr>
              <a:picLocks noChangeAspect="1"/>
            </p:cNvPicPr>
            <p:nvPr/>
          </p:nvPicPr>
          <p:blipFill>
            <a:blip r:embed="rId5"/>
            <a:stretch>
              <a:fillRect/>
            </a:stretch>
          </p:blipFill>
          <p:spPr>
            <a:xfrm flipH="1">
              <a:off x="823172" y="4375533"/>
              <a:ext cx="687697" cy="687697"/>
            </a:xfrm>
            <a:prstGeom prst="rect">
              <a:avLst/>
            </a:prstGeom>
          </p:spPr>
        </p:pic>
      </p:grpSp>
      <p:grpSp>
        <p:nvGrpSpPr>
          <p:cNvPr id="4" name="Group 3">
            <a:extLst>
              <a:ext uri="{FF2B5EF4-FFF2-40B4-BE49-F238E27FC236}">
                <a16:creationId xmlns:a16="http://schemas.microsoft.com/office/drawing/2014/main" id="{DEC04CC0-D6D6-9CA2-2351-FA879F0B130F}"/>
              </a:ext>
            </a:extLst>
          </p:cNvPr>
          <p:cNvGrpSpPr/>
          <p:nvPr/>
        </p:nvGrpSpPr>
        <p:grpSpPr>
          <a:xfrm>
            <a:off x="8723377" y="963083"/>
            <a:ext cx="3029189" cy="5542846"/>
            <a:chOff x="8723377" y="963083"/>
            <a:chExt cx="3029189" cy="5542846"/>
          </a:xfrm>
        </p:grpSpPr>
        <p:sp>
          <p:nvSpPr>
            <p:cNvPr id="23" name="TextBox 22">
              <a:extLst>
                <a:ext uri="{FF2B5EF4-FFF2-40B4-BE49-F238E27FC236}">
                  <a16:creationId xmlns:a16="http://schemas.microsoft.com/office/drawing/2014/main" id="{03DDAC5C-6E8F-C369-4F12-5C43652F00F0}"/>
                </a:ext>
              </a:extLst>
            </p:cNvPr>
            <p:cNvSpPr txBox="1"/>
            <p:nvPr/>
          </p:nvSpPr>
          <p:spPr>
            <a:xfrm>
              <a:off x="9393440" y="1401494"/>
              <a:ext cx="2077233" cy="4062651"/>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l"/>
              <a:r>
                <a:rPr lang="en-US" sz="1600"/>
                <a:t>0101001010101010101010101010101010110101010101110101010010101010101010010101010101010101010101010101010101010101010101010101011010101010111010101001010101010101001010101010101010101010101010101010101011010101010111010101001010101010101001010101010101010100</a:t>
              </a:r>
            </a:p>
          </p:txBody>
        </p:sp>
        <p:sp>
          <p:nvSpPr>
            <p:cNvPr id="48" name="Rectangle: Rounded Corners 47">
              <a:extLst>
                <a:ext uri="{FF2B5EF4-FFF2-40B4-BE49-F238E27FC236}">
                  <a16:creationId xmlns:a16="http://schemas.microsoft.com/office/drawing/2014/main" id="{DF1771FC-3307-61A5-FE83-3F611A2513DF}"/>
                </a:ext>
              </a:extLst>
            </p:cNvPr>
            <p:cNvSpPr/>
            <p:nvPr/>
          </p:nvSpPr>
          <p:spPr>
            <a:xfrm>
              <a:off x="9111545" y="963083"/>
              <a:ext cx="2641021" cy="438411"/>
            </a:xfrm>
            <a:prstGeom prst="roundRect">
              <a:avLst/>
            </a:prstGeom>
            <a:solidFill>
              <a:srgbClr val="C2F1C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en-US" sz="2000">
                  <a:solidFill>
                    <a:schemeClr val="tx1"/>
                  </a:solidFill>
                  <a:cs typeface="Arial"/>
                </a:rPr>
                <a:t>Compressed GPU code</a:t>
              </a:r>
            </a:p>
          </p:txBody>
        </p:sp>
        <p:sp>
          <p:nvSpPr>
            <p:cNvPr id="56" name="Speech Bubble: Rectangle with Corners Rounded 55">
              <a:extLst>
                <a:ext uri="{FF2B5EF4-FFF2-40B4-BE49-F238E27FC236}">
                  <a16:creationId xmlns:a16="http://schemas.microsoft.com/office/drawing/2014/main" id="{A0E5EF2D-15F2-0196-BDE9-44FA87053A82}"/>
                </a:ext>
              </a:extLst>
            </p:cNvPr>
            <p:cNvSpPr/>
            <p:nvPr/>
          </p:nvSpPr>
          <p:spPr>
            <a:xfrm>
              <a:off x="8723377" y="5742902"/>
              <a:ext cx="2173148" cy="763027"/>
            </a:xfrm>
            <a:prstGeom prst="wedgeRoundRectCallout">
              <a:avLst>
                <a:gd name="adj1" fmla="val 31897"/>
                <a:gd name="adj2" fmla="val -314148"/>
                <a:gd name="adj3" fmla="val 16667"/>
              </a:avLst>
            </a:prstGeom>
            <a:solidFill>
              <a:srgbClr val="FFD966">
                <a:alpha val="50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r>
                <a:rPr lang="en-US" sz="2000" b="1">
                  <a:solidFill>
                    <a:schemeClr val="tx1"/>
                  </a:solidFill>
                  <a:latin typeface="Aptos" panose="020B0004020202020204" pitchFamily="34" charset="0"/>
                </a:rPr>
                <a:t>Don't know where to flip?</a:t>
              </a:r>
            </a:p>
          </p:txBody>
        </p:sp>
        <p:pic>
          <p:nvPicPr>
            <p:cNvPr id="28" name="Picture 27" descr="A yellow face with a question mark&#10;&#10;AI-generated content may be incorrect.">
              <a:extLst>
                <a:ext uri="{FF2B5EF4-FFF2-40B4-BE49-F238E27FC236}">
                  <a16:creationId xmlns:a16="http://schemas.microsoft.com/office/drawing/2014/main" id="{D61D4636-432C-2175-8696-2561C10DFA55}"/>
                </a:ext>
              </a:extLst>
            </p:cNvPr>
            <p:cNvPicPr>
              <a:picLocks noChangeAspect="1"/>
            </p:cNvPicPr>
            <p:nvPr/>
          </p:nvPicPr>
          <p:blipFill>
            <a:blip r:embed="rId6"/>
            <a:stretch>
              <a:fillRect/>
            </a:stretch>
          </p:blipFill>
          <p:spPr>
            <a:xfrm>
              <a:off x="10594160" y="5911637"/>
              <a:ext cx="604729" cy="594292"/>
            </a:xfrm>
            <a:prstGeom prst="rect">
              <a:avLst/>
            </a:prstGeom>
          </p:spPr>
        </p:pic>
      </p:grpSp>
      <p:sp>
        <p:nvSpPr>
          <p:cNvPr id="58" name="Google Shape;55;p9">
            <a:extLst>
              <a:ext uri="{FF2B5EF4-FFF2-40B4-BE49-F238E27FC236}">
                <a16:creationId xmlns:a16="http://schemas.microsoft.com/office/drawing/2014/main" id="{CC5A6512-581B-6939-A410-6AAAC2019F02}"/>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17</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spTree>
    <p:extLst>
      <p:ext uri="{BB962C8B-B14F-4D97-AF65-F5344CB8AC3E}">
        <p14:creationId xmlns:p14="http://schemas.microsoft.com/office/powerpoint/2010/main" val="3429341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500" fill="hold"/>
                                        <p:tgtEl>
                                          <p:spTgt spid="42"/>
                                        </p:tgtEl>
                                        <p:attrNameLst>
                                          <p:attrName>ppt_w</p:attrName>
                                        </p:attrNameLst>
                                      </p:cBhvr>
                                      <p:tavLst>
                                        <p:tav tm="0">
                                          <p:val>
                                            <p:fltVal val="0"/>
                                          </p:val>
                                        </p:tav>
                                        <p:tav tm="100000">
                                          <p:val>
                                            <p:strVal val="#ppt_w"/>
                                          </p:val>
                                        </p:tav>
                                      </p:tavLst>
                                    </p:anim>
                                    <p:anim calcmode="lin" valueType="num">
                                      <p:cBhvr>
                                        <p:cTn id="8" dur="500" fill="hold"/>
                                        <p:tgtEl>
                                          <p:spTgt spid="42"/>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anim calcmode="lin" valueType="num">
                                      <p:cBhvr>
                                        <p:cTn id="17" dur="500" fill="hold"/>
                                        <p:tgtEl>
                                          <p:spTgt spid="41"/>
                                        </p:tgtEl>
                                        <p:attrNameLst>
                                          <p:attrName>ppt_w</p:attrName>
                                        </p:attrNameLst>
                                      </p:cBhvr>
                                      <p:tavLst>
                                        <p:tav tm="0">
                                          <p:val>
                                            <p:fltVal val="0"/>
                                          </p:val>
                                        </p:tav>
                                        <p:tav tm="100000">
                                          <p:val>
                                            <p:strVal val="#ppt_w"/>
                                          </p:val>
                                        </p:tav>
                                      </p:tavLst>
                                    </p:anim>
                                    <p:anim calcmode="lin" valueType="num">
                                      <p:cBhvr>
                                        <p:cTn id="18" dur="500" fill="hold"/>
                                        <p:tgtEl>
                                          <p:spTgt spid="41"/>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5DBF2-9BA5-8A6A-C038-CFFE20ED3E23}"/>
            </a:ext>
          </a:extLst>
        </p:cNvPr>
        <p:cNvGrpSpPr/>
        <p:nvPr/>
      </p:nvGrpSpPr>
      <p:grpSpPr>
        <a:xfrm>
          <a:off x="0" y="0"/>
          <a:ext cx="0" cy="0"/>
          <a:chOff x="0" y="0"/>
          <a:chExt cx="0" cy="0"/>
        </a:xfrm>
      </p:grpSpPr>
      <p:sp>
        <p:nvSpPr>
          <p:cNvPr id="39" name="Rectangle: Rounded Corners 38">
            <a:extLst>
              <a:ext uri="{FF2B5EF4-FFF2-40B4-BE49-F238E27FC236}">
                <a16:creationId xmlns:a16="http://schemas.microsoft.com/office/drawing/2014/main" id="{2B94E52C-E741-E68F-4C90-953EF95AAB1D}"/>
              </a:ext>
            </a:extLst>
          </p:cNvPr>
          <p:cNvSpPr/>
          <p:nvPr/>
        </p:nvSpPr>
        <p:spPr>
          <a:xfrm>
            <a:off x="4201439" y="1898679"/>
            <a:ext cx="1882464" cy="3647977"/>
          </a:xfrm>
          <a:prstGeom prst="roundRect">
            <a:avLst/>
          </a:prstGeom>
          <a:solidFill>
            <a:schemeClr val="accent2">
              <a:lumMod val="20000"/>
              <a:lumOff val="80000"/>
              <a:alpha val="43000"/>
            </a:scheme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a:solidFill>
                  <a:schemeClr val="tx1"/>
                </a:solidFill>
              </a:rPr>
              <a:t>0101001010101010101010101010101010110101010101110101010010101010101010010101010101010101010101010101010101010101010101010101011010101010111010101001010101010101001010101010101010101010101010101010101011010101010111010101001010101010101001010101010101010100</a:t>
            </a:r>
          </a:p>
        </p:txBody>
      </p:sp>
      <p:sp>
        <p:nvSpPr>
          <p:cNvPr id="14" name="Google Shape;927;p54">
            <a:extLst>
              <a:ext uri="{FF2B5EF4-FFF2-40B4-BE49-F238E27FC236}">
                <a16:creationId xmlns:a16="http://schemas.microsoft.com/office/drawing/2014/main" id="{DD41210D-56FE-4EFA-B7CA-59653383DA92}"/>
              </a:ext>
            </a:extLst>
          </p:cNvPr>
          <p:cNvSpPr/>
          <p:nvPr/>
        </p:nvSpPr>
        <p:spPr>
          <a:xfrm>
            <a:off x="6873501" y="3343617"/>
            <a:ext cx="1957854" cy="827968"/>
          </a:xfrm>
          <a:prstGeom prst="roundRect">
            <a:avLst>
              <a:gd name="adj" fmla="val 16667"/>
            </a:avLst>
          </a:prstGeom>
          <a:solidFill>
            <a:srgbClr val="FBE5D6"/>
          </a:solidFill>
          <a:ln w="19050"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67">
                <a:solidFill>
                  <a:schemeClr val="tx1"/>
                </a:solidFill>
                <a:latin typeface="Aptos" panose="020B0004020202020204" pitchFamily="34" charset="0"/>
                <a:ea typeface="Cambria"/>
                <a:cs typeface="Cambria"/>
                <a:sym typeface="Cambria"/>
              </a:rPr>
              <a:t>Run the target application</a:t>
            </a:r>
            <a:endParaRPr lang="en-US" sz="1467">
              <a:solidFill>
                <a:schemeClr val="tx1"/>
              </a:solidFill>
              <a:latin typeface="Aptos" panose="020B0004020202020204" pitchFamily="34" charset="0"/>
              <a:ea typeface="Cambria"/>
              <a:cs typeface="Cambria"/>
            </a:endParaRPr>
          </a:p>
        </p:txBody>
      </p:sp>
      <p:sp>
        <p:nvSpPr>
          <p:cNvPr id="3" name="Google Shape;53;p9">
            <a:extLst>
              <a:ext uri="{FF2B5EF4-FFF2-40B4-BE49-F238E27FC236}">
                <a16:creationId xmlns:a16="http://schemas.microsoft.com/office/drawing/2014/main" id="{70182825-9529-067D-5AE8-5760C3F893A4}"/>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a:t>How to do bit-flip in compressed library?</a:t>
            </a:r>
          </a:p>
        </p:txBody>
      </p:sp>
      <p:sp>
        <p:nvSpPr>
          <p:cNvPr id="29" name="Google Shape;55;p9">
            <a:extLst>
              <a:ext uri="{FF2B5EF4-FFF2-40B4-BE49-F238E27FC236}">
                <a16:creationId xmlns:a16="http://schemas.microsoft.com/office/drawing/2014/main" id="{9D30BF17-6866-A0AD-E2E1-11A8F12BD76C}"/>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18</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sp>
        <p:nvSpPr>
          <p:cNvPr id="31" name="Rectangle: Rounded Corners 30">
            <a:extLst>
              <a:ext uri="{FF2B5EF4-FFF2-40B4-BE49-F238E27FC236}">
                <a16:creationId xmlns:a16="http://schemas.microsoft.com/office/drawing/2014/main" id="{BEE41481-1AC5-488A-87D9-9B6C029EDC0F}"/>
              </a:ext>
            </a:extLst>
          </p:cNvPr>
          <p:cNvSpPr/>
          <p:nvPr/>
        </p:nvSpPr>
        <p:spPr>
          <a:xfrm>
            <a:off x="4301767" y="2020405"/>
            <a:ext cx="1668178" cy="395764"/>
          </a:xfrm>
          <a:prstGeom prst="roundRect">
            <a:avLst/>
          </a:prstGeom>
          <a:solidFill>
            <a:schemeClr val="accent2">
              <a:lumMod val="60000"/>
              <a:lumOff val="40000"/>
              <a:alpha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9662"/>
            <a:r>
              <a:rPr lang="en-IN" b="1">
                <a:solidFill>
                  <a:sysClr val="windowText" lastClr="000000"/>
                </a:solidFill>
                <a:latin typeface="Aptos" panose="02110004020202020204"/>
              </a:rPr>
              <a:t>Segment 1</a:t>
            </a:r>
          </a:p>
        </p:txBody>
      </p:sp>
      <p:sp>
        <p:nvSpPr>
          <p:cNvPr id="32" name="Rectangle: Rounded Corners 31">
            <a:extLst>
              <a:ext uri="{FF2B5EF4-FFF2-40B4-BE49-F238E27FC236}">
                <a16:creationId xmlns:a16="http://schemas.microsoft.com/office/drawing/2014/main" id="{3DA3980E-BCF6-7CD9-6289-5DA3D0DD3CF7}"/>
              </a:ext>
            </a:extLst>
          </p:cNvPr>
          <p:cNvSpPr/>
          <p:nvPr/>
        </p:nvSpPr>
        <p:spPr>
          <a:xfrm>
            <a:off x="4292580" y="2899434"/>
            <a:ext cx="1668178" cy="395764"/>
          </a:xfrm>
          <a:prstGeom prst="roundRect">
            <a:avLst/>
          </a:prstGeom>
          <a:solidFill>
            <a:srgbClr val="FF5050">
              <a:alpha val="8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9662"/>
            <a:r>
              <a:rPr lang="en-IN" b="1">
                <a:solidFill>
                  <a:sysClr val="windowText" lastClr="000000"/>
                </a:solidFill>
                <a:latin typeface="Aptos" panose="02110004020202020204"/>
              </a:rPr>
              <a:t>Faulted Seg.</a:t>
            </a:r>
          </a:p>
        </p:txBody>
      </p:sp>
      <p:sp>
        <p:nvSpPr>
          <p:cNvPr id="35" name="Rectangle: Rounded Corners 34">
            <a:extLst>
              <a:ext uri="{FF2B5EF4-FFF2-40B4-BE49-F238E27FC236}">
                <a16:creationId xmlns:a16="http://schemas.microsoft.com/office/drawing/2014/main" id="{AA3F06D5-4D32-C2D7-BEF6-3D36B9450E69}"/>
              </a:ext>
            </a:extLst>
          </p:cNvPr>
          <p:cNvSpPr/>
          <p:nvPr/>
        </p:nvSpPr>
        <p:spPr>
          <a:xfrm>
            <a:off x="4292580" y="2456355"/>
            <a:ext cx="1668178" cy="395764"/>
          </a:xfrm>
          <a:prstGeom prst="roundRect">
            <a:avLst/>
          </a:prstGeom>
          <a:solidFill>
            <a:schemeClr val="accent2">
              <a:lumMod val="60000"/>
              <a:lumOff val="40000"/>
              <a:alpha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9662"/>
            <a:r>
              <a:rPr lang="en-IN" b="1">
                <a:solidFill>
                  <a:sysClr val="windowText" lastClr="000000"/>
                </a:solidFill>
                <a:latin typeface="Aptos" panose="02110004020202020204"/>
              </a:rPr>
              <a:t>Segment 2</a:t>
            </a:r>
          </a:p>
        </p:txBody>
      </p:sp>
      <p:sp>
        <p:nvSpPr>
          <p:cNvPr id="36" name="Rectangle: Rounded Corners 35">
            <a:extLst>
              <a:ext uri="{FF2B5EF4-FFF2-40B4-BE49-F238E27FC236}">
                <a16:creationId xmlns:a16="http://schemas.microsoft.com/office/drawing/2014/main" id="{44632704-C0D1-1F33-32CB-1F4AB8FD7E51}"/>
              </a:ext>
            </a:extLst>
          </p:cNvPr>
          <p:cNvSpPr/>
          <p:nvPr/>
        </p:nvSpPr>
        <p:spPr>
          <a:xfrm>
            <a:off x="4308582" y="4896748"/>
            <a:ext cx="1668178" cy="478088"/>
          </a:xfrm>
          <a:prstGeom prst="roundRect">
            <a:avLst/>
          </a:prstGeom>
          <a:solidFill>
            <a:schemeClr val="accent2">
              <a:lumMod val="60000"/>
              <a:lumOff val="40000"/>
              <a:alpha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9662"/>
            <a:r>
              <a:rPr lang="en-IN" b="1">
                <a:solidFill>
                  <a:sysClr val="windowText" lastClr="000000"/>
                </a:solidFill>
                <a:latin typeface="Aptos" panose="02110004020202020204"/>
              </a:rPr>
              <a:t>Segment N</a:t>
            </a:r>
          </a:p>
        </p:txBody>
      </p:sp>
      <p:sp>
        <p:nvSpPr>
          <p:cNvPr id="37" name="Rectangle: Rounded Corners 36">
            <a:extLst>
              <a:ext uri="{FF2B5EF4-FFF2-40B4-BE49-F238E27FC236}">
                <a16:creationId xmlns:a16="http://schemas.microsoft.com/office/drawing/2014/main" id="{5FB12E96-35BA-6114-9AF4-7F0E834F3342}"/>
              </a:ext>
            </a:extLst>
          </p:cNvPr>
          <p:cNvSpPr/>
          <p:nvPr/>
        </p:nvSpPr>
        <p:spPr>
          <a:xfrm>
            <a:off x="4290821" y="3361837"/>
            <a:ext cx="1668178" cy="395764"/>
          </a:xfrm>
          <a:prstGeom prst="roundRect">
            <a:avLst/>
          </a:prstGeom>
          <a:solidFill>
            <a:schemeClr val="accent2">
              <a:lumMod val="60000"/>
              <a:lumOff val="40000"/>
              <a:alpha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9662"/>
            <a:r>
              <a:rPr lang="en-IN" b="1">
                <a:solidFill>
                  <a:sysClr val="windowText" lastClr="000000"/>
                </a:solidFill>
                <a:latin typeface="Aptos" panose="02110004020202020204"/>
              </a:rPr>
              <a:t>Segment 4</a:t>
            </a:r>
          </a:p>
        </p:txBody>
      </p:sp>
      <p:sp>
        <p:nvSpPr>
          <p:cNvPr id="40" name="Rectangle: Rounded Corners 39">
            <a:extLst>
              <a:ext uri="{FF2B5EF4-FFF2-40B4-BE49-F238E27FC236}">
                <a16:creationId xmlns:a16="http://schemas.microsoft.com/office/drawing/2014/main" id="{D87B2A25-E1AD-38AB-641A-D8C8EF0B3C78}"/>
              </a:ext>
            </a:extLst>
          </p:cNvPr>
          <p:cNvSpPr/>
          <p:nvPr/>
        </p:nvSpPr>
        <p:spPr>
          <a:xfrm>
            <a:off x="4290821" y="3793384"/>
            <a:ext cx="1668178" cy="395764"/>
          </a:xfrm>
          <a:prstGeom prst="roundRect">
            <a:avLst/>
          </a:prstGeom>
          <a:solidFill>
            <a:schemeClr val="accent2">
              <a:lumMod val="60000"/>
              <a:lumOff val="40000"/>
              <a:alpha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9662"/>
            <a:r>
              <a:rPr lang="en-IN" b="1">
                <a:solidFill>
                  <a:sysClr val="windowText" lastClr="000000"/>
                </a:solidFill>
                <a:latin typeface="Aptos" panose="02110004020202020204"/>
              </a:rPr>
              <a:t>Segment 5</a:t>
            </a:r>
          </a:p>
        </p:txBody>
      </p:sp>
      <p:sp>
        <p:nvSpPr>
          <p:cNvPr id="41" name="Rectangle: Rounded Corners 40">
            <a:extLst>
              <a:ext uri="{FF2B5EF4-FFF2-40B4-BE49-F238E27FC236}">
                <a16:creationId xmlns:a16="http://schemas.microsoft.com/office/drawing/2014/main" id="{9F7CA49C-CCDD-DEBD-C059-5881F3ECDC38}"/>
              </a:ext>
            </a:extLst>
          </p:cNvPr>
          <p:cNvSpPr/>
          <p:nvPr/>
        </p:nvSpPr>
        <p:spPr>
          <a:xfrm>
            <a:off x="4290821" y="4238473"/>
            <a:ext cx="1668178" cy="395764"/>
          </a:xfrm>
          <a:prstGeom prst="roundRect">
            <a:avLst/>
          </a:prstGeom>
          <a:solidFill>
            <a:schemeClr val="accent2">
              <a:lumMod val="60000"/>
              <a:lumOff val="40000"/>
              <a:alpha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9662"/>
            <a:r>
              <a:rPr lang="en-IN" b="1">
                <a:solidFill>
                  <a:sysClr val="windowText" lastClr="000000"/>
                </a:solidFill>
                <a:latin typeface="Aptos" panose="02110004020202020204"/>
              </a:rPr>
              <a:t>Segment 6</a:t>
            </a:r>
          </a:p>
        </p:txBody>
      </p:sp>
      <p:grpSp>
        <p:nvGrpSpPr>
          <p:cNvPr id="8" name="Group 7">
            <a:extLst>
              <a:ext uri="{FF2B5EF4-FFF2-40B4-BE49-F238E27FC236}">
                <a16:creationId xmlns:a16="http://schemas.microsoft.com/office/drawing/2014/main" id="{99FAE4D5-AADF-255F-332B-971ADF79BB32}"/>
              </a:ext>
            </a:extLst>
          </p:cNvPr>
          <p:cNvGrpSpPr/>
          <p:nvPr/>
        </p:nvGrpSpPr>
        <p:grpSpPr>
          <a:xfrm>
            <a:off x="3430836" y="3295651"/>
            <a:ext cx="770603" cy="427018"/>
            <a:chOff x="3430836" y="3295651"/>
            <a:chExt cx="770603" cy="427018"/>
          </a:xfrm>
        </p:grpSpPr>
        <p:cxnSp>
          <p:nvCxnSpPr>
            <p:cNvPr id="42" name="Google Shape;919;p54">
              <a:extLst>
                <a:ext uri="{FF2B5EF4-FFF2-40B4-BE49-F238E27FC236}">
                  <a16:creationId xmlns:a16="http://schemas.microsoft.com/office/drawing/2014/main" id="{660F107C-88CA-DC81-5434-F5FBC18EAA04}"/>
                </a:ext>
              </a:extLst>
            </p:cNvPr>
            <p:cNvCxnSpPr>
              <a:cxnSpLocks/>
              <a:stCxn id="38" idx="3"/>
              <a:endCxn id="39" idx="1"/>
            </p:cNvCxnSpPr>
            <p:nvPr/>
          </p:nvCxnSpPr>
          <p:spPr>
            <a:xfrm flipV="1">
              <a:off x="3430836" y="3722668"/>
              <a:ext cx="770603" cy="1"/>
            </a:xfrm>
            <a:prstGeom prst="straightConnector1">
              <a:avLst/>
            </a:prstGeom>
            <a:noFill/>
            <a:ln w="38100" cap="flat" cmpd="sng">
              <a:solidFill>
                <a:srgbClr val="C00000"/>
              </a:solidFill>
              <a:prstDash val="solid"/>
              <a:round/>
              <a:headEnd type="none" w="med" len="med"/>
              <a:tailEnd type="triangle" w="med" len="med"/>
            </a:ln>
          </p:spPr>
        </p:cxnSp>
        <p:sp>
          <p:nvSpPr>
            <p:cNvPr id="45" name="Oval 44">
              <a:extLst>
                <a:ext uri="{FF2B5EF4-FFF2-40B4-BE49-F238E27FC236}">
                  <a16:creationId xmlns:a16="http://schemas.microsoft.com/office/drawing/2014/main" id="{FF54F9F1-DD8B-C2E2-DE6F-69401C341F37}"/>
                </a:ext>
              </a:extLst>
            </p:cNvPr>
            <p:cNvSpPr/>
            <p:nvPr/>
          </p:nvSpPr>
          <p:spPr>
            <a:xfrm>
              <a:off x="3659635" y="3295651"/>
              <a:ext cx="270199" cy="27438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rPr>
                <a:t>1</a:t>
              </a:r>
              <a:endParaRPr lang="en-IN">
                <a:solidFill>
                  <a:schemeClr val="bg1"/>
                </a:solidFill>
              </a:endParaRPr>
            </a:p>
          </p:txBody>
        </p:sp>
      </p:grpSp>
      <p:sp>
        <p:nvSpPr>
          <p:cNvPr id="46" name="Oval 45">
            <a:extLst>
              <a:ext uri="{FF2B5EF4-FFF2-40B4-BE49-F238E27FC236}">
                <a16:creationId xmlns:a16="http://schemas.microsoft.com/office/drawing/2014/main" id="{C15E6B39-7B64-F4EE-4333-24F30920CCC7}"/>
              </a:ext>
            </a:extLst>
          </p:cNvPr>
          <p:cNvSpPr/>
          <p:nvPr/>
        </p:nvSpPr>
        <p:spPr>
          <a:xfrm>
            <a:off x="6334927" y="3204919"/>
            <a:ext cx="270199" cy="27438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400">
                <a:solidFill>
                  <a:schemeClr val="bg1"/>
                </a:solidFill>
              </a:rPr>
              <a:t>2</a:t>
            </a:r>
            <a:endParaRPr lang="en-IN">
              <a:solidFill>
                <a:schemeClr val="bg1"/>
              </a:solidFill>
            </a:endParaRPr>
          </a:p>
        </p:txBody>
      </p:sp>
      <p:sp>
        <p:nvSpPr>
          <p:cNvPr id="47" name="Speech Bubble: Rectangle with Corners Rounded 46">
            <a:extLst>
              <a:ext uri="{FF2B5EF4-FFF2-40B4-BE49-F238E27FC236}">
                <a16:creationId xmlns:a16="http://schemas.microsoft.com/office/drawing/2014/main" id="{D1B34F92-CF64-1EFE-9550-8A82003C8BD1}"/>
              </a:ext>
            </a:extLst>
          </p:cNvPr>
          <p:cNvSpPr/>
          <p:nvPr/>
        </p:nvSpPr>
        <p:spPr>
          <a:xfrm>
            <a:off x="6108099" y="1363782"/>
            <a:ext cx="1530805" cy="624755"/>
          </a:xfrm>
          <a:prstGeom prst="wedgeRoundRectCallout">
            <a:avLst>
              <a:gd name="adj1" fmla="val -71013"/>
              <a:gd name="adj2" fmla="val 208478"/>
              <a:gd name="adj3" fmla="val 16667"/>
            </a:avLst>
          </a:prstGeom>
          <a:solidFill>
            <a:srgbClr val="FFD966">
              <a:alpha val="50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pPr algn="ctr"/>
            <a:r>
              <a:rPr lang="en-IN">
                <a:solidFill>
                  <a:schemeClr val="tx1"/>
                </a:solidFill>
                <a:latin typeface="Aptos" panose="020B0004020202020204" pitchFamily="34" charset="0"/>
              </a:rPr>
              <a:t>Flip all the bits</a:t>
            </a:r>
          </a:p>
        </p:txBody>
      </p:sp>
      <p:cxnSp>
        <p:nvCxnSpPr>
          <p:cNvPr id="48" name="Google Shape;919;p54">
            <a:extLst>
              <a:ext uri="{FF2B5EF4-FFF2-40B4-BE49-F238E27FC236}">
                <a16:creationId xmlns:a16="http://schemas.microsoft.com/office/drawing/2014/main" id="{AEDE9F2E-5606-AE1A-340D-E9851EBB3894}"/>
              </a:ext>
            </a:extLst>
          </p:cNvPr>
          <p:cNvCxnSpPr>
            <a:cxnSpLocks/>
          </p:cNvCxnSpPr>
          <p:nvPr/>
        </p:nvCxnSpPr>
        <p:spPr>
          <a:xfrm flipV="1">
            <a:off x="6083903" y="3722666"/>
            <a:ext cx="770603" cy="1"/>
          </a:xfrm>
          <a:prstGeom prst="straightConnector1">
            <a:avLst/>
          </a:prstGeom>
          <a:noFill/>
          <a:ln w="38100" cap="flat" cmpd="sng">
            <a:solidFill>
              <a:srgbClr val="C00000"/>
            </a:solidFill>
            <a:prstDash val="solid"/>
            <a:round/>
            <a:headEnd type="none" w="med" len="med"/>
            <a:tailEnd type="triangle" w="med" len="med"/>
          </a:ln>
        </p:spPr>
      </p:cxnSp>
      <p:grpSp>
        <p:nvGrpSpPr>
          <p:cNvPr id="2" name="Group 1">
            <a:extLst>
              <a:ext uri="{FF2B5EF4-FFF2-40B4-BE49-F238E27FC236}">
                <a16:creationId xmlns:a16="http://schemas.microsoft.com/office/drawing/2014/main" id="{ACBC7AF7-1809-EAF6-BC99-4E77545D9992}"/>
              </a:ext>
            </a:extLst>
          </p:cNvPr>
          <p:cNvGrpSpPr/>
          <p:nvPr/>
        </p:nvGrpSpPr>
        <p:grpSpPr>
          <a:xfrm>
            <a:off x="586656" y="1898680"/>
            <a:ext cx="2958008" cy="4211518"/>
            <a:chOff x="586656" y="1898680"/>
            <a:chExt cx="2958008" cy="4211518"/>
          </a:xfrm>
        </p:grpSpPr>
        <p:grpSp>
          <p:nvGrpSpPr>
            <p:cNvPr id="22" name="Group 21">
              <a:extLst>
                <a:ext uri="{FF2B5EF4-FFF2-40B4-BE49-F238E27FC236}">
                  <a16:creationId xmlns:a16="http://schemas.microsoft.com/office/drawing/2014/main" id="{B0FFF1E0-1542-F6D2-2297-F0D7F12B0895}"/>
                </a:ext>
              </a:extLst>
            </p:cNvPr>
            <p:cNvGrpSpPr/>
            <p:nvPr/>
          </p:nvGrpSpPr>
          <p:grpSpPr>
            <a:xfrm>
              <a:off x="586656" y="2158493"/>
              <a:ext cx="979864" cy="3128384"/>
              <a:chOff x="411999" y="1572985"/>
              <a:chExt cx="734898" cy="2346288"/>
            </a:xfrm>
          </p:grpSpPr>
          <p:sp>
            <p:nvSpPr>
              <p:cNvPr id="5" name="Google Shape;918;p54">
                <a:extLst>
                  <a:ext uri="{FF2B5EF4-FFF2-40B4-BE49-F238E27FC236}">
                    <a16:creationId xmlns:a16="http://schemas.microsoft.com/office/drawing/2014/main" id="{54CA3CFC-D159-3E60-BB9E-0D4475BB72AC}"/>
                  </a:ext>
                </a:extLst>
              </p:cNvPr>
              <p:cNvSpPr txBox="1"/>
              <p:nvPr/>
            </p:nvSpPr>
            <p:spPr>
              <a:xfrm>
                <a:off x="411999" y="2425514"/>
                <a:ext cx="734898" cy="572624"/>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00" b="1">
                    <a:latin typeface="Aptos" panose="020B0004020202020204" pitchFamily="34" charset="0"/>
                    <a:ea typeface="Cambria"/>
                    <a:cs typeface="Cambria"/>
                    <a:sym typeface="Cambria"/>
                  </a:rPr>
                  <a:t>SASS CODE</a:t>
                </a:r>
                <a:endParaRPr lang="en-US" sz="1800" b="1">
                  <a:latin typeface="Aptos" panose="020B0004020202020204" pitchFamily="34" charset="0"/>
                  <a:ea typeface="Cambria"/>
                  <a:cs typeface="Cambria"/>
                </a:endParaRPr>
              </a:p>
            </p:txBody>
          </p:sp>
          <p:cxnSp>
            <p:nvCxnSpPr>
              <p:cNvPr id="6" name="Google Shape;919;p54">
                <a:extLst>
                  <a:ext uri="{FF2B5EF4-FFF2-40B4-BE49-F238E27FC236}">
                    <a16:creationId xmlns:a16="http://schemas.microsoft.com/office/drawing/2014/main" id="{657125BE-5CBE-E36D-6C85-5C8DBED809E4}"/>
                  </a:ext>
                </a:extLst>
              </p:cNvPr>
              <p:cNvCxnSpPr>
                <a:cxnSpLocks/>
              </p:cNvCxnSpPr>
              <p:nvPr/>
            </p:nvCxnSpPr>
            <p:spPr>
              <a:xfrm rot="10800000" flipH="1">
                <a:off x="786534" y="1572985"/>
                <a:ext cx="307669" cy="908650"/>
              </a:xfrm>
              <a:prstGeom prst="straightConnector1">
                <a:avLst/>
              </a:prstGeom>
              <a:noFill/>
              <a:ln w="38100" cap="flat" cmpd="sng">
                <a:solidFill>
                  <a:srgbClr val="C00000"/>
                </a:solidFill>
                <a:prstDash val="solid"/>
                <a:round/>
                <a:headEnd type="none" w="med" len="med"/>
                <a:tailEnd type="triangle" w="med" len="med"/>
              </a:ln>
            </p:spPr>
          </p:cxnSp>
          <p:cxnSp>
            <p:nvCxnSpPr>
              <p:cNvPr id="7" name="Google Shape;920;p54">
                <a:extLst>
                  <a:ext uri="{FF2B5EF4-FFF2-40B4-BE49-F238E27FC236}">
                    <a16:creationId xmlns:a16="http://schemas.microsoft.com/office/drawing/2014/main" id="{E8029438-E345-95E8-58C6-8AA161146671}"/>
                  </a:ext>
                </a:extLst>
              </p:cNvPr>
              <p:cNvCxnSpPr>
                <a:cxnSpLocks/>
              </p:cNvCxnSpPr>
              <p:nvPr/>
            </p:nvCxnSpPr>
            <p:spPr>
              <a:xfrm>
                <a:off x="786534" y="2976219"/>
                <a:ext cx="287772" cy="943054"/>
              </a:xfrm>
              <a:prstGeom prst="straightConnector1">
                <a:avLst/>
              </a:prstGeom>
              <a:noFill/>
              <a:ln w="38100" cap="flat" cmpd="sng">
                <a:solidFill>
                  <a:srgbClr val="C00000"/>
                </a:solidFill>
                <a:prstDash val="solid"/>
                <a:round/>
                <a:headEnd type="none" w="med" len="med"/>
                <a:tailEnd type="triangle" w="med" len="med"/>
              </a:ln>
            </p:spPr>
          </p:cxnSp>
        </p:grpSp>
        <p:sp>
          <p:nvSpPr>
            <p:cNvPr id="38" name="Rectangle: Rounded Corners 37">
              <a:extLst>
                <a:ext uri="{FF2B5EF4-FFF2-40B4-BE49-F238E27FC236}">
                  <a16:creationId xmlns:a16="http://schemas.microsoft.com/office/drawing/2014/main" id="{86B05FCE-DE7B-57ED-B59D-59BBA8056293}"/>
                </a:ext>
              </a:extLst>
            </p:cNvPr>
            <p:cNvSpPr/>
            <p:nvPr/>
          </p:nvSpPr>
          <p:spPr>
            <a:xfrm>
              <a:off x="1548372" y="1898680"/>
              <a:ext cx="1882464" cy="3647977"/>
            </a:xfrm>
            <a:prstGeom prst="roundRect">
              <a:avLst/>
            </a:prstGeom>
            <a:solidFill>
              <a:schemeClr val="accent2">
                <a:lumMod val="20000"/>
                <a:lumOff val="80000"/>
                <a:alpha val="43000"/>
              </a:scheme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a:solidFill>
                    <a:schemeClr val="tx1"/>
                  </a:solidFill>
                </a:rPr>
                <a:t>0101001010101010101010101010101010110101010101110101010010101010101010010101010101010101010101010101010101010101010101010101011010101010111010101001010101010101001010101010101010101010101010101010101011010101010111010101001010101010101001010101010101010100</a:t>
              </a:r>
            </a:p>
          </p:txBody>
        </p:sp>
        <p:sp>
          <p:nvSpPr>
            <p:cNvPr id="49" name="Rectangle: Rounded Corners 48">
              <a:extLst>
                <a:ext uri="{FF2B5EF4-FFF2-40B4-BE49-F238E27FC236}">
                  <a16:creationId xmlns:a16="http://schemas.microsoft.com/office/drawing/2014/main" id="{81D273AB-0EEF-80E8-0FE0-00D7D4C783D0}"/>
                </a:ext>
              </a:extLst>
            </p:cNvPr>
            <p:cNvSpPr/>
            <p:nvPr/>
          </p:nvSpPr>
          <p:spPr>
            <a:xfrm>
              <a:off x="1210034" y="5671787"/>
              <a:ext cx="2334630" cy="438411"/>
            </a:xfrm>
            <a:prstGeom prst="roundRect">
              <a:avLst/>
            </a:prstGeom>
            <a:solidFill>
              <a:srgbClr val="C2F1C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121920" tIns="60960" rIns="121920" bIns="60960" rtlCol="0" anchor="ctr"/>
            <a:lstStyle/>
            <a:p>
              <a:pPr algn="ctr"/>
              <a:r>
                <a:rPr lang="en-US" sz="2000">
                  <a:solidFill>
                    <a:schemeClr val="tx1"/>
                  </a:solidFill>
                  <a:latin typeface="Aptos" panose="020B0004020202020204" pitchFamily="34" charset="0"/>
                  <a:cs typeface="Arial"/>
                </a:rPr>
                <a:t>GPU shared library</a:t>
              </a:r>
            </a:p>
          </p:txBody>
        </p:sp>
      </p:grpSp>
      <p:cxnSp>
        <p:nvCxnSpPr>
          <p:cNvPr id="51" name="Google Shape;919;p54">
            <a:extLst>
              <a:ext uri="{FF2B5EF4-FFF2-40B4-BE49-F238E27FC236}">
                <a16:creationId xmlns:a16="http://schemas.microsoft.com/office/drawing/2014/main" id="{FFEA066D-9341-E93F-66C1-02D61D1228EA}"/>
              </a:ext>
            </a:extLst>
          </p:cNvPr>
          <p:cNvCxnSpPr>
            <a:cxnSpLocks/>
            <a:endCxn id="62" idx="1"/>
          </p:cNvCxnSpPr>
          <p:nvPr/>
        </p:nvCxnSpPr>
        <p:spPr>
          <a:xfrm flipV="1">
            <a:off x="7862197" y="2014157"/>
            <a:ext cx="1653471" cy="1249377"/>
          </a:xfrm>
          <a:prstGeom prst="straightConnector1">
            <a:avLst/>
          </a:prstGeom>
          <a:noFill/>
          <a:ln w="38100" cap="flat" cmpd="sng">
            <a:solidFill>
              <a:srgbClr val="C00000"/>
            </a:solidFill>
            <a:prstDash val="solid"/>
            <a:round/>
            <a:headEnd type="none" w="med" len="med"/>
            <a:tailEnd type="triangle" w="med" len="med"/>
          </a:ln>
        </p:spPr>
      </p:cxnSp>
      <p:cxnSp>
        <p:nvCxnSpPr>
          <p:cNvPr id="56" name="Google Shape;919;p54">
            <a:extLst>
              <a:ext uri="{FF2B5EF4-FFF2-40B4-BE49-F238E27FC236}">
                <a16:creationId xmlns:a16="http://schemas.microsoft.com/office/drawing/2014/main" id="{D453526F-03D8-8F93-CE72-A49C3E38ACDB}"/>
              </a:ext>
            </a:extLst>
          </p:cNvPr>
          <p:cNvCxnSpPr>
            <a:cxnSpLocks/>
            <a:endCxn id="63" idx="1"/>
          </p:cNvCxnSpPr>
          <p:nvPr/>
        </p:nvCxnSpPr>
        <p:spPr>
          <a:xfrm>
            <a:off x="7852428" y="4277724"/>
            <a:ext cx="1673011" cy="823577"/>
          </a:xfrm>
          <a:prstGeom prst="straightConnector1">
            <a:avLst/>
          </a:prstGeom>
          <a:noFill/>
          <a:ln w="38100" cap="flat" cmpd="sng">
            <a:solidFill>
              <a:srgbClr val="C00000"/>
            </a:solidFill>
            <a:prstDash val="solid"/>
            <a:round/>
            <a:headEnd type="none" w="med" len="med"/>
            <a:tailEnd type="triangle" w="med" len="med"/>
          </a:ln>
        </p:spPr>
      </p:cxnSp>
      <p:sp>
        <p:nvSpPr>
          <p:cNvPr id="61" name="Rectangle: Rounded Corners 60">
            <a:extLst>
              <a:ext uri="{FF2B5EF4-FFF2-40B4-BE49-F238E27FC236}">
                <a16:creationId xmlns:a16="http://schemas.microsoft.com/office/drawing/2014/main" id="{E68878DD-3179-970C-0F9D-9081F6E5D69D}"/>
              </a:ext>
            </a:extLst>
          </p:cNvPr>
          <p:cNvSpPr/>
          <p:nvPr/>
        </p:nvSpPr>
        <p:spPr>
          <a:xfrm>
            <a:off x="9596095" y="2465888"/>
            <a:ext cx="1918694" cy="867092"/>
          </a:xfrm>
          <a:prstGeom prst="roundRect">
            <a:avLst/>
          </a:prstGeom>
          <a:solidFill>
            <a:srgbClr val="FFECB2"/>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Aptos" panose="020B0004020202020204" pitchFamily="34" charset="0"/>
                <a:ea typeface="Cambria"/>
                <a:cs typeface="Cambria"/>
                <a:sym typeface="Cambria"/>
              </a:rPr>
              <a:t>Target SASS code </a:t>
            </a:r>
            <a:r>
              <a:rPr lang="en-US" sz="1600" b="1">
                <a:solidFill>
                  <a:srgbClr val="C00000"/>
                </a:solidFill>
                <a:latin typeface="Aptos" panose="020B0004020202020204" pitchFamily="34" charset="0"/>
                <a:ea typeface="Cambria"/>
                <a:cs typeface="Cambria"/>
                <a:sym typeface="Cambria"/>
              </a:rPr>
              <a:t>does not </a:t>
            </a:r>
            <a:r>
              <a:rPr lang="en-US" sz="1600" b="1">
                <a:solidFill>
                  <a:schemeClr val="tx1"/>
                </a:solidFill>
                <a:latin typeface="Aptos" panose="020B0004020202020204" pitchFamily="34" charset="0"/>
                <a:ea typeface="Cambria"/>
                <a:cs typeface="Cambria"/>
                <a:sym typeface="Cambria"/>
              </a:rPr>
              <a:t>lie in the faulted segment</a:t>
            </a:r>
            <a:endParaRPr lang="en-US" sz="1600" b="1">
              <a:solidFill>
                <a:schemeClr val="tx1"/>
              </a:solidFill>
              <a:latin typeface="Aptos" panose="020B0004020202020204" pitchFamily="34" charset="0"/>
              <a:ea typeface="Cambria"/>
              <a:cs typeface="Cambria"/>
            </a:endParaRPr>
          </a:p>
        </p:txBody>
      </p:sp>
      <p:sp>
        <p:nvSpPr>
          <p:cNvPr id="62" name="Rectangle: Rounded Corners 61">
            <a:extLst>
              <a:ext uri="{FF2B5EF4-FFF2-40B4-BE49-F238E27FC236}">
                <a16:creationId xmlns:a16="http://schemas.microsoft.com/office/drawing/2014/main" id="{44B2106E-0957-4899-06DB-162805C69467}"/>
              </a:ext>
            </a:extLst>
          </p:cNvPr>
          <p:cNvSpPr/>
          <p:nvPr/>
        </p:nvSpPr>
        <p:spPr>
          <a:xfrm>
            <a:off x="9525437" y="1580635"/>
            <a:ext cx="2060011" cy="827968"/>
          </a:xfrm>
          <a:prstGeom prst="roundRect">
            <a:avLst>
              <a:gd name="adj" fmla="val 29313"/>
            </a:avLst>
          </a:prstGeom>
          <a:solidFill>
            <a:schemeClr val="accent2">
              <a:lumMod val="40000"/>
              <a:lumOff val="60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Aptos" panose="020B0004020202020204" pitchFamily="34" charset="0"/>
                <a:ea typeface="Cambria"/>
                <a:cs typeface="Cambria"/>
                <a:sym typeface="Cambria"/>
              </a:rPr>
              <a:t>Application </a:t>
            </a:r>
            <a:r>
              <a:rPr lang="en-US" sz="1600" b="1">
                <a:solidFill>
                  <a:srgbClr val="C00000"/>
                </a:solidFill>
                <a:latin typeface="Aptos" panose="020B0004020202020204" pitchFamily="34" charset="0"/>
                <a:ea typeface="Cambria"/>
                <a:cs typeface="Cambria"/>
                <a:sym typeface="Cambria"/>
              </a:rPr>
              <a:t>runs successfully</a:t>
            </a:r>
            <a:r>
              <a:rPr lang="en-US" sz="1600" b="1">
                <a:solidFill>
                  <a:schemeClr val="tx1"/>
                </a:solidFill>
                <a:latin typeface="Aptos" panose="020B0004020202020204" pitchFamily="34" charset="0"/>
                <a:ea typeface="Cambria"/>
                <a:cs typeface="Cambria"/>
                <a:sym typeface="Cambria"/>
              </a:rPr>
              <a:t> with </a:t>
            </a:r>
            <a:r>
              <a:rPr lang="en-US" sz="1600" b="1">
                <a:solidFill>
                  <a:srgbClr val="C00000"/>
                </a:solidFill>
                <a:latin typeface="Aptos" panose="020B0004020202020204" pitchFamily="34" charset="0"/>
                <a:ea typeface="Cambria"/>
                <a:cs typeface="Cambria"/>
                <a:sym typeface="Cambria"/>
              </a:rPr>
              <a:t>correct</a:t>
            </a:r>
            <a:r>
              <a:rPr lang="en-US" sz="1600" b="1">
                <a:solidFill>
                  <a:schemeClr val="tx1"/>
                </a:solidFill>
                <a:latin typeface="Aptos" panose="020B0004020202020204" pitchFamily="34" charset="0"/>
                <a:ea typeface="Cambria"/>
                <a:cs typeface="Cambria"/>
                <a:sym typeface="Cambria"/>
              </a:rPr>
              <a:t> output</a:t>
            </a:r>
            <a:endParaRPr lang="en-IN" sz="1600" b="1">
              <a:solidFill>
                <a:schemeClr val="tx1"/>
              </a:solidFill>
            </a:endParaRPr>
          </a:p>
        </p:txBody>
      </p:sp>
      <p:sp>
        <p:nvSpPr>
          <p:cNvPr id="63" name="Rectangle: Rounded Corners 62">
            <a:extLst>
              <a:ext uri="{FF2B5EF4-FFF2-40B4-BE49-F238E27FC236}">
                <a16:creationId xmlns:a16="http://schemas.microsoft.com/office/drawing/2014/main" id="{AFE18A60-A854-5EC8-51F5-71695184B599}"/>
              </a:ext>
            </a:extLst>
          </p:cNvPr>
          <p:cNvSpPr/>
          <p:nvPr/>
        </p:nvSpPr>
        <p:spPr>
          <a:xfrm>
            <a:off x="9525439" y="4687317"/>
            <a:ext cx="1989350" cy="827968"/>
          </a:xfrm>
          <a:prstGeom prst="roundRect">
            <a:avLst>
              <a:gd name="adj" fmla="val 29313"/>
            </a:avLst>
          </a:prstGeom>
          <a:solidFill>
            <a:srgbClr val="C2F1C8"/>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ptos" panose="020B0004020202020204" pitchFamily="34" charset="0"/>
                <a:ea typeface="Cambria"/>
                <a:cs typeface="Cambria"/>
                <a:sym typeface="Cambria"/>
              </a:rPr>
              <a:t>Application </a:t>
            </a:r>
            <a:r>
              <a:rPr lang="en-US" sz="1600" b="1">
                <a:solidFill>
                  <a:srgbClr val="00B050"/>
                </a:solidFill>
                <a:latin typeface="Aptos" panose="020B0004020202020204" pitchFamily="34" charset="0"/>
                <a:ea typeface="Cambria"/>
                <a:cs typeface="Cambria"/>
                <a:sym typeface="Cambria"/>
              </a:rPr>
              <a:t>fails to run</a:t>
            </a:r>
            <a:r>
              <a:rPr lang="en-US" sz="1600">
                <a:solidFill>
                  <a:schemeClr val="tx1"/>
                </a:solidFill>
                <a:latin typeface="Aptos" panose="020B0004020202020204" pitchFamily="34" charset="0"/>
                <a:ea typeface="Cambria"/>
                <a:cs typeface="Cambria"/>
                <a:sym typeface="Cambria"/>
              </a:rPr>
              <a:t> or produces </a:t>
            </a:r>
            <a:r>
              <a:rPr lang="en-US" sz="1600" b="1">
                <a:solidFill>
                  <a:srgbClr val="00B050"/>
                </a:solidFill>
                <a:latin typeface="Aptos" panose="020B0004020202020204" pitchFamily="34" charset="0"/>
                <a:ea typeface="Cambria"/>
                <a:cs typeface="Cambria"/>
                <a:sym typeface="Cambria"/>
              </a:rPr>
              <a:t>incorrect</a:t>
            </a:r>
            <a:r>
              <a:rPr lang="en-US" sz="1600">
                <a:solidFill>
                  <a:schemeClr val="tx1"/>
                </a:solidFill>
                <a:latin typeface="Aptos" panose="020B0004020202020204" pitchFamily="34" charset="0"/>
                <a:ea typeface="Cambria"/>
                <a:cs typeface="Cambria"/>
                <a:sym typeface="Cambria"/>
              </a:rPr>
              <a:t> output</a:t>
            </a:r>
            <a:endParaRPr lang="en-US" sz="1600">
              <a:solidFill>
                <a:schemeClr val="tx1"/>
              </a:solidFill>
              <a:latin typeface="Aptos" panose="020B0004020202020204" pitchFamily="34" charset="0"/>
              <a:ea typeface="Cambria"/>
              <a:cs typeface="Cambria"/>
            </a:endParaRPr>
          </a:p>
        </p:txBody>
      </p:sp>
      <p:sp>
        <p:nvSpPr>
          <p:cNvPr id="64" name="Rectangle: Rounded Corners 63">
            <a:extLst>
              <a:ext uri="{FF2B5EF4-FFF2-40B4-BE49-F238E27FC236}">
                <a16:creationId xmlns:a16="http://schemas.microsoft.com/office/drawing/2014/main" id="{C97063E4-7485-E23D-A01B-720C8D5017E2}"/>
              </a:ext>
            </a:extLst>
          </p:cNvPr>
          <p:cNvSpPr/>
          <p:nvPr/>
        </p:nvSpPr>
        <p:spPr>
          <a:xfrm>
            <a:off x="9525437" y="5602161"/>
            <a:ext cx="1949228" cy="784398"/>
          </a:xfrm>
          <a:prstGeom prst="roundRect">
            <a:avLst/>
          </a:prstGeom>
          <a:solidFill>
            <a:srgbClr val="FFECB2"/>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Aptos" panose="020B0004020202020204" pitchFamily="34" charset="0"/>
                <a:ea typeface="Cambria"/>
                <a:cs typeface="Cambria"/>
                <a:sym typeface="Cambria"/>
              </a:rPr>
              <a:t>Target SASS code </a:t>
            </a:r>
            <a:r>
              <a:rPr lang="en-US" sz="1600" b="1">
                <a:solidFill>
                  <a:schemeClr val="accent6">
                    <a:lumMod val="75000"/>
                  </a:schemeClr>
                </a:solidFill>
                <a:latin typeface="Aptos" panose="020B0004020202020204" pitchFamily="34" charset="0"/>
                <a:ea typeface="Cambria"/>
                <a:cs typeface="Cambria"/>
                <a:sym typeface="Cambria"/>
              </a:rPr>
              <a:t>lies</a:t>
            </a:r>
            <a:r>
              <a:rPr lang="en-US" sz="1600" b="1">
                <a:solidFill>
                  <a:schemeClr val="tx1"/>
                </a:solidFill>
                <a:latin typeface="Aptos" panose="020B0004020202020204" pitchFamily="34" charset="0"/>
                <a:ea typeface="Cambria"/>
                <a:cs typeface="Cambria"/>
                <a:sym typeface="Cambria"/>
              </a:rPr>
              <a:t> in the faulted segment</a:t>
            </a:r>
            <a:endParaRPr lang="en-US" sz="1600" b="1">
              <a:solidFill>
                <a:schemeClr val="tx1"/>
              </a:solidFill>
              <a:latin typeface="Aptos" panose="020B0004020202020204" pitchFamily="34" charset="0"/>
              <a:ea typeface="Cambria"/>
              <a:cs typeface="Cambria"/>
            </a:endParaRPr>
          </a:p>
        </p:txBody>
      </p:sp>
      <p:grpSp>
        <p:nvGrpSpPr>
          <p:cNvPr id="77" name="Group 76">
            <a:extLst>
              <a:ext uri="{FF2B5EF4-FFF2-40B4-BE49-F238E27FC236}">
                <a16:creationId xmlns:a16="http://schemas.microsoft.com/office/drawing/2014/main" id="{672A43AB-CB66-D483-0B83-A06273B41630}"/>
              </a:ext>
            </a:extLst>
          </p:cNvPr>
          <p:cNvGrpSpPr/>
          <p:nvPr/>
        </p:nvGrpSpPr>
        <p:grpSpPr>
          <a:xfrm>
            <a:off x="4308582" y="5621400"/>
            <a:ext cx="1706732" cy="696708"/>
            <a:chOff x="4308582" y="5621400"/>
            <a:chExt cx="1706732" cy="696708"/>
          </a:xfrm>
        </p:grpSpPr>
        <p:sp>
          <p:nvSpPr>
            <p:cNvPr id="74" name="Double Brace 73">
              <a:extLst>
                <a:ext uri="{FF2B5EF4-FFF2-40B4-BE49-F238E27FC236}">
                  <a16:creationId xmlns:a16="http://schemas.microsoft.com/office/drawing/2014/main" id="{A9977027-EDB8-C0F7-E459-6AC4D4F96B11}"/>
                </a:ext>
              </a:extLst>
            </p:cNvPr>
            <p:cNvSpPr/>
            <p:nvPr/>
          </p:nvSpPr>
          <p:spPr>
            <a:xfrm rot="5400000">
              <a:off x="4813594" y="5116388"/>
              <a:ext cx="696708" cy="1706732"/>
            </a:xfrm>
            <a:prstGeom prst="bracePair">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75" name="TextBox 74">
              <a:extLst>
                <a:ext uri="{FF2B5EF4-FFF2-40B4-BE49-F238E27FC236}">
                  <a16:creationId xmlns:a16="http://schemas.microsoft.com/office/drawing/2014/main" id="{E5B79EC0-CD75-5326-736E-15762AAF8120}"/>
                </a:ext>
              </a:extLst>
            </p:cNvPr>
            <p:cNvSpPr txBox="1"/>
            <p:nvPr/>
          </p:nvSpPr>
          <p:spPr>
            <a:xfrm>
              <a:off x="4878056" y="5738921"/>
              <a:ext cx="567784" cy="461665"/>
            </a:xfrm>
            <a:prstGeom prst="rect">
              <a:avLst/>
            </a:prstGeom>
            <a:noFill/>
          </p:spPr>
          <p:txBody>
            <a:bodyPr wrap="none" rtlCol="0">
              <a:spAutoFit/>
            </a:bodyPr>
            <a:lstStyle/>
            <a:p>
              <a:r>
                <a:rPr lang="en-IN" sz="2400" b="1">
                  <a:solidFill>
                    <a:srgbClr val="C00000"/>
                  </a:solidFill>
                  <a:latin typeface="Aptos" panose="020B0004020202020204" pitchFamily="34" charset="0"/>
                </a:rPr>
                <a:t>C1</a:t>
              </a:r>
              <a:endParaRPr lang="en-IN" b="1">
                <a:solidFill>
                  <a:srgbClr val="C00000"/>
                </a:solidFill>
                <a:latin typeface="Aptos" panose="020B0004020202020204" pitchFamily="34" charset="0"/>
              </a:endParaRPr>
            </a:p>
          </p:txBody>
        </p:sp>
      </p:grpSp>
    </p:spTree>
    <p:extLst>
      <p:ext uri="{BB962C8B-B14F-4D97-AF65-F5344CB8AC3E}">
        <p14:creationId xmlns:p14="http://schemas.microsoft.com/office/powerpoint/2010/main" val="5249425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wipe(up)">
                                      <p:cBhvr>
                                        <p:cTn id="17" dur="500"/>
                                        <p:tgtEl>
                                          <p:spTgt spid="3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circle(in)">
                                      <p:cBhvr>
                                        <p:cTn id="22" dur="500"/>
                                        <p:tgtEl>
                                          <p:spTgt spid="31"/>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circle(in)">
                                      <p:cBhvr>
                                        <p:cTn id="25" dur="500"/>
                                        <p:tgtEl>
                                          <p:spTgt spid="35"/>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circle(in)">
                                      <p:cBhvr>
                                        <p:cTn id="28" dur="500"/>
                                        <p:tgtEl>
                                          <p:spTgt spid="32"/>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circle(in)">
                                      <p:cBhvr>
                                        <p:cTn id="31" dur="500"/>
                                        <p:tgtEl>
                                          <p:spTgt spid="37"/>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circle(in)">
                                      <p:cBhvr>
                                        <p:cTn id="34" dur="500"/>
                                        <p:tgtEl>
                                          <p:spTgt spid="40"/>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circle(in)">
                                      <p:cBhvr>
                                        <p:cTn id="37" dur="500"/>
                                        <p:tgtEl>
                                          <p:spTgt spid="41"/>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circle(in)">
                                      <p:cBhvr>
                                        <p:cTn id="40" dur="500"/>
                                        <p:tgtEl>
                                          <p:spTgt spid="36"/>
                                        </p:tgtEl>
                                      </p:cBhvr>
                                    </p:animEffect>
                                  </p:childTnLst>
                                </p:cTn>
                              </p:par>
                            </p:childTnLst>
                          </p:cTn>
                        </p:par>
                      </p:childTnLst>
                    </p:cTn>
                  </p:par>
                  <p:par>
                    <p:cTn id="41" fill="hold">
                      <p:stCondLst>
                        <p:cond delay="indefinite"/>
                      </p:stCondLst>
                      <p:childTnLst>
                        <p:par>
                          <p:cTn id="42" fill="hold">
                            <p:stCondLst>
                              <p:cond delay="0"/>
                            </p:stCondLst>
                            <p:childTnLst>
                              <p:par>
                                <p:cTn id="43" presetID="32" presetClass="emph" presetSubtype="0" fill="hold" grpId="1" nodeType="clickEffect">
                                  <p:stCondLst>
                                    <p:cond delay="0"/>
                                  </p:stCondLst>
                                  <p:childTnLst>
                                    <p:animRot by="120000">
                                      <p:cBhvr>
                                        <p:cTn id="44" dur="100" fill="hold">
                                          <p:stCondLst>
                                            <p:cond delay="0"/>
                                          </p:stCondLst>
                                        </p:cTn>
                                        <p:tgtEl>
                                          <p:spTgt spid="32"/>
                                        </p:tgtEl>
                                        <p:attrNameLst>
                                          <p:attrName>r</p:attrName>
                                        </p:attrNameLst>
                                      </p:cBhvr>
                                    </p:animRot>
                                    <p:animRot by="-240000">
                                      <p:cBhvr>
                                        <p:cTn id="45" dur="200" fill="hold">
                                          <p:stCondLst>
                                            <p:cond delay="200"/>
                                          </p:stCondLst>
                                        </p:cTn>
                                        <p:tgtEl>
                                          <p:spTgt spid="32"/>
                                        </p:tgtEl>
                                        <p:attrNameLst>
                                          <p:attrName>r</p:attrName>
                                        </p:attrNameLst>
                                      </p:cBhvr>
                                    </p:animRot>
                                    <p:animRot by="240000">
                                      <p:cBhvr>
                                        <p:cTn id="46" dur="200" fill="hold">
                                          <p:stCondLst>
                                            <p:cond delay="400"/>
                                          </p:stCondLst>
                                        </p:cTn>
                                        <p:tgtEl>
                                          <p:spTgt spid="32"/>
                                        </p:tgtEl>
                                        <p:attrNameLst>
                                          <p:attrName>r</p:attrName>
                                        </p:attrNameLst>
                                      </p:cBhvr>
                                    </p:animRot>
                                    <p:animRot by="-240000">
                                      <p:cBhvr>
                                        <p:cTn id="47" dur="200" fill="hold">
                                          <p:stCondLst>
                                            <p:cond delay="600"/>
                                          </p:stCondLst>
                                        </p:cTn>
                                        <p:tgtEl>
                                          <p:spTgt spid="32"/>
                                        </p:tgtEl>
                                        <p:attrNameLst>
                                          <p:attrName>r</p:attrName>
                                        </p:attrNameLst>
                                      </p:cBhvr>
                                    </p:animRot>
                                    <p:animRot by="120000">
                                      <p:cBhvr>
                                        <p:cTn id="48" dur="200" fill="hold">
                                          <p:stCondLst>
                                            <p:cond delay="800"/>
                                          </p:stCondLst>
                                        </p:cTn>
                                        <p:tgtEl>
                                          <p:spTgt spid="32"/>
                                        </p:tgtEl>
                                        <p:attrNameLst>
                                          <p:attrName>r</p:attrName>
                                        </p:attrNameLst>
                                      </p:cBhvr>
                                    </p:animRot>
                                  </p:childTnLst>
                                </p:cTn>
                              </p:par>
                              <p:par>
                                <p:cTn id="49" presetID="10" presetClass="entr" presetSubtype="0" fill="hold" grpId="0" nodeType="withEffect">
                                  <p:stCondLst>
                                    <p:cond delay="0"/>
                                  </p:stCondLst>
                                  <p:childTnLst>
                                    <p:set>
                                      <p:cBhvr>
                                        <p:cTn id="50" dur="1" fill="hold">
                                          <p:stCondLst>
                                            <p:cond delay="0"/>
                                          </p:stCondLst>
                                        </p:cTn>
                                        <p:tgtEl>
                                          <p:spTgt spid="47"/>
                                        </p:tgtEl>
                                        <p:attrNameLst>
                                          <p:attrName>style.visibility</p:attrName>
                                        </p:attrNameLst>
                                      </p:cBhvr>
                                      <p:to>
                                        <p:strVal val="visible"/>
                                      </p:to>
                                    </p:set>
                                    <p:animEffect transition="in" filter="fade">
                                      <p:cBhvr>
                                        <p:cTn id="51" dur="500"/>
                                        <p:tgtEl>
                                          <p:spTgt spid="47"/>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48"/>
                                        </p:tgtEl>
                                        <p:attrNameLst>
                                          <p:attrName>style.visibility</p:attrName>
                                        </p:attrNameLst>
                                      </p:cBhvr>
                                      <p:to>
                                        <p:strVal val="visible"/>
                                      </p:to>
                                    </p:set>
                                    <p:animEffect transition="in" filter="wipe(left)">
                                      <p:cBhvr>
                                        <p:cTn id="56" dur="500"/>
                                        <p:tgtEl>
                                          <p:spTgt spid="48"/>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wipe(left)">
                                      <p:cBhvr>
                                        <p:cTn id="59" dur="500"/>
                                        <p:tgtEl>
                                          <p:spTgt spid="4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51"/>
                                        </p:tgtEl>
                                        <p:attrNameLst>
                                          <p:attrName>style.visibility</p:attrName>
                                        </p:attrNameLst>
                                      </p:cBhvr>
                                      <p:to>
                                        <p:strVal val="visible"/>
                                      </p:to>
                                    </p:set>
                                    <p:animEffect transition="in" filter="fade">
                                      <p:cBhvr>
                                        <p:cTn id="69" dur="500"/>
                                        <p:tgtEl>
                                          <p:spTgt spid="51"/>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62"/>
                                        </p:tgtEl>
                                        <p:attrNameLst>
                                          <p:attrName>style.visibility</p:attrName>
                                        </p:attrNameLst>
                                      </p:cBhvr>
                                      <p:to>
                                        <p:strVal val="visible"/>
                                      </p:to>
                                    </p:set>
                                    <p:animEffect transition="in" filter="fade">
                                      <p:cBhvr>
                                        <p:cTn id="72" dur="500"/>
                                        <p:tgtEl>
                                          <p:spTgt spid="62"/>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61"/>
                                        </p:tgtEl>
                                        <p:attrNameLst>
                                          <p:attrName>style.visibility</p:attrName>
                                        </p:attrNameLst>
                                      </p:cBhvr>
                                      <p:to>
                                        <p:strVal val="visible"/>
                                      </p:to>
                                    </p:set>
                                    <p:animEffect transition="in" filter="fade">
                                      <p:cBhvr>
                                        <p:cTn id="75" dur="500"/>
                                        <p:tgtEl>
                                          <p:spTgt spid="61"/>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56"/>
                                        </p:tgtEl>
                                        <p:attrNameLst>
                                          <p:attrName>style.visibility</p:attrName>
                                        </p:attrNameLst>
                                      </p:cBhvr>
                                      <p:to>
                                        <p:strVal val="visible"/>
                                      </p:to>
                                    </p:set>
                                    <p:animEffect transition="in" filter="fade">
                                      <p:cBhvr>
                                        <p:cTn id="80" dur="500"/>
                                        <p:tgtEl>
                                          <p:spTgt spid="56"/>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63"/>
                                        </p:tgtEl>
                                        <p:attrNameLst>
                                          <p:attrName>style.visibility</p:attrName>
                                        </p:attrNameLst>
                                      </p:cBhvr>
                                      <p:to>
                                        <p:strVal val="visible"/>
                                      </p:to>
                                    </p:set>
                                    <p:animEffect transition="in" filter="fade">
                                      <p:cBhvr>
                                        <p:cTn id="83" dur="500"/>
                                        <p:tgtEl>
                                          <p:spTgt spid="63"/>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64"/>
                                        </p:tgtEl>
                                        <p:attrNameLst>
                                          <p:attrName>style.visibility</p:attrName>
                                        </p:attrNameLst>
                                      </p:cBhvr>
                                      <p:to>
                                        <p:strVal val="visible"/>
                                      </p:to>
                                    </p:set>
                                    <p:animEffect transition="in" filter="fade">
                                      <p:cBhvr>
                                        <p:cTn id="86" dur="500"/>
                                        <p:tgtEl>
                                          <p:spTgt spid="64"/>
                                        </p:tgtEl>
                                      </p:cBhvr>
                                    </p:animEffect>
                                  </p:childTnLst>
                                </p:cTn>
                              </p:par>
                            </p:childTnLst>
                          </p:cTn>
                        </p:par>
                      </p:childTnLst>
                    </p:cTn>
                  </p:par>
                  <p:par>
                    <p:cTn id="87" fill="hold">
                      <p:stCondLst>
                        <p:cond delay="indefinite"/>
                      </p:stCondLst>
                      <p:childTnLst>
                        <p:par>
                          <p:cTn id="88" fill="hold">
                            <p:stCondLst>
                              <p:cond delay="0"/>
                            </p:stCondLst>
                            <p:childTnLst>
                              <p:par>
                                <p:cTn id="89" presetID="14" presetClass="entr" presetSubtype="10" fill="hold" nodeType="clickEffect">
                                  <p:stCondLst>
                                    <p:cond delay="0"/>
                                  </p:stCondLst>
                                  <p:childTnLst>
                                    <p:set>
                                      <p:cBhvr>
                                        <p:cTn id="90" dur="1" fill="hold">
                                          <p:stCondLst>
                                            <p:cond delay="0"/>
                                          </p:stCondLst>
                                        </p:cTn>
                                        <p:tgtEl>
                                          <p:spTgt spid="77"/>
                                        </p:tgtEl>
                                        <p:attrNameLst>
                                          <p:attrName>style.visibility</p:attrName>
                                        </p:attrNameLst>
                                      </p:cBhvr>
                                      <p:to>
                                        <p:strVal val="visible"/>
                                      </p:to>
                                    </p:set>
                                    <p:animEffect transition="in" filter="randombar(horizontal)">
                                      <p:cBhvr>
                                        <p:cTn id="91"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14" grpId="0" animBg="1"/>
      <p:bldP spid="31" grpId="0" animBg="1"/>
      <p:bldP spid="32" grpId="0" animBg="1"/>
      <p:bldP spid="32" grpId="1" animBg="1"/>
      <p:bldP spid="35" grpId="0" animBg="1"/>
      <p:bldP spid="36" grpId="0" animBg="1"/>
      <p:bldP spid="37" grpId="0" animBg="1"/>
      <p:bldP spid="40" grpId="0" animBg="1"/>
      <p:bldP spid="41" grpId="0" animBg="1"/>
      <p:bldP spid="46" grpId="0" animBg="1"/>
      <p:bldP spid="47" grpId="0" animBg="1"/>
      <p:bldP spid="61" grpId="0" animBg="1"/>
      <p:bldP spid="62" grpId="0" animBg="1"/>
      <p:bldP spid="63" grpId="0" animBg="1"/>
      <p:bldP spid="6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9EB8E-BD06-A788-8A34-0E7BC3C26B1C}"/>
            </a:ext>
          </a:extLst>
        </p:cNvPr>
        <p:cNvGrpSpPr/>
        <p:nvPr/>
      </p:nvGrpSpPr>
      <p:grpSpPr>
        <a:xfrm>
          <a:off x="0" y="0"/>
          <a:ext cx="0" cy="0"/>
          <a:chOff x="0" y="0"/>
          <a:chExt cx="0" cy="0"/>
        </a:xfrm>
      </p:grpSpPr>
      <p:sp>
        <p:nvSpPr>
          <p:cNvPr id="39" name="Rectangle: Rounded Corners 38">
            <a:extLst>
              <a:ext uri="{FF2B5EF4-FFF2-40B4-BE49-F238E27FC236}">
                <a16:creationId xmlns:a16="http://schemas.microsoft.com/office/drawing/2014/main" id="{D09B3899-FA77-3098-DFA0-75ADB5500E2B}"/>
              </a:ext>
            </a:extLst>
          </p:cNvPr>
          <p:cNvSpPr/>
          <p:nvPr/>
        </p:nvSpPr>
        <p:spPr>
          <a:xfrm>
            <a:off x="3111731" y="1984062"/>
            <a:ext cx="1882464" cy="3647977"/>
          </a:xfrm>
          <a:prstGeom prst="roundRect">
            <a:avLst/>
          </a:prstGeom>
          <a:solidFill>
            <a:schemeClr val="accent2">
              <a:lumMod val="20000"/>
              <a:lumOff val="80000"/>
              <a:alpha val="43000"/>
            </a:scheme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a:solidFill>
                  <a:schemeClr val="tx1"/>
                </a:solidFill>
              </a:rPr>
              <a:t>0101001010101010101010101010101010110101010101110101010010101010101010010101010</a:t>
            </a:r>
            <a:r>
              <a:rPr lang="en-US" sz="1400" b="1">
                <a:solidFill>
                  <a:srgbClr val="FF0000"/>
                </a:solidFill>
              </a:rPr>
              <a:t>1</a:t>
            </a:r>
            <a:r>
              <a:rPr lang="en-US" sz="1400">
                <a:solidFill>
                  <a:schemeClr val="tx1"/>
                </a:solidFill>
              </a:rPr>
              <a:t>01010101010101010101010101010101010101010101011010101010111010101001010101010101001010101010101010101010101010101010101011010101010111010101001010101010101001010101010101010100</a:t>
            </a:r>
          </a:p>
        </p:txBody>
      </p:sp>
      <p:sp>
        <p:nvSpPr>
          <p:cNvPr id="14" name="Google Shape;927;p54">
            <a:extLst>
              <a:ext uri="{FF2B5EF4-FFF2-40B4-BE49-F238E27FC236}">
                <a16:creationId xmlns:a16="http://schemas.microsoft.com/office/drawing/2014/main" id="{985BDFFA-0056-FA6B-CD06-FEDAC7CA92B9}"/>
              </a:ext>
            </a:extLst>
          </p:cNvPr>
          <p:cNvSpPr/>
          <p:nvPr/>
        </p:nvSpPr>
        <p:spPr>
          <a:xfrm>
            <a:off x="5554004" y="3394064"/>
            <a:ext cx="1957854" cy="827968"/>
          </a:xfrm>
          <a:prstGeom prst="roundRect">
            <a:avLst>
              <a:gd name="adj" fmla="val 16667"/>
            </a:avLst>
          </a:prstGeom>
          <a:solidFill>
            <a:srgbClr val="FBE5D6"/>
          </a:solidFill>
          <a:ln w="19050"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67">
                <a:solidFill>
                  <a:schemeClr val="tx1"/>
                </a:solidFill>
                <a:latin typeface="Aptos" panose="020B0004020202020204" pitchFamily="34" charset="0"/>
                <a:ea typeface="Cambria"/>
                <a:cs typeface="Cambria"/>
                <a:sym typeface="Cambria"/>
              </a:rPr>
              <a:t>Run the target application</a:t>
            </a:r>
            <a:endParaRPr lang="en-US" sz="1467">
              <a:solidFill>
                <a:schemeClr val="tx1"/>
              </a:solidFill>
              <a:latin typeface="Aptos" panose="020B0004020202020204" pitchFamily="34" charset="0"/>
              <a:ea typeface="Cambria"/>
              <a:cs typeface="Cambria"/>
            </a:endParaRPr>
          </a:p>
        </p:txBody>
      </p:sp>
      <p:sp>
        <p:nvSpPr>
          <p:cNvPr id="3" name="Google Shape;53;p9">
            <a:extLst>
              <a:ext uri="{FF2B5EF4-FFF2-40B4-BE49-F238E27FC236}">
                <a16:creationId xmlns:a16="http://schemas.microsoft.com/office/drawing/2014/main" id="{0CA6662B-D586-0187-BEF0-36BFAF4A85E9}"/>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a:t>How to do bit-flip in compressed library?</a:t>
            </a:r>
          </a:p>
        </p:txBody>
      </p:sp>
      <p:sp>
        <p:nvSpPr>
          <p:cNvPr id="29" name="Google Shape;55;p9">
            <a:extLst>
              <a:ext uri="{FF2B5EF4-FFF2-40B4-BE49-F238E27FC236}">
                <a16:creationId xmlns:a16="http://schemas.microsoft.com/office/drawing/2014/main" id="{B309A0E8-341E-29D6-280E-77254027FE45}"/>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19</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grpSp>
        <p:nvGrpSpPr>
          <p:cNvPr id="8" name="Group 7">
            <a:extLst>
              <a:ext uri="{FF2B5EF4-FFF2-40B4-BE49-F238E27FC236}">
                <a16:creationId xmlns:a16="http://schemas.microsoft.com/office/drawing/2014/main" id="{1927154C-D201-C627-E168-8483E6DD79B2}"/>
              </a:ext>
            </a:extLst>
          </p:cNvPr>
          <p:cNvGrpSpPr/>
          <p:nvPr/>
        </p:nvGrpSpPr>
        <p:grpSpPr>
          <a:xfrm>
            <a:off x="2330020" y="3381030"/>
            <a:ext cx="770603" cy="428177"/>
            <a:chOff x="3381334" y="3295651"/>
            <a:chExt cx="770603" cy="428177"/>
          </a:xfrm>
        </p:grpSpPr>
        <p:cxnSp>
          <p:nvCxnSpPr>
            <p:cNvPr id="42" name="Google Shape;919;p54">
              <a:extLst>
                <a:ext uri="{FF2B5EF4-FFF2-40B4-BE49-F238E27FC236}">
                  <a16:creationId xmlns:a16="http://schemas.microsoft.com/office/drawing/2014/main" id="{9E11A782-553C-CEA9-53E4-B9B0DB4DA725}"/>
                </a:ext>
              </a:extLst>
            </p:cNvPr>
            <p:cNvCxnSpPr>
              <a:cxnSpLocks/>
            </p:cNvCxnSpPr>
            <p:nvPr/>
          </p:nvCxnSpPr>
          <p:spPr>
            <a:xfrm flipV="1">
              <a:off x="3381334" y="3723827"/>
              <a:ext cx="770603" cy="1"/>
            </a:xfrm>
            <a:prstGeom prst="straightConnector1">
              <a:avLst/>
            </a:prstGeom>
            <a:noFill/>
            <a:ln w="38100" cap="flat" cmpd="sng">
              <a:solidFill>
                <a:srgbClr val="C00000"/>
              </a:solidFill>
              <a:prstDash val="solid"/>
              <a:round/>
              <a:headEnd type="none" w="med" len="med"/>
              <a:tailEnd type="triangle" w="med" len="med"/>
            </a:ln>
          </p:spPr>
        </p:cxnSp>
        <p:sp>
          <p:nvSpPr>
            <p:cNvPr id="45" name="Oval 44">
              <a:extLst>
                <a:ext uri="{FF2B5EF4-FFF2-40B4-BE49-F238E27FC236}">
                  <a16:creationId xmlns:a16="http://schemas.microsoft.com/office/drawing/2014/main" id="{465BB0AC-578B-F120-0DEE-F4672125A6B8}"/>
                </a:ext>
              </a:extLst>
            </p:cNvPr>
            <p:cNvSpPr/>
            <p:nvPr/>
          </p:nvSpPr>
          <p:spPr>
            <a:xfrm>
              <a:off x="3659635" y="3295651"/>
              <a:ext cx="270199" cy="27438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rPr>
                <a:t>1</a:t>
              </a:r>
              <a:endParaRPr lang="en-IN">
                <a:solidFill>
                  <a:schemeClr val="bg1"/>
                </a:solidFill>
              </a:endParaRPr>
            </a:p>
          </p:txBody>
        </p:sp>
      </p:grpSp>
      <p:sp>
        <p:nvSpPr>
          <p:cNvPr id="46" name="Oval 45">
            <a:extLst>
              <a:ext uri="{FF2B5EF4-FFF2-40B4-BE49-F238E27FC236}">
                <a16:creationId xmlns:a16="http://schemas.microsoft.com/office/drawing/2014/main" id="{2BF0264E-D13E-C56A-4638-DD534FB53A0B}"/>
              </a:ext>
            </a:extLst>
          </p:cNvPr>
          <p:cNvSpPr/>
          <p:nvPr/>
        </p:nvSpPr>
        <p:spPr>
          <a:xfrm>
            <a:off x="5138999" y="3358969"/>
            <a:ext cx="270199" cy="27438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400">
                <a:solidFill>
                  <a:schemeClr val="bg1"/>
                </a:solidFill>
              </a:rPr>
              <a:t>2</a:t>
            </a:r>
            <a:endParaRPr lang="en-IN">
              <a:solidFill>
                <a:schemeClr val="bg1"/>
              </a:solidFill>
            </a:endParaRPr>
          </a:p>
        </p:txBody>
      </p:sp>
      <p:sp>
        <p:nvSpPr>
          <p:cNvPr id="47" name="Speech Bubble: Rectangle with Corners Rounded 46">
            <a:extLst>
              <a:ext uri="{FF2B5EF4-FFF2-40B4-BE49-F238E27FC236}">
                <a16:creationId xmlns:a16="http://schemas.microsoft.com/office/drawing/2014/main" id="{B6C0C962-D64B-D3AF-29E7-9947F3FDA9BF}"/>
              </a:ext>
            </a:extLst>
          </p:cNvPr>
          <p:cNvSpPr/>
          <p:nvPr/>
        </p:nvSpPr>
        <p:spPr>
          <a:xfrm>
            <a:off x="5018391" y="1449165"/>
            <a:ext cx="1587081" cy="624755"/>
          </a:xfrm>
          <a:prstGeom prst="wedgeRoundRectCallout">
            <a:avLst>
              <a:gd name="adj1" fmla="val -71013"/>
              <a:gd name="adj2" fmla="val 208478"/>
              <a:gd name="adj3" fmla="val 16667"/>
            </a:avLst>
          </a:prstGeom>
          <a:solidFill>
            <a:srgbClr val="FFD966">
              <a:alpha val="50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pPr algn="ctr"/>
            <a:r>
              <a:rPr lang="en-IN">
                <a:solidFill>
                  <a:schemeClr val="tx1"/>
                </a:solidFill>
                <a:latin typeface="Aptos" panose="020B0004020202020204" pitchFamily="34" charset="0"/>
              </a:rPr>
              <a:t>Randomly do single bit-flip</a:t>
            </a:r>
          </a:p>
        </p:txBody>
      </p:sp>
      <p:cxnSp>
        <p:nvCxnSpPr>
          <p:cNvPr id="48" name="Google Shape;919;p54">
            <a:extLst>
              <a:ext uri="{FF2B5EF4-FFF2-40B4-BE49-F238E27FC236}">
                <a16:creationId xmlns:a16="http://schemas.microsoft.com/office/drawing/2014/main" id="{A6F57DF7-B403-4298-BA90-1D17CFC93416}"/>
              </a:ext>
            </a:extLst>
          </p:cNvPr>
          <p:cNvCxnSpPr>
            <a:cxnSpLocks/>
            <a:endCxn id="14" idx="1"/>
          </p:cNvCxnSpPr>
          <p:nvPr/>
        </p:nvCxnSpPr>
        <p:spPr>
          <a:xfrm flipV="1">
            <a:off x="4994195" y="3808048"/>
            <a:ext cx="559809" cy="2"/>
          </a:xfrm>
          <a:prstGeom prst="straightConnector1">
            <a:avLst/>
          </a:prstGeom>
          <a:noFill/>
          <a:ln w="38100" cap="flat" cmpd="sng">
            <a:solidFill>
              <a:srgbClr val="C00000"/>
            </a:solidFill>
            <a:prstDash val="solid"/>
            <a:round/>
            <a:headEnd type="none" w="med" len="med"/>
            <a:tailEnd type="triangle" w="med" len="med"/>
          </a:ln>
        </p:spPr>
      </p:cxnSp>
      <p:sp>
        <p:nvSpPr>
          <p:cNvPr id="38" name="Rectangle: Rounded Corners 37">
            <a:extLst>
              <a:ext uri="{FF2B5EF4-FFF2-40B4-BE49-F238E27FC236}">
                <a16:creationId xmlns:a16="http://schemas.microsoft.com/office/drawing/2014/main" id="{CCF8FDDC-B0EF-214E-E456-B005732700AC}"/>
              </a:ext>
            </a:extLst>
          </p:cNvPr>
          <p:cNvSpPr/>
          <p:nvPr/>
        </p:nvSpPr>
        <p:spPr>
          <a:xfrm>
            <a:off x="458664" y="1984063"/>
            <a:ext cx="1882464" cy="3647977"/>
          </a:xfrm>
          <a:prstGeom prst="roundRect">
            <a:avLst/>
          </a:prstGeom>
          <a:solidFill>
            <a:srgbClr val="FF5050">
              <a:alpha val="43000"/>
            </a:srgb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a:solidFill>
                  <a:schemeClr val="tx1"/>
                </a:solidFill>
              </a:rPr>
              <a:t>0101001010101010101010101010101010110101010101110101010010101010101010010101010101010101010101010101010101010101010101010101011010101010111010101001010101010101001010101010101010101010101010101010101011010101010111010101001010101010101001010101010101010100</a:t>
            </a:r>
          </a:p>
        </p:txBody>
      </p:sp>
      <p:sp>
        <p:nvSpPr>
          <p:cNvPr id="62" name="Rectangle: Rounded Corners 61">
            <a:extLst>
              <a:ext uri="{FF2B5EF4-FFF2-40B4-BE49-F238E27FC236}">
                <a16:creationId xmlns:a16="http://schemas.microsoft.com/office/drawing/2014/main" id="{E104177E-8530-1458-B851-41067E692C21}"/>
              </a:ext>
            </a:extLst>
          </p:cNvPr>
          <p:cNvSpPr/>
          <p:nvPr/>
        </p:nvSpPr>
        <p:spPr>
          <a:xfrm>
            <a:off x="5409198" y="5542176"/>
            <a:ext cx="1994455" cy="827968"/>
          </a:xfrm>
          <a:prstGeom prst="roundRect">
            <a:avLst>
              <a:gd name="adj" fmla="val 29313"/>
            </a:avLst>
          </a:prstGeom>
          <a:solidFill>
            <a:schemeClr val="accent2">
              <a:lumMod val="40000"/>
              <a:lumOff val="60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Aptos" panose="020B0004020202020204" pitchFamily="34" charset="0"/>
                <a:ea typeface="Cambria"/>
                <a:cs typeface="Cambria"/>
              </a:rPr>
              <a:t>Selected bit is </a:t>
            </a:r>
            <a:r>
              <a:rPr lang="en-US" sz="1600" b="1">
                <a:solidFill>
                  <a:srgbClr val="C00000"/>
                </a:solidFill>
                <a:latin typeface="Aptos" panose="020B0004020202020204" pitchFamily="34" charset="0"/>
                <a:ea typeface="Cambria"/>
                <a:cs typeface="Cambria"/>
              </a:rPr>
              <a:t>not exploitable</a:t>
            </a:r>
          </a:p>
        </p:txBody>
      </p:sp>
      <p:cxnSp>
        <p:nvCxnSpPr>
          <p:cNvPr id="15" name="Connector: Elbow 14">
            <a:extLst>
              <a:ext uri="{FF2B5EF4-FFF2-40B4-BE49-F238E27FC236}">
                <a16:creationId xmlns:a16="http://schemas.microsoft.com/office/drawing/2014/main" id="{22F31EDE-35FB-1DC2-DDD6-59F8832FB474}"/>
              </a:ext>
            </a:extLst>
          </p:cNvPr>
          <p:cNvCxnSpPr>
            <a:cxnSpLocks/>
            <a:stCxn id="62" idx="1"/>
            <a:endCxn id="39" idx="2"/>
          </p:cNvCxnSpPr>
          <p:nvPr/>
        </p:nvCxnSpPr>
        <p:spPr>
          <a:xfrm rot="10800000">
            <a:off x="4052964" y="5632040"/>
            <a:ext cx="1356235" cy="324121"/>
          </a:xfrm>
          <a:prstGeom prst="bentConnector2">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Rounded Corners 17">
            <a:extLst>
              <a:ext uri="{FF2B5EF4-FFF2-40B4-BE49-F238E27FC236}">
                <a16:creationId xmlns:a16="http://schemas.microsoft.com/office/drawing/2014/main" id="{21DF276D-9E67-BEAC-7BB1-2BD1F7EC78E9}"/>
              </a:ext>
            </a:extLst>
          </p:cNvPr>
          <p:cNvSpPr/>
          <p:nvPr/>
        </p:nvSpPr>
        <p:spPr>
          <a:xfrm>
            <a:off x="10223842" y="2054836"/>
            <a:ext cx="1918695" cy="827968"/>
          </a:xfrm>
          <a:prstGeom prst="roundRect">
            <a:avLst>
              <a:gd name="adj" fmla="val 29313"/>
            </a:avLst>
          </a:prstGeom>
          <a:solidFill>
            <a:srgbClr val="C2F1C8"/>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Aptos" panose="020B0004020202020204" pitchFamily="34" charset="0"/>
                <a:ea typeface="Cambria"/>
                <a:cs typeface="Cambria"/>
                <a:sym typeface="Cambria"/>
              </a:rPr>
              <a:t>Exploitable bit-flip location </a:t>
            </a:r>
            <a:r>
              <a:rPr lang="en-US" sz="1600" b="1">
                <a:solidFill>
                  <a:srgbClr val="00B050"/>
                </a:solidFill>
                <a:latin typeface="Aptos" panose="020B0004020202020204" pitchFamily="34" charset="0"/>
                <a:ea typeface="Cambria"/>
                <a:cs typeface="Cambria"/>
                <a:sym typeface="Cambria"/>
              </a:rPr>
              <a:t>found!!</a:t>
            </a:r>
            <a:endParaRPr lang="en-US" sz="1600" b="1">
              <a:solidFill>
                <a:srgbClr val="00B050"/>
              </a:solidFill>
              <a:latin typeface="Aptos" panose="020B0004020202020204" pitchFamily="34" charset="0"/>
              <a:ea typeface="Cambria"/>
              <a:cs typeface="Cambria"/>
            </a:endParaRPr>
          </a:p>
        </p:txBody>
      </p:sp>
      <p:cxnSp>
        <p:nvCxnSpPr>
          <p:cNvPr id="25" name="Connector: Elbow 24">
            <a:extLst>
              <a:ext uri="{FF2B5EF4-FFF2-40B4-BE49-F238E27FC236}">
                <a16:creationId xmlns:a16="http://schemas.microsoft.com/office/drawing/2014/main" id="{07842B1D-31B4-F9CD-B059-FEC684DE95E8}"/>
              </a:ext>
            </a:extLst>
          </p:cNvPr>
          <p:cNvCxnSpPr>
            <a:cxnSpLocks/>
            <a:stCxn id="14" idx="3"/>
            <a:endCxn id="67" idx="0"/>
          </p:cNvCxnSpPr>
          <p:nvPr/>
        </p:nvCxnSpPr>
        <p:spPr>
          <a:xfrm>
            <a:off x="7511858" y="3808048"/>
            <a:ext cx="1420658" cy="789922"/>
          </a:xfrm>
          <a:prstGeom prst="bentConnector2">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D6BFCCEC-A900-F4A9-1BD1-A77B47E2D092}"/>
              </a:ext>
            </a:extLst>
          </p:cNvPr>
          <p:cNvSpPr/>
          <p:nvPr/>
        </p:nvSpPr>
        <p:spPr>
          <a:xfrm>
            <a:off x="7511858" y="4793300"/>
            <a:ext cx="270199" cy="27438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400">
                <a:solidFill>
                  <a:schemeClr val="bg1"/>
                </a:solidFill>
              </a:rPr>
              <a:t>3</a:t>
            </a:r>
            <a:endParaRPr lang="en-IN">
              <a:solidFill>
                <a:schemeClr val="bg1"/>
              </a:solidFill>
            </a:endParaRPr>
          </a:p>
        </p:txBody>
      </p:sp>
      <p:sp>
        <p:nvSpPr>
          <p:cNvPr id="30" name="Oval 29">
            <a:extLst>
              <a:ext uri="{FF2B5EF4-FFF2-40B4-BE49-F238E27FC236}">
                <a16:creationId xmlns:a16="http://schemas.microsoft.com/office/drawing/2014/main" id="{75341D5A-8607-5F95-3617-C6FBF8656AAE}"/>
              </a:ext>
            </a:extLst>
          </p:cNvPr>
          <p:cNvSpPr/>
          <p:nvPr/>
        </p:nvSpPr>
        <p:spPr>
          <a:xfrm>
            <a:off x="5008375" y="6121620"/>
            <a:ext cx="270199" cy="27438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400">
                <a:solidFill>
                  <a:schemeClr val="bg1"/>
                </a:solidFill>
              </a:rPr>
              <a:t>4</a:t>
            </a:r>
            <a:endParaRPr lang="en-IN">
              <a:solidFill>
                <a:schemeClr val="bg1"/>
              </a:solidFill>
            </a:endParaRPr>
          </a:p>
        </p:txBody>
      </p:sp>
      <p:grpSp>
        <p:nvGrpSpPr>
          <p:cNvPr id="34" name="Group 33">
            <a:extLst>
              <a:ext uri="{FF2B5EF4-FFF2-40B4-BE49-F238E27FC236}">
                <a16:creationId xmlns:a16="http://schemas.microsoft.com/office/drawing/2014/main" id="{F2900F86-0AB3-0438-63FE-EF079B787828}"/>
              </a:ext>
            </a:extLst>
          </p:cNvPr>
          <p:cNvGrpSpPr/>
          <p:nvPr/>
        </p:nvGrpSpPr>
        <p:grpSpPr>
          <a:xfrm>
            <a:off x="7473919" y="2089431"/>
            <a:ext cx="2619338" cy="1718617"/>
            <a:chOff x="7473919" y="2089431"/>
            <a:chExt cx="2619338" cy="1718617"/>
          </a:xfrm>
        </p:grpSpPr>
        <p:sp>
          <p:nvSpPr>
            <p:cNvPr id="64" name="Rectangle: Rounded Corners 63">
              <a:extLst>
                <a:ext uri="{FF2B5EF4-FFF2-40B4-BE49-F238E27FC236}">
                  <a16:creationId xmlns:a16="http://schemas.microsoft.com/office/drawing/2014/main" id="{3CD4B6F2-65EF-D357-2415-A0973B422065}"/>
                </a:ext>
              </a:extLst>
            </p:cNvPr>
            <p:cNvSpPr/>
            <p:nvPr/>
          </p:nvSpPr>
          <p:spPr>
            <a:xfrm>
              <a:off x="8144029" y="2089431"/>
              <a:ext cx="1949228" cy="763500"/>
            </a:xfrm>
            <a:prstGeom prst="roundRect">
              <a:avLst/>
            </a:prstGeom>
            <a:solidFill>
              <a:srgbClr val="FFECB2"/>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SzPts val="1100"/>
              </a:pPr>
              <a:r>
                <a:rPr lang="en-US" sz="1600">
                  <a:solidFill>
                    <a:schemeClr val="tx1"/>
                  </a:solidFill>
                  <a:latin typeface="Aptos" panose="020B0004020202020204" pitchFamily="34" charset="0"/>
                  <a:ea typeface="Cambria"/>
                  <a:cs typeface="Cambria"/>
                  <a:sym typeface="Cambria"/>
                </a:rPr>
                <a:t>Application produces </a:t>
              </a:r>
              <a:r>
                <a:rPr lang="en-US" sz="1600" b="1">
                  <a:solidFill>
                    <a:srgbClr val="00B050"/>
                  </a:solidFill>
                  <a:latin typeface="Aptos" panose="020B0004020202020204" pitchFamily="34" charset="0"/>
                  <a:ea typeface="Cambria"/>
                  <a:cs typeface="Cambria"/>
                  <a:sym typeface="Cambria"/>
                </a:rPr>
                <a:t>incorrect</a:t>
              </a:r>
              <a:r>
                <a:rPr lang="en-US" sz="1600">
                  <a:solidFill>
                    <a:schemeClr val="tx1"/>
                  </a:solidFill>
                  <a:latin typeface="Aptos" panose="020B0004020202020204" pitchFamily="34" charset="0"/>
                  <a:ea typeface="Cambria"/>
                  <a:cs typeface="Cambria"/>
                  <a:sym typeface="Cambria"/>
                </a:rPr>
                <a:t> output</a:t>
              </a:r>
              <a:endParaRPr lang="en-US" sz="1600">
                <a:solidFill>
                  <a:schemeClr val="tx1"/>
                </a:solidFill>
                <a:latin typeface="Aptos" panose="020B0004020202020204" pitchFamily="34" charset="0"/>
                <a:ea typeface="Cambria"/>
                <a:cs typeface="Cambria"/>
              </a:endParaRPr>
            </a:p>
          </p:txBody>
        </p:sp>
        <p:cxnSp>
          <p:nvCxnSpPr>
            <p:cNvPr id="23" name="Connector: Elbow 22">
              <a:extLst>
                <a:ext uri="{FF2B5EF4-FFF2-40B4-BE49-F238E27FC236}">
                  <a16:creationId xmlns:a16="http://schemas.microsoft.com/office/drawing/2014/main" id="{32D8A7A2-1F8B-E6C6-95A0-7EB9650B2C19}"/>
                </a:ext>
              </a:extLst>
            </p:cNvPr>
            <p:cNvCxnSpPr>
              <a:cxnSpLocks/>
              <a:stCxn id="14" idx="3"/>
              <a:endCxn id="64" idx="1"/>
            </p:cNvCxnSpPr>
            <p:nvPr/>
          </p:nvCxnSpPr>
          <p:spPr>
            <a:xfrm flipV="1">
              <a:off x="7511858" y="2471181"/>
              <a:ext cx="632171" cy="1336867"/>
            </a:xfrm>
            <a:prstGeom prst="bentConnector3">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16A65B88-489B-AAB0-3C6C-D275329749B8}"/>
                </a:ext>
              </a:extLst>
            </p:cNvPr>
            <p:cNvSpPr/>
            <p:nvPr/>
          </p:nvSpPr>
          <p:spPr>
            <a:xfrm>
              <a:off x="7473919" y="2376644"/>
              <a:ext cx="270199" cy="274381"/>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400">
                  <a:solidFill>
                    <a:schemeClr val="bg1"/>
                  </a:solidFill>
                </a:rPr>
                <a:t>3</a:t>
              </a:r>
              <a:endParaRPr lang="en-IN">
                <a:solidFill>
                  <a:schemeClr val="bg1"/>
                </a:solidFill>
              </a:endParaRPr>
            </a:p>
          </p:txBody>
        </p:sp>
      </p:grpSp>
      <p:sp>
        <p:nvSpPr>
          <p:cNvPr id="43" name="Rectangle: Rounded Corners 42">
            <a:extLst>
              <a:ext uri="{FF2B5EF4-FFF2-40B4-BE49-F238E27FC236}">
                <a16:creationId xmlns:a16="http://schemas.microsoft.com/office/drawing/2014/main" id="{D675DEE6-09E4-8039-3C3F-AA1C7264D1B7}"/>
              </a:ext>
            </a:extLst>
          </p:cNvPr>
          <p:cNvSpPr/>
          <p:nvPr/>
        </p:nvSpPr>
        <p:spPr>
          <a:xfrm>
            <a:off x="568304" y="5725856"/>
            <a:ext cx="1668178" cy="395764"/>
          </a:xfrm>
          <a:prstGeom prst="roundRect">
            <a:avLst/>
          </a:prstGeom>
          <a:solidFill>
            <a:srgbClr val="FF5050">
              <a:alpha val="8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9662"/>
            <a:r>
              <a:rPr lang="en-IN" b="1">
                <a:solidFill>
                  <a:sysClr val="windowText" lastClr="000000"/>
                </a:solidFill>
                <a:latin typeface="Aptos" panose="02110004020202020204"/>
              </a:rPr>
              <a:t>Faulted Seg.</a:t>
            </a:r>
          </a:p>
        </p:txBody>
      </p:sp>
      <p:sp>
        <p:nvSpPr>
          <p:cNvPr id="4" name="Rectangle: Rounded Corners 3">
            <a:extLst>
              <a:ext uri="{FF2B5EF4-FFF2-40B4-BE49-F238E27FC236}">
                <a16:creationId xmlns:a16="http://schemas.microsoft.com/office/drawing/2014/main" id="{84CF8E21-89E1-E035-73CD-74744873D04F}"/>
              </a:ext>
            </a:extLst>
          </p:cNvPr>
          <p:cNvSpPr/>
          <p:nvPr/>
        </p:nvSpPr>
        <p:spPr>
          <a:xfrm>
            <a:off x="465704" y="5706783"/>
            <a:ext cx="1864316" cy="395764"/>
          </a:xfrm>
          <a:prstGeom prst="roundRect">
            <a:avLst/>
          </a:prstGeom>
          <a:solidFill>
            <a:srgbClr val="C2F1C8">
              <a:alpha val="8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9662"/>
            <a:r>
              <a:rPr lang="en-IN" b="1">
                <a:solidFill>
                  <a:sysClr val="windowText" lastClr="000000"/>
                </a:solidFill>
                <a:latin typeface="Aptos" panose="02110004020202020204"/>
              </a:rPr>
              <a:t>Useful segment</a:t>
            </a:r>
          </a:p>
        </p:txBody>
      </p:sp>
      <p:sp>
        <p:nvSpPr>
          <p:cNvPr id="9" name="Rectangle: Rounded Corners 8">
            <a:extLst>
              <a:ext uri="{FF2B5EF4-FFF2-40B4-BE49-F238E27FC236}">
                <a16:creationId xmlns:a16="http://schemas.microsoft.com/office/drawing/2014/main" id="{A205BDB3-5ABD-B62C-E335-2B9EFAC5F7CD}"/>
              </a:ext>
            </a:extLst>
          </p:cNvPr>
          <p:cNvSpPr/>
          <p:nvPr/>
        </p:nvSpPr>
        <p:spPr>
          <a:xfrm>
            <a:off x="467483" y="1984062"/>
            <a:ext cx="1882464" cy="3647977"/>
          </a:xfrm>
          <a:prstGeom prst="roundRect">
            <a:avLst/>
          </a:prstGeom>
          <a:solidFill>
            <a:srgbClr val="C2F1C8">
              <a:alpha val="43000"/>
            </a:srgb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a:solidFill>
                  <a:schemeClr val="tx1"/>
                </a:solidFill>
              </a:rPr>
              <a:t>0101001010101010101010101010101010110101010101110101010010101010101010010101010101010101010101010101010101010101010101010101011010101010111010101001010101010101001010101010101010101010101010101010101011010101010111010101001010101010101001010101010101010100</a:t>
            </a:r>
          </a:p>
        </p:txBody>
      </p:sp>
      <p:sp>
        <p:nvSpPr>
          <p:cNvPr id="67" name="Rectangle: Rounded Corners 66">
            <a:extLst>
              <a:ext uri="{FF2B5EF4-FFF2-40B4-BE49-F238E27FC236}">
                <a16:creationId xmlns:a16="http://schemas.microsoft.com/office/drawing/2014/main" id="{0A5EF211-C8A6-03FD-1102-EA8994C30365}"/>
              </a:ext>
            </a:extLst>
          </p:cNvPr>
          <p:cNvSpPr/>
          <p:nvPr/>
        </p:nvSpPr>
        <p:spPr>
          <a:xfrm>
            <a:off x="7957902" y="4597970"/>
            <a:ext cx="1949228" cy="763500"/>
          </a:xfrm>
          <a:prstGeom prst="roundRect">
            <a:avLst/>
          </a:prstGeom>
          <a:solidFill>
            <a:srgbClr val="FFECB2"/>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ptos" panose="020B0004020202020204" pitchFamily="34" charset="0"/>
                <a:ea typeface="Cambria"/>
                <a:cs typeface="Cambria"/>
                <a:sym typeface="Cambria"/>
              </a:rPr>
              <a:t>Application </a:t>
            </a:r>
            <a:r>
              <a:rPr lang="en-US" sz="1600" b="1">
                <a:solidFill>
                  <a:srgbClr val="C00000"/>
                </a:solidFill>
                <a:latin typeface="Aptos" panose="020B0004020202020204" pitchFamily="34" charset="0"/>
                <a:ea typeface="Cambria"/>
                <a:cs typeface="Cambria"/>
                <a:sym typeface="Cambria"/>
              </a:rPr>
              <a:t>runs successfully</a:t>
            </a:r>
            <a:r>
              <a:rPr lang="en-US" sz="1600">
                <a:solidFill>
                  <a:schemeClr val="tx1"/>
                </a:solidFill>
                <a:latin typeface="Aptos" panose="020B0004020202020204" pitchFamily="34" charset="0"/>
                <a:ea typeface="Cambria"/>
                <a:cs typeface="Cambria"/>
                <a:sym typeface="Cambria"/>
              </a:rPr>
              <a:t> with </a:t>
            </a:r>
            <a:r>
              <a:rPr lang="en-US" sz="1600" b="1">
                <a:solidFill>
                  <a:srgbClr val="C00000"/>
                </a:solidFill>
                <a:latin typeface="Aptos" panose="020B0004020202020204" pitchFamily="34" charset="0"/>
                <a:ea typeface="Cambria"/>
                <a:cs typeface="Cambria"/>
                <a:sym typeface="Cambria"/>
              </a:rPr>
              <a:t>correct</a:t>
            </a:r>
            <a:r>
              <a:rPr lang="en-US" sz="1600">
                <a:solidFill>
                  <a:schemeClr val="tx1"/>
                </a:solidFill>
                <a:latin typeface="Aptos" panose="020B0004020202020204" pitchFamily="34" charset="0"/>
                <a:ea typeface="Cambria"/>
                <a:cs typeface="Cambria"/>
                <a:sym typeface="Cambria"/>
              </a:rPr>
              <a:t> output</a:t>
            </a:r>
            <a:endParaRPr lang="en-IN" sz="1600">
              <a:solidFill>
                <a:schemeClr val="tx1"/>
              </a:solidFill>
            </a:endParaRPr>
          </a:p>
        </p:txBody>
      </p:sp>
      <p:cxnSp>
        <p:nvCxnSpPr>
          <p:cNvPr id="73" name="Connector: Elbow 72">
            <a:extLst>
              <a:ext uri="{FF2B5EF4-FFF2-40B4-BE49-F238E27FC236}">
                <a16:creationId xmlns:a16="http://schemas.microsoft.com/office/drawing/2014/main" id="{8F3C0C91-35CE-6A4B-86D3-143C29518FF9}"/>
              </a:ext>
            </a:extLst>
          </p:cNvPr>
          <p:cNvCxnSpPr>
            <a:stCxn id="67" idx="2"/>
            <a:endCxn id="62" idx="3"/>
          </p:cNvCxnSpPr>
          <p:nvPr/>
        </p:nvCxnSpPr>
        <p:spPr>
          <a:xfrm rot="5400000">
            <a:off x="7870740" y="4894384"/>
            <a:ext cx="594690" cy="1528863"/>
          </a:xfrm>
          <a:prstGeom prst="bentConnector2">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87EC0E2B-E3B2-CC5B-8F02-B9743542427E}"/>
              </a:ext>
            </a:extLst>
          </p:cNvPr>
          <p:cNvGrpSpPr/>
          <p:nvPr/>
        </p:nvGrpSpPr>
        <p:grpSpPr>
          <a:xfrm>
            <a:off x="10006356" y="3633350"/>
            <a:ext cx="1706732" cy="696708"/>
            <a:chOff x="4308582" y="5621400"/>
            <a:chExt cx="1706732" cy="696708"/>
          </a:xfrm>
        </p:grpSpPr>
        <p:sp>
          <p:nvSpPr>
            <p:cNvPr id="81" name="Double Brace 80">
              <a:extLst>
                <a:ext uri="{FF2B5EF4-FFF2-40B4-BE49-F238E27FC236}">
                  <a16:creationId xmlns:a16="http://schemas.microsoft.com/office/drawing/2014/main" id="{3B4D0963-0AD1-7DC5-5996-5C2495CDB250}"/>
                </a:ext>
              </a:extLst>
            </p:cNvPr>
            <p:cNvSpPr/>
            <p:nvPr/>
          </p:nvSpPr>
          <p:spPr>
            <a:xfrm rot="5400000">
              <a:off x="4813594" y="5116388"/>
              <a:ext cx="696708" cy="1706732"/>
            </a:xfrm>
            <a:prstGeom prst="bracePair">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82" name="TextBox 81">
              <a:extLst>
                <a:ext uri="{FF2B5EF4-FFF2-40B4-BE49-F238E27FC236}">
                  <a16:creationId xmlns:a16="http://schemas.microsoft.com/office/drawing/2014/main" id="{C1C35D46-AA74-44DC-9D03-5D4C33945EB0}"/>
                </a:ext>
              </a:extLst>
            </p:cNvPr>
            <p:cNvSpPr txBox="1"/>
            <p:nvPr/>
          </p:nvSpPr>
          <p:spPr>
            <a:xfrm>
              <a:off x="4878056" y="5738921"/>
              <a:ext cx="567784" cy="461665"/>
            </a:xfrm>
            <a:prstGeom prst="rect">
              <a:avLst/>
            </a:prstGeom>
            <a:noFill/>
          </p:spPr>
          <p:txBody>
            <a:bodyPr wrap="none" rtlCol="0">
              <a:spAutoFit/>
            </a:bodyPr>
            <a:lstStyle/>
            <a:p>
              <a:r>
                <a:rPr lang="en-IN" sz="2400" b="1">
                  <a:solidFill>
                    <a:srgbClr val="C00000"/>
                  </a:solidFill>
                  <a:latin typeface="Aptos" panose="020B0004020202020204" pitchFamily="34" charset="0"/>
                </a:rPr>
                <a:t>C2</a:t>
              </a:r>
              <a:endParaRPr lang="en-IN" b="1">
                <a:solidFill>
                  <a:srgbClr val="C00000"/>
                </a:solidFill>
                <a:latin typeface="Aptos" panose="020B0004020202020204" pitchFamily="34" charset="0"/>
              </a:endParaRPr>
            </a:p>
          </p:txBody>
        </p:sp>
      </p:grpSp>
    </p:spTree>
    <p:extLst>
      <p:ext uri="{BB962C8B-B14F-4D97-AF65-F5344CB8AC3E}">
        <p14:creationId xmlns:p14="http://schemas.microsoft.com/office/powerpoint/2010/main" val="23194555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hidden"/>
                                      </p:to>
                                    </p:set>
                                  </p:childTnLst>
                                </p:cTn>
                              </p:par>
                              <p:par>
                                <p:cTn id="12" presetID="1" presetClass="exit" presetSubtype="0" fill="hold" grpId="0" nodeType="withEffect">
                                  <p:stCondLst>
                                    <p:cond delay="0"/>
                                  </p:stCondLst>
                                  <p:childTnLst>
                                    <p:set>
                                      <p:cBhvr>
                                        <p:cTn id="13" dur="1" fill="hold">
                                          <p:stCondLst>
                                            <p:cond delay="0"/>
                                          </p:stCondLst>
                                        </p:cTn>
                                        <p:tgtEl>
                                          <p:spTgt spid="43"/>
                                        </p:tgtEl>
                                        <p:attrNameLst>
                                          <p:attrName>style.visibility</p:attrName>
                                        </p:attrNameLst>
                                      </p:cBhvr>
                                      <p:to>
                                        <p:strVal val="hidden"/>
                                      </p:to>
                                    </p:se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nodeType="withEffect">
                                  <p:stCondLst>
                                    <p:cond delay="0"/>
                                  </p:stCondLst>
                                  <p:childTnLst>
                                    <p:set>
                                      <p:cBhvr>
                                        <p:cTn id="26" dur="1" fill="hold">
                                          <p:stCondLst>
                                            <p:cond delay="0"/>
                                          </p:stCondLst>
                                        </p:cTn>
                                        <p:tgtEl>
                                          <p:spTgt spid="39">
                                            <p:txEl>
                                              <p:pRg st="0" end="0"/>
                                            </p:txEl>
                                          </p:spTgt>
                                        </p:tgtEl>
                                        <p:attrNameLst>
                                          <p:attrName>style.visibility</p:attrName>
                                        </p:attrNameLst>
                                      </p:cBhvr>
                                      <p:to>
                                        <p:strVal val="visible"/>
                                      </p:to>
                                    </p:set>
                                    <p:animEffect transition="in" filter="fade">
                                      <p:cBhvr>
                                        <p:cTn id="27" dur="500"/>
                                        <p:tgtEl>
                                          <p:spTgt spid="39">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fade">
                                      <p:cBhvr>
                                        <p:cTn id="30" dur="500"/>
                                        <p:tgtEl>
                                          <p:spTgt spid="3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wipe(down)">
                                      <p:cBhvr>
                                        <p:cTn id="35" dur="500"/>
                                        <p:tgtEl>
                                          <p:spTgt spid="4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46"/>
                                        </p:tgtEl>
                                        <p:attrNameLst>
                                          <p:attrName>style.visibility</p:attrName>
                                        </p:attrNameLst>
                                      </p:cBhvr>
                                      <p:to>
                                        <p:strVal val="visible"/>
                                      </p:to>
                                    </p:set>
                                    <p:animEffect transition="in" filter="wipe(left)">
                                      <p:cBhvr>
                                        <p:cTn id="40" dur="500"/>
                                        <p:tgtEl>
                                          <p:spTgt spid="46"/>
                                        </p:tgtEl>
                                      </p:cBhvr>
                                    </p:animEffect>
                                  </p:childTnLst>
                                </p:cTn>
                              </p:par>
                              <p:par>
                                <p:cTn id="41" presetID="22" presetClass="entr" presetSubtype="8" fill="hold" nodeType="withEffect">
                                  <p:stCondLst>
                                    <p:cond delay="0"/>
                                  </p:stCondLst>
                                  <p:childTnLst>
                                    <p:set>
                                      <p:cBhvr>
                                        <p:cTn id="42" dur="1" fill="hold">
                                          <p:stCondLst>
                                            <p:cond delay="0"/>
                                          </p:stCondLst>
                                        </p:cTn>
                                        <p:tgtEl>
                                          <p:spTgt spid="48"/>
                                        </p:tgtEl>
                                        <p:attrNameLst>
                                          <p:attrName>style.visibility</p:attrName>
                                        </p:attrNameLst>
                                      </p:cBhvr>
                                      <p:to>
                                        <p:strVal val="visible"/>
                                      </p:to>
                                    </p:set>
                                    <p:animEffect transition="in" filter="wipe(left)">
                                      <p:cBhvr>
                                        <p:cTn id="43" dur="500"/>
                                        <p:tgtEl>
                                          <p:spTgt spid="48"/>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randombar(horizontal)">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wipe(left)">
                                      <p:cBhvr>
                                        <p:cTn id="53" dur="500"/>
                                        <p:tgtEl>
                                          <p:spTgt spid="25"/>
                                        </p:tgtEl>
                                      </p:cBhvr>
                                    </p:animEffect>
                                  </p:childTnLst>
                                </p:cTn>
                              </p:par>
                              <p:par>
                                <p:cTn id="54" presetID="22" presetClass="entr" presetSubtype="1" fill="hold" grpId="0" nodeType="withEffect">
                                  <p:stCondLst>
                                    <p:cond delay="0"/>
                                  </p:stCondLst>
                                  <p:childTnLst>
                                    <p:set>
                                      <p:cBhvr>
                                        <p:cTn id="55" dur="1" fill="hold">
                                          <p:stCondLst>
                                            <p:cond delay="0"/>
                                          </p:stCondLst>
                                        </p:cTn>
                                        <p:tgtEl>
                                          <p:spTgt spid="67"/>
                                        </p:tgtEl>
                                        <p:attrNameLst>
                                          <p:attrName>style.visibility</p:attrName>
                                        </p:attrNameLst>
                                      </p:cBhvr>
                                      <p:to>
                                        <p:strVal val="visible"/>
                                      </p:to>
                                    </p:set>
                                    <p:animEffect transition="in" filter="wipe(up)">
                                      <p:cBhvr>
                                        <p:cTn id="56" dur="500"/>
                                        <p:tgtEl>
                                          <p:spTgt spid="67"/>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left)">
                                      <p:cBhvr>
                                        <p:cTn id="59" dur="500"/>
                                        <p:tgtEl>
                                          <p:spTgt spid="28"/>
                                        </p:tgtEl>
                                      </p:cBhvr>
                                    </p:animEffect>
                                  </p:childTnLst>
                                </p:cTn>
                              </p:par>
                              <p:par>
                                <p:cTn id="60" presetID="22" presetClass="entr" presetSubtype="1" fill="hold" nodeType="withEffect">
                                  <p:stCondLst>
                                    <p:cond delay="0"/>
                                  </p:stCondLst>
                                  <p:childTnLst>
                                    <p:set>
                                      <p:cBhvr>
                                        <p:cTn id="61" dur="1" fill="hold">
                                          <p:stCondLst>
                                            <p:cond delay="0"/>
                                          </p:stCondLst>
                                        </p:cTn>
                                        <p:tgtEl>
                                          <p:spTgt spid="73"/>
                                        </p:tgtEl>
                                        <p:attrNameLst>
                                          <p:attrName>style.visibility</p:attrName>
                                        </p:attrNameLst>
                                      </p:cBhvr>
                                      <p:to>
                                        <p:strVal val="visible"/>
                                      </p:to>
                                    </p:set>
                                    <p:animEffect transition="in" filter="wipe(up)">
                                      <p:cBhvr>
                                        <p:cTn id="62" dur="500"/>
                                        <p:tgtEl>
                                          <p:spTgt spid="73"/>
                                        </p:tgtEl>
                                      </p:cBhvr>
                                    </p:animEffect>
                                  </p:childTnLst>
                                </p:cTn>
                              </p:par>
                              <p:par>
                                <p:cTn id="63" presetID="22" presetClass="entr" presetSubtype="2" fill="hold" grpId="0" nodeType="withEffect">
                                  <p:stCondLst>
                                    <p:cond delay="0"/>
                                  </p:stCondLst>
                                  <p:childTnLst>
                                    <p:set>
                                      <p:cBhvr>
                                        <p:cTn id="64" dur="1" fill="hold">
                                          <p:stCondLst>
                                            <p:cond delay="0"/>
                                          </p:stCondLst>
                                        </p:cTn>
                                        <p:tgtEl>
                                          <p:spTgt spid="62"/>
                                        </p:tgtEl>
                                        <p:attrNameLst>
                                          <p:attrName>style.visibility</p:attrName>
                                        </p:attrNameLst>
                                      </p:cBhvr>
                                      <p:to>
                                        <p:strVal val="visible"/>
                                      </p:to>
                                    </p:set>
                                    <p:animEffect transition="in" filter="wipe(right)">
                                      <p:cBhvr>
                                        <p:cTn id="65" dur="500"/>
                                        <p:tgtEl>
                                          <p:spTgt spid="62"/>
                                        </p:tgtEl>
                                      </p:cBhvr>
                                    </p:animEffect>
                                  </p:childTnLst>
                                </p:cTn>
                              </p:par>
                              <p:par>
                                <p:cTn id="66" presetID="22" presetClass="entr" presetSubtype="2" fill="hold"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par>
                                <p:cTn id="69" presetID="22" presetClass="entr" presetSubtype="2" fill="hold" grpId="0" nodeType="with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wipe(right)">
                                      <p:cBhvr>
                                        <p:cTn id="71" dur="500"/>
                                        <p:tgtEl>
                                          <p:spTgt spid="30"/>
                                        </p:tgtEl>
                                      </p:cBhvr>
                                    </p:animEffect>
                                  </p:childTnLst>
                                </p:cTn>
                              </p:par>
                            </p:childTnLst>
                          </p:cTn>
                        </p:par>
                      </p:childTnLst>
                    </p:cTn>
                  </p:par>
                  <p:par>
                    <p:cTn id="72" fill="hold">
                      <p:stCondLst>
                        <p:cond delay="indefinite"/>
                      </p:stCondLst>
                      <p:childTnLst>
                        <p:par>
                          <p:cTn id="73" fill="hold">
                            <p:stCondLst>
                              <p:cond delay="0"/>
                            </p:stCondLst>
                            <p:childTnLst>
                              <p:par>
                                <p:cTn id="74" presetID="9" presetClass="emph" presetSubtype="0" nodeType="clickEffect">
                                  <p:stCondLst>
                                    <p:cond delay="0"/>
                                  </p:stCondLst>
                                  <p:childTnLst>
                                    <p:set>
                                      <p:cBhvr>
                                        <p:cTn id="75" dur="indefinite"/>
                                        <p:tgtEl>
                                          <p:spTgt spid="25"/>
                                        </p:tgtEl>
                                        <p:attrNameLst>
                                          <p:attrName>style.opacity</p:attrName>
                                        </p:attrNameLst>
                                      </p:cBhvr>
                                      <p:to>
                                        <p:strVal val="0.5"/>
                                      </p:to>
                                    </p:set>
                                    <p:animEffect filter="image" prLst="opacity: 0.5">
                                      <p:cBhvr rctx="IE">
                                        <p:cTn id="76" dur="indefinite"/>
                                        <p:tgtEl>
                                          <p:spTgt spid="25"/>
                                        </p:tgtEl>
                                      </p:cBhvr>
                                    </p:animEffect>
                                  </p:childTnLst>
                                </p:cTn>
                              </p:par>
                              <p:par>
                                <p:cTn id="77" presetID="9" presetClass="emph" presetSubtype="0" grpId="1" nodeType="withEffect">
                                  <p:stCondLst>
                                    <p:cond delay="0"/>
                                  </p:stCondLst>
                                  <p:childTnLst>
                                    <p:set>
                                      <p:cBhvr>
                                        <p:cTn id="78" dur="indefinite"/>
                                        <p:tgtEl>
                                          <p:spTgt spid="28"/>
                                        </p:tgtEl>
                                        <p:attrNameLst>
                                          <p:attrName>style.opacity</p:attrName>
                                        </p:attrNameLst>
                                      </p:cBhvr>
                                      <p:to>
                                        <p:strVal val="0.5"/>
                                      </p:to>
                                    </p:set>
                                    <p:animEffect filter="image" prLst="opacity: 0.5">
                                      <p:cBhvr rctx="IE">
                                        <p:cTn id="79" dur="indefinite"/>
                                        <p:tgtEl>
                                          <p:spTgt spid="28"/>
                                        </p:tgtEl>
                                      </p:cBhvr>
                                    </p:animEffect>
                                  </p:childTnLst>
                                </p:cTn>
                              </p:par>
                              <p:par>
                                <p:cTn id="80" presetID="9" presetClass="emph" presetSubtype="0" grpId="1" nodeType="withEffect">
                                  <p:stCondLst>
                                    <p:cond delay="0"/>
                                  </p:stCondLst>
                                  <p:childTnLst>
                                    <p:set>
                                      <p:cBhvr>
                                        <p:cTn id="81" dur="indefinite"/>
                                        <p:tgtEl>
                                          <p:spTgt spid="62"/>
                                        </p:tgtEl>
                                        <p:attrNameLst>
                                          <p:attrName>style.opacity</p:attrName>
                                        </p:attrNameLst>
                                      </p:cBhvr>
                                      <p:to>
                                        <p:strVal val="0.5"/>
                                      </p:to>
                                    </p:set>
                                    <p:animEffect filter="image" prLst="opacity: 0.5">
                                      <p:cBhvr rctx="IE">
                                        <p:cTn id="82" dur="indefinite"/>
                                        <p:tgtEl>
                                          <p:spTgt spid="62"/>
                                        </p:tgtEl>
                                      </p:cBhvr>
                                    </p:animEffect>
                                  </p:childTnLst>
                                </p:cTn>
                              </p:par>
                              <p:par>
                                <p:cTn id="83" presetID="9" presetClass="emph" presetSubtype="0" nodeType="withEffect">
                                  <p:stCondLst>
                                    <p:cond delay="0"/>
                                  </p:stCondLst>
                                  <p:childTnLst>
                                    <p:set>
                                      <p:cBhvr>
                                        <p:cTn id="84" dur="indefinite"/>
                                        <p:tgtEl>
                                          <p:spTgt spid="15"/>
                                        </p:tgtEl>
                                        <p:attrNameLst>
                                          <p:attrName>style.opacity</p:attrName>
                                        </p:attrNameLst>
                                      </p:cBhvr>
                                      <p:to>
                                        <p:strVal val="0.5"/>
                                      </p:to>
                                    </p:set>
                                    <p:animEffect filter="image" prLst="opacity: 0.5">
                                      <p:cBhvr rctx="IE">
                                        <p:cTn id="85" dur="indefinite"/>
                                        <p:tgtEl>
                                          <p:spTgt spid="15"/>
                                        </p:tgtEl>
                                      </p:cBhvr>
                                    </p:animEffect>
                                  </p:childTnLst>
                                </p:cTn>
                              </p:par>
                              <p:par>
                                <p:cTn id="86" presetID="9" presetClass="emph" presetSubtype="0" grpId="1" nodeType="withEffect">
                                  <p:stCondLst>
                                    <p:cond delay="0"/>
                                  </p:stCondLst>
                                  <p:childTnLst>
                                    <p:set>
                                      <p:cBhvr>
                                        <p:cTn id="87" dur="indefinite"/>
                                        <p:tgtEl>
                                          <p:spTgt spid="30"/>
                                        </p:tgtEl>
                                        <p:attrNameLst>
                                          <p:attrName>style.opacity</p:attrName>
                                        </p:attrNameLst>
                                      </p:cBhvr>
                                      <p:to>
                                        <p:strVal val="0.5"/>
                                      </p:to>
                                    </p:set>
                                    <p:animEffect filter="image" prLst="opacity: 0.5">
                                      <p:cBhvr rctx="IE">
                                        <p:cTn id="88" dur="indefinite"/>
                                        <p:tgtEl>
                                          <p:spTgt spid="30"/>
                                        </p:tgtEl>
                                      </p:cBhvr>
                                    </p:animEffect>
                                  </p:childTnLst>
                                </p:cTn>
                              </p:par>
                              <p:par>
                                <p:cTn id="89" presetID="9" presetClass="emph" presetSubtype="0" nodeType="withEffect">
                                  <p:stCondLst>
                                    <p:cond delay="0"/>
                                  </p:stCondLst>
                                  <p:childTnLst>
                                    <p:set>
                                      <p:cBhvr>
                                        <p:cTn id="90" dur="indefinite"/>
                                        <p:tgtEl>
                                          <p:spTgt spid="73"/>
                                        </p:tgtEl>
                                        <p:attrNameLst>
                                          <p:attrName>style.opacity</p:attrName>
                                        </p:attrNameLst>
                                      </p:cBhvr>
                                      <p:to>
                                        <p:strVal val="0.5"/>
                                      </p:to>
                                    </p:set>
                                    <p:animEffect filter="image" prLst="opacity: 0.5">
                                      <p:cBhvr rctx="IE">
                                        <p:cTn id="91" dur="indefinite"/>
                                        <p:tgtEl>
                                          <p:spTgt spid="73"/>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nodeType="clickEffect">
                                  <p:stCondLst>
                                    <p:cond delay="0"/>
                                  </p:stCondLst>
                                  <p:childTnLst>
                                    <p:set>
                                      <p:cBhvr>
                                        <p:cTn id="95" dur="1" fill="hold">
                                          <p:stCondLst>
                                            <p:cond delay="0"/>
                                          </p:stCondLst>
                                        </p:cTn>
                                        <p:tgtEl>
                                          <p:spTgt spid="34"/>
                                        </p:tgtEl>
                                        <p:attrNameLst>
                                          <p:attrName>style.visibility</p:attrName>
                                        </p:attrNameLst>
                                      </p:cBhvr>
                                      <p:to>
                                        <p:strVal val="visible"/>
                                      </p:to>
                                    </p:set>
                                    <p:animEffect transition="in" filter="wipe(left)">
                                      <p:cBhvr>
                                        <p:cTn id="96" dur="500"/>
                                        <p:tgtEl>
                                          <p:spTgt spid="34"/>
                                        </p:tgtEl>
                                      </p:cBhvr>
                                    </p:animEffect>
                                  </p:childTnLst>
                                </p:cTn>
                              </p:par>
                            </p:childTnLst>
                          </p:cTn>
                        </p:par>
                      </p:childTnLst>
                    </p:cTn>
                  </p:par>
                  <p:par>
                    <p:cTn id="97" fill="hold">
                      <p:stCondLst>
                        <p:cond delay="indefinite"/>
                      </p:stCondLst>
                      <p:childTnLst>
                        <p:par>
                          <p:cTn id="98" fill="hold">
                            <p:stCondLst>
                              <p:cond delay="0"/>
                            </p:stCondLst>
                            <p:childTnLst>
                              <p:par>
                                <p:cTn id="99" presetID="6" presetClass="entr" presetSubtype="16" fill="hold" grpId="0" nodeType="clickEffect">
                                  <p:stCondLst>
                                    <p:cond delay="0"/>
                                  </p:stCondLst>
                                  <p:childTnLst>
                                    <p:set>
                                      <p:cBhvr>
                                        <p:cTn id="100" dur="1" fill="hold">
                                          <p:stCondLst>
                                            <p:cond delay="0"/>
                                          </p:stCondLst>
                                        </p:cTn>
                                        <p:tgtEl>
                                          <p:spTgt spid="18"/>
                                        </p:tgtEl>
                                        <p:attrNameLst>
                                          <p:attrName>style.visibility</p:attrName>
                                        </p:attrNameLst>
                                      </p:cBhvr>
                                      <p:to>
                                        <p:strVal val="visible"/>
                                      </p:to>
                                    </p:set>
                                    <p:animEffect transition="in" filter="circle(in)">
                                      <p:cBhvr>
                                        <p:cTn id="101" dur="2000"/>
                                        <p:tgtEl>
                                          <p:spTgt spid="18"/>
                                        </p:tgtEl>
                                      </p:cBhvr>
                                    </p:animEffect>
                                  </p:childTnLst>
                                </p:cTn>
                              </p:par>
                            </p:childTnLst>
                          </p:cTn>
                        </p:par>
                      </p:childTnLst>
                    </p:cTn>
                  </p:par>
                  <p:par>
                    <p:cTn id="102" fill="hold">
                      <p:stCondLst>
                        <p:cond delay="indefinite"/>
                      </p:stCondLst>
                      <p:childTnLst>
                        <p:par>
                          <p:cTn id="103" fill="hold">
                            <p:stCondLst>
                              <p:cond delay="0"/>
                            </p:stCondLst>
                            <p:childTnLst>
                              <p:par>
                                <p:cTn id="104" presetID="14" presetClass="entr" presetSubtype="10" fill="hold" nodeType="clickEffect">
                                  <p:stCondLst>
                                    <p:cond delay="0"/>
                                  </p:stCondLst>
                                  <p:childTnLst>
                                    <p:set>
                                      <p:cBhvr>
                                        <p:cTn id="105" dur="1" fill="hold">
                                          <p:stCondLst>
                                            <p:cond delay="0"/>
                                          </p:stCondLst>
                                        </p:cTn>
                                        <p:tgtEl>
                                          <p:spTgt spid="76"/>
                                        </p:tgtEl>
                                        <p:attrNameLst>
                                          <p:attrName>style.visibility</p:attrName>
                                        </p:attrNameLst>
                                      </p:cBhvr>
                                      <p:to>
                                        <p:strVal val="visible"/>
                                      </p:to>
                                    </p:set>
                                    <p:animEffect transition="in" filter="randombar(horizontal)">
                                      <p:cBhvr>
                                        <p:cTn id="106"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14" grpId="0" animBg="1"/>
      <p:bldP spid="46" grpId="0" animBg="1"/>
      <p:bldP spid="47" grpId="0" animBg="1"/>
      <p:bldP spid="38" grpId="0" animBg="1"/>
      <p:bldP spid="38" grpId="1" animBg="1"/>
      <p:bldP spid="62" grpId="0" animBg="1"/>
      <p:bldP spid="62" grpId="1" animBg="1"/>
      <p:bldP spid="18" grpId="0" animBg="1"/>
      <p:bldP spid="28" grpId="0" animBg="1"/>
      <p:bldP spid="28" grpId="1" animBg="1"/>
      <p:bldP spid="30" grpId="0" animBg="1"/>
      <p:bldP spid="30" grpId="1" animBg="1"/>
      <p:bldP spid="43" grpId="0" animBg="1"/>
      <p:bldP spid="4" grpId="0" animBg="1"/>
      <p:bldP spid="9" grpId="0" animBg="1"/>
      <p:bldP spid="6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95C66-865D-AEC0-7EE0-3C5B159D588A}"/>
            </a:ext>
          </a:extLst>
        </p:cNvPr>
        <p:cNvGrpSpPr/>
        <p:nvPr/>
      </p:nvGrpSpPr>
      <p:grpSpPr>
        <a:xfrm>
          <a:off x="0" y="0"/>
          <a:ext cx="0" cy="0"/>
          <a:chOff x="0" y="0"/>
          <a:chExt cx="0" cy="0"/>
        </a:xfrm>
      </p:grpSpPr>
      <p:sp>
        <p:nvSpPr>
          <p:cNvPr id="3" name="Google Shape;53;p9">
            <a:extLst>
              <a:ext uri="{FF2B5EF4-FFF2-40B4-BE49-F238E27FC236}">
                <a16:creationId xmlns:a16="http://schemas.microsoft.com/office/drawing/2014/main" id="{730882C1-E4AE-6297-AE93-12A9A89DBB16}"/>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a:t>GPUs are ubiquitous</a:t>
            </a:r>
          </a:p>
        </p:txBody>
      </p:sp>
      <p:sp>
        <p:nvSpPr>
          <p:cNvPr id="29" name="Google Shape;55;p9">
            <a:extLst>
              <a:ext uri="{FF2B5EF4-FFF2-40B4-BE49-F238E27FC236}">
                <a16:creationId xmlns:a16="http://schemas.microsoft.com/office/drawing/2014/main" id="{98C680F7-41E4-C0AC-D62D-796E59E822CE}"/>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2</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grpSp>
        <p:nvGrpSpPr>
          <p:cNvPr id="21" name="Group 20">
            <a:extLst>
              <a:ext uri="{FF2B5EF4-FFF2-40B4-BE49-F238E27FC236}">
                <a16:creationId xmlns:a16="http://schemas.microsoft.com/office/drawing/2014/main" id="{550B8652-BB04-4C51-8EB4-FB91ACADE58D}"/>
              </a:ext>
            </a:extLst>
          </p:cNvPr>
          <p:cNvGrpSpPr/>
          <p:nvPr/>
        </p:nvGrpSpPr>
        <p:grpSpPr>
          <a:xfrm>
            <a:off x="4215030" y="1374472"/>
            <a:ext cx="3500780" cy="4133589"/>
            <a:chOff x="4471150" y="1593205"/>
            <a:chExt cx="3500780" cy="4133589"/>
          </a:xfrm>
          <a:effectLst>
            <a:outerShdw blurRad="50800" dist="203200" dir="8100000" algn="tr" rotWithShape="0">
              <a:schemeClr val="accent5">
                <a:lumMod val="75000"/>
                <a:alpha val="43000"/>
              </a:schemeClr>
            </a:outerShdw>
          </a:effectLst>
        </p:grpSpPr>
        <p:sp>
          <p:nvSpPr>
            <p:cNvPr id="13" name="Rectangle: Rounded Corners 12">
              <a:extLst>
                <a:ext uri="{FF2B5EF4-FFF2-40B4-BE49-F238E27FC236}">
                  <a16:creationId xmlns:a16="http://schemas.microsoft.com/office/drawing/2014/main" id="{363BC5F1-FC6D-9BDB-687B-16ECE24A9C9F}"/>
                </a:ext>
              </a:extLst>
            </p:cNvPr>
            <p:cNvSpPr/>
            <p:nvPr/>
          </p:nvSpPr>
          <p:spPr>
            <a:xfrm>
              <a:off x="4471150" y="1593205"/>
              <a:ext cx="3500780" cy="4133589"/>
            </a:xfrm>
            <a:prstGeom prst="roundRect">
              <a:avLst>
                <a:gd name="adj" fmla="val 0"/>
              </a:avLst>
            </a:prstGeom>
            <a:solidFill>
              <a:schemeClr val="bg1"/>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2800" b="1">
                <a:solidFill>
                  <a:schemeClr val="accent2"/>
                </a:solidFill>
                <a:ea typeface="Calibri"/>
                <a:cs typeface="Calibri"/>
              </a:endParaRPr>
            </a:p>
            <a:p>
              <a:pPr algn="ctr"/>
              <a:endParaRPr lang="en-US" sz="2400">
                <a:solidFill>
                  <a:schemeClr val="accent2"/>
                </a:solidFill>
                <a:ea typeface="Calibri"/>
                <a:cs typeface="Calibri"/>
              </a:endParaRPr>
            </a:p>
            <a:p>
              <a:pPr algn="ctr"/>
              <a:endParaRPr lang="en-US" sz="2400">
                <a:solidFill>
                  <a:schemeClr val="accent2"/>
                </a:solidFill>
                <a:ea typeface="Calibri"/>
                <a:cs typeface="Calibri"/>
              </a:endParaRPr>
            </a:p>
            <a:p>
              <a:pPr algn="ctr"/>
              <a:endParaRPr lang="en-US" sz="2400">
                <a:solidFill>
                  <a:schemeClr val="accent2"/>
                </a:solidFill>
                <a:ea typeface="Calibri"/>
                <a:cs typeface="Calibri"/>
              </a:endParaRPr>
            </a:p>
          </p:txBody>
        </p:sp>
        <p:pic>
          <p:nvPicPr>
            <p:cNvPr id="8" name="Picture 7">
              <a:extLst>
                <a:ext uri="{FF2B5EF4-FFF2-40B4-BE49-F238E27FC236}">
                  <a16:creationId xmlns:a16="http://schemas.microsoft.com/office/drawing/2014/main" id="{C6679875-7566-14FF-3FFA-03BA73BE55B1}"/>
                </a:ext>
              </a:extLst>
            </p:cNvPr>
            <p:cNvPicPr>
              <a:picLocks noChangeAspect="1"/>
            </p:cNvPicPr>
            <p:nvPr/>
          </p:nvPicPr>
          <p:blipFill>
            <a:blip r:embed="rId3"/>
            <a:stretch>
              <a:fillRect/>
            </a:stretch>
          </p:blipFill>
          <p:spPr>
            <a:xfrm>
              <a:off x="4969708" y="3021805"/>
              <a:ext cx="1036928" cy="1036928"/>
            </a:xfrm>
            <a:prstGeom prst="rect">
              <a:avLst/>
            </a:prstGeom>
          </p:spPr>
        </p:pic>
      </p:grpSp>
      <p:grpSp>
        <p:nvGrpSpPr>
          <p:cNvPr id="23" name="Group 22">
            <a:extLst>
              <a:ext uri="{FF2B5EF4-FFF2-40B4-BE49-F238E27FC236}">
                <a16:creationId xmlns:a16="http://schemas.microsoft.com/office/drawing/2014/main" id="{21A08D22-DF3D-53BB-2424-5DA9720632D2}"/>
              </a:ext>
            </a:extLst>
          </p:cNvPr>
          <p:cNvGrpSpPr/>
          <p:nvPr/>
        </p:nvGrpSpPr>
        <p:grpSpPr>
          <a:xfrm>
            <a:off x="8253351" y="1374473"/>
            <a:ext cx="3390173" cy="4133589"/>
            <a:chOff x="8221461" y="1645689"/>
            <a:chExt cx="3390173" cy="4133589"/>
          </a:xfrm>
          <a:effectLst>
            <a:outerShdw blurRad="50800" dist="203200" dir="8100000" algn="tr" rotWithShape="0">
              <a:schemeClr val="accent2">
                <a:lumMod val="75000"/>
                <a:alpha val="43000"/>
              </a:schemeClr>
            </a:outerShdw>
          </a:effectLst>
        </p:grpSpPr>
        <p:sp>
          <p:nvSpPr>
            <p:cNvPr id="17" name="Rectangle: Rounded Corners 16">
              <a:extLst>
                <a:ext uri="{FF2B5EF4-FFF2-40B4-BE49-F238E27FC236}">
                  <a16:creationId xmlns:a16="http://schemas.microsoft.com/office/drawing/2014/main" id="{405259F0-410E-ED80-4559-CD25DA70A2F2}"/>
                </a:ext>
              </a:extLst>
            </p:cNvPr>
            <p:cNvSpPr/>
            <p:nvPr/>
          </p:nvSpPr>
          <p:spPr>
            <a:xfrm>
              <a:off x="8221461" y="1645689"/>
              <a:ext cx="3390173" cy="4133589"/>
            </a:xfrm>
            <a:prstGeom prst="roundRect">
              <a:avLst>
                <a:gd name="adj" fmla="val 0"/>
              </a:avLst>
            </a:prstGeom>
            <a:solidFill>
              <a:schemeClr val="bg1"/>
            </a:solidFill>
            <a:ln w="28575">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2800" b="1">
                <a:solidFill>
                  <a:schemeClr val="accent2"/>
                </a:solidFill>
                <a:ea typeface="Calibri"/>
                <a:cs typeface="Calibri"/>
              </a:endParaRPr>
            </a:p>
            <a:p>
              <a:pPr algn="ctr"/>
              <a:endParaRPr lang="en-US" sz="2400">
                <a:solidFill>
                  <a:schemeClr val="accent2"/>
                </a:solidFill>
                <a:ea typeface="Calibri"/>
                <a:cs typeface="Calibri"/>
              </a:endParaRPr>
            </a:p>
            <a:p>
              <a:pPr algn="ctr"/>
              <a:endParaRPr lang="en-US" sz="2400">
                <a:solidFill>
                  <a:schemeClr val="accent2"/>
                </a:solidFill>
                <a:ea typeface="Calibri"/>
                <a:cs typeface="Calibri"/>
              </a:endParaRPr>
            </a:p>
            <a:p>
              <a:pPr algn="ctr"/>
              <a:endParaRPr lang="en-US" sz="2400">
                <a:solidFill>
                  <a:schemeClr val="accent2"/>
                </a:solidFill>
                <a:ea typeface="Calibri"/>
                <a:cs typeface="Calibri"/>
              </a:endParaRPr>
            </a:p>
          </p:txBody>
        </p:sp>
        <p:pic>
          <p:nvPicPr>
            <p:cNvPr id="14" name="Picture 13">
              <a:extLst>
                <a:ext uri="{FF2B5EF4-FFF2-40B4-BE49-F238E27FC236}">
                  <a16:creationId xmlns:a16="http://schemas.microsoft.com/office/drawing/2014/main" id="{0FBEFC47-F46D-C598-35DE-13BC23240ED5}"/>
                </a:ext>
              </a:extLst>
            </p:cNvPr>
            <p:cNvPicPr>
              <a:picLocks noChangeAspect="1"/>
            </p:cNvPicPr>
            <p:nvPr/>
          </p:nvPicPr>
          <p:blipFill>
            <a:blip r:embed="rId4"/>
            <a:stretch>
              <a:fillRect/>
            </a:stretch>
          </p:blipFill>
          <p:spPr>
            <a:xfrm>
              <a:off x="8748746" y="3909464"/>
              <a:ext cx="899112" cy="899112"/>
            </a:xfrm>
            <a:prstGeom prst="rect">
              <a:avLst/>
            </a:prstGeom>
          </p:spPr>
        </p:pic>
        <p:pic>
          <p:nvPicPr>
            <p:cNvPr id="20" name="Picture 19">
              <a:extLst>
                <a:ext uri="{FF2B5EF4-FFF2-40B4-BE49-F238E27FC236}">
                  <a16:creationId xmlns:a16="http://schemas.microsoft.com/office/drawing/2014/main" id="{1BF22E20-25D0-ADA8-CDF0-DA978AB1790D}"/>
                </a:ext>
              </a:extLst>
            </p:cNvPr>
            <p:cNvPicPr>
              <a:picLocks noChangeAspect="1"/>
            </p:cNvPicPr>
            <p:nvPr/>
          </p:nvPicPr>
          <p:blipFill>
            <a:blip r:embed="rId5"/>
            <a:stretch>
              <a:fillRect/>
            </a:stretch>
          </p:blipFill>
          <p:spPr>
            <a:xfrm>
              <a:off x="10421682" y="3522091"/>
              <a:ext cx="774746" cy="774746"/>
            </a:xfrm>
            <a:prstGeom prst="rect">
              <a:avLst/>
            </a:prstGeom>
          </p:spPr>
        </p:pic>
        <p:pic>
          <p:nvPicPr>
            <p:cNvPr id="22" name="Picture 21">
              <a:extLst>
                <a:ext uri="{FF2B5EF4-FFF2-40B4-BE49-F238E27FC236}">
                  <a16:creationId xmlns:a16="http://schemas.microsoft.com/office/drawing/2014/main" id="{93DCB468-B4A4-542C-B8EE-1E12765BE446}"/>
                </a:ext>
              </a:extLst>
            </p:cNvPr>
            <p:cNvPicPr>
              <a:picLocks noChangeAspect="1"/>
            </p:cNvPicPr>
            <p:nvPr/>
          </p:nvPicPr>
          <p:blipFill>
            <a:blip r:embed="rId6"/>
            <a:stretch>
              <a:fillRect/>
            </a:stretch>
          </p:blipFill>
          <p:spPr>
            <a:xfrm>
              <a:off x="9142804" y="2702374"/>
              <a:ext cx="1010108" cy="1010108"/>
            </a:xfrm>
            <a:prstGeom prst="rect">
              <a:avLst/>
            </a:prstGeom>
          </p:spPr>
        </p:pic>
      </p:grpSp>
      <p:grpSp>
        <p:nvGrpSpPr>
          <p:cNvPr id="19" name="Group 18">
            <a:extLst>
              <a:ext uri="{FF2B5EF4-FFF2-40B4-BE49-F238E27FC236}">
                <a16:creationId xmlns:a16="http://schemas.microsoft.com/office/drawing/2014/main" id="{FAE0AED6-BB31-378E-65D7-CDD24F645A9B}"/>
              </a:ext>
            </a:extLst>
          </p:cNvPr>
          <p:cNvGrpSpPr/>
          <p:nvPr/>
        </p:nvGrpSpPr>
        <p:grpSpPr>
          <a:xfrm>
            <a:off x="548477" y="1374475"/>
            <a:ext cx="3129013" cy="4133589"/>
            <a:chOff x="1940728" y="1645688"/>
            <a:chExt cx="3129013" cy="4133589"/>
          </a:xfrm>
          <a:solidFill>
            <a:schemeClr val="bg1"/>
          </a:solidFill>
          <a:effectLst>
            <a:outerShdw blurRad="50800" dist="203200" dir="8100000" algn="tr" rotWithShape="0">
              <a:schemeClr val="accent6">
                <a:lumMod val="75000"/>
                <a:alpha val="43000"/>
              </a:schemeClr>
            </a:outerShdw>
          </a:effectLst>
        </p:grpSpPr>
        <p:sp>
          <p:nvSpPr>
            <p:cNvPr id="7" name="Rectangle: Rounded Corners 6">
              <a:extLst>
                <a:ext uri="{FF2B5EF4-FFF2-40B4-BE49-F238E27FC236}">
                  <a16:creationId xmlns:a16="http://schemas.microsoft.com/office/drawing/2014/main" id="{90E0A2BE-8E0E-1D7D-A385-8A795A8F740C}"/>
                </a:ext>
              </a:extLst>
            </p:cNvPr>
            <p:cNvSpPr/>
            <p:nvPr/>
          </p:nvSpPr>
          <p:spPr>
            <a:xfrm>
              <a:off x="1940728" y="1645688"/>
              <a:ext cx="3129013" cy="4133589"/>
            </a:xfrm>
            <a:prstGeom prst="roundRect">
              <a:avLst>
                <a:gd name="adj" fmla="val 0"/>
              </a:avLst>
            </a:prstGeom>
            <a:grpFill/>
            <a:ln w="28575">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2800" b="1">
                <a:solidFill>
                  <a:schemeClr val="accent2"/>
                </a:solidFill>
                <a:ea typeface="Calibri"/>
                <a:cs typeface="Calibri"/>
              </a:endParaRPr>
            </a:p>
            <a:p>
              <a:pPr algn="ctr"/>
              <a:endParaRPr lang="en-US" sz="2400">
                <a:solidFill>
                  <a:schemeClr val="accent2"/>
                </a:solidFill>
                <a:ea typeface="Calibri"/>
                <a:cs typeface="Calibri"/>
              </a:endParaRPr>
            </a:p>
            <a:p>
              <a:pPr algn="ctr"/>
              <a:endParaRPr lang="en-US" sz="2400">
                <a:solidFill>
                  <a:schemeClr val="accent2"/>
                </a:solidFill>
                <a:ea typeface="Calibri"/>
                <a:cs typeface="Calibri"/>
              </a:endParaRPr>
            </a:p>
            <a:p>
              <a:pPr algn="ctr"/>
              <a:endParaRPr lang="en-US" sz="2400">
                <a:solidFill>
                  <a:schemeClr val="accent2"/>
                </a:solidFill>
                <a:ea typeface="Calibri"/>
                <a:cs typeface="Calibri"/>
              </a:endParaRPr>
            </a:p>
          </p:txBody>
        </p:sp>
        <p:pic>
          <p:nvPicPr>
            <p:cNvPr id="24" name="Picture 23">
              <a:extLst>
                <a:ext uri="{FF2B5EF4-FFF2-40B4-BE49-F238E27FC236}">
                  <a16:creationId xmlns:a16="http://schemas.microsoft.com/office/drawing/2014/main" id="{BD94F7E1-466A-74D5-54F7-CD2319018A43}"/>
                </a:ext>
              </a:extLst>
            </p:cNvPr>
            <p:cNvPicPr>
              <a:picLocks noChangeAspect="1"/>
            </p:cNvPicPr>
            <p:nvPr/>
          </p:nvPicPr>
          <p:blipFill>
            <a:blip r:embed="rId7"/>
            <a:stretch>
              <a:fillRect/>
            </a:stretch>
          </p:blipFill>
          <p:spPr>
            <a:xfrm>
              <a:off x="2407264" y="3430564"/>
              <a:ext cx="680649" cy="680649"/>
            </a:xfrm>
            <a:prstGeom prst="rect">
              <a:avLst/>
            </a:prstGeom>
            <a:grpFill/>
            <a:ln>
              <a:noFill/>
            </a:ln>
          </p:spPr>
        </p:pic>
        <p:pic>
          <p:nvPicPr>
            <p:cNvPr id="2" name="Picture 1" descr="File:Claude AI symbol.svg - Wikimedia Commons">
              <a:extLst>
                <a:ext uri="{FF2B5EF4-FFF2-40B4-BE49-F238E27FC236}">
                  <a16:creationId xmlns:a16="http://schemas.microsoft.com/office/drawing/2014/main" id="{847E6918-1E4D-C5BB-3903-3917D7CEC3A4}"/>
                </a:ext>
              </a:extLst>
            </p:cNvPr>
            <p:cNvPicPr>
              <a:picLocks noChangeAspect="1"/>
            </p:cNvPicPr>
            <p:nvPr/>
          </p:nvPicPr>
          <p:blipFill>
            <a:blip r:embed="rId8"/>
            <a:stretch>
              <a:fillRect/>
            </a:stretch>
          </p:blipFill>
          <p:spPr>
            <a:xfrm>
              <a:off x="3521413" y="3000578"/>
              <a:ext cx="808467" cy="808467"/>
            </a:xfrm>
            <a:prstGeom prst="rect">
              <a:avLst/>
            </a:prstGeom>
            <a:grpFill/>
            <a:ln>
              <a:noFill/>
            </a:ln>
          </p:spPr>
        </p:pic>
      </p:grpSp>
      <p:pic>
        <p:nvPicPr>
          <p:cNvPr id="25" name="Picture 24" descr="Google Gemini Icon &amp; Logo | Dashboard Icons &amp; Logos">
            <a:extLst>
              <a:ext uri="{FF2B5EF4-FFF2-40B4-BE49-F238E27FC236}">
                <a16:creationId xmlns:a16="http://schemas.microsoft.com/office/drawing/2014/main" id="{502CD126-2CB1-47D7-BA34-69894A8803BB}"/>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4730" b="97973" l="4730" r="96622">
                        <a14:foregroundMark x1="47297" y1="5405" x2="47297" y2="5405"/>
                        <a14:foregroundMark x1="8784" y1="52027" x2="8784" y2="52027"/>
                        <a14:foregroundMark x1="4730" y1="50676" x2="4730" y2="50676"/>
                        <a14:foregroundMark x1="52703" y1="93243" x2="52703" y2="93243"/>
                        <a14:foregroundMark x1="50676" y1="97973" x2="50676" y2="97973"/>
                        <a14:foregroundMark x1="93919" y1="52703" x2="93919" y2="52703"/>
                        <a14:foregroundMark x1="96622" y1="52703" x2="96622" y2="52703"/>
                        <a14:backgroundMark x1="71622" y1="14189" x2="71622" y2="14189"/>
                        <a14:backgroundMark x1="32432" y1="14865" x2="32432" y2="14865"/>
                      </a14:backgroundRemoval>
                    </a14:imgEffect>
                  </a14:imgLayer>
                </a14:imgProps>
              </a:ext>
            </a:extLst>
          </a:blip>
          <a:stretch>
            <a:fillRect/>
          </a:stretch>
        </p:blipFill>
        <p:spPr>
          <a:xfrm>
            <a:off x="1858461" y="4081624"/>
            <a:ext cx="785586" cy="785586"/>
          </a:xfrm>
          <a:prstGeom prst="rect">
            <a:avLst/>
          </a:prstGeom>
        </p:spPr>
      </p:pic>
      <p:pic>
        <p:nvPicPr>
          <p:cNvPr id="27" name="Picture 26">
            <a:extLst>
              <a:ext uri="{FF2B5EF4-FFF2-40B4-BE49-F238E27FC236}">
                <a16:creationId xmlns:a16="http://schemas.microsoft.com/office/drawing/2014/main" id="{4B38DABF-C593-85FE-D52B-C20E402F8BEA}"/>
              </a:ext>
            </a:extLst>
          </p:cNvPr>
          <p:cNvPicPr>
            <a:picLocks noChangeAspect="1"/>
          </p:cNvPicPr>
          <p:nvPr/>
        </p:nvPicPr>
        <p:blipFill>
          <a:blip r:embed="rId11"/>
          <a:stretch>
            <a:fillRect/>
          </a:stretch>
        </p:blipFill>
        <p:spPr>
          <a:xfrm>
            <a:off x="5965420" y="3638248"/>
            <a:ext cx="1584275" cy="1584275"/>
          </a:xfrm>
          <a:prstGeom prst="rect">
            <a:avLst/>
          </a:prstGeom>
        </p:spPr>
      </p:pic>
      <p:sp>
        <p:nvSpPr>
          <p:cNvPr id="28" name="TextBox 27">
            <a:extLst>
              <a:ext uri="{FF2B5EF4-FFF2-40B4-BE49-F238E27FC236}">
                <a16:creationId xmlns:a16="http://schemas.microsoft.com/office/drawing/2014/main" id="{8C3A5A14-E920-C0A9-09DF-431E1AA7176C}"/>
              </a:ext>
            </a:extLst>
          </p:cNvPr>
          <p:cNvSpPr txBox="1"/>
          <p:nvPr/>
        </p:nvSpPr>
        <p:spPr>
          <a:xfrm>
            <a:off x="718967" y="1509240"/>
            <a:ext cx="2582884" cy="461665"/>
          </a:xfrm>
          <a:prstGeom prst="rect">
            <a:avLst/>
          </a:prstGeom>
          <a:noFill/>
        </p:spPr>
        <p:txBody>
          <a:bodyPr wrap="square" rtlCol="0">
            <a:spAutoFit/>
          </a:bodyPr>
          <a:lstStyle/>
          <a:p>
            <a:r>
              <a:rPr lang="en-IN" sz="2400" b="1">
                <a:solidFill>
                  <a:schemeClr val="accent6"/>
                </a:solidFill>
              </a:rPr>
              <a:t>AI/ML Inference</a:t>
            </a:r>
          </a:p>
        </p:txBody>
      </p:sp>
      <p:sp>
        <p:nvSpPr>
          <p:cNvPr id="31" name="TextBox 30">
            <a:extLst>
              <a:ext uri="{FF2B5EF4-FFF2-40B4-BE49-F238E27FC236}">
                <a16:creationId xmlns:a16="http://schemas.microsoft.com/office/drawing/2014/main" id="{1A836791-541D-B20F-E5AA-43954B2E8322}"/>
              </a:ext>
            </a:extLst>
          </p:cNvPr>
          <p:cNvSpPr txBox="1"/>
          <p:nvPr/>
        </p:nvSpPr>
        <p:spPr>
          <a:xfrm>
            <a:off x="4403859" y="1503634"/>
            <a:ext cx="4033142" cy="830997"/>
          </a:xfrm>
          <a:prstGeom prst="rect">
            <a:avLst/>
          </a:prstGeom>
          <a:noFill/>
        </p:spPr>
        <p:txBody>
          <a:bodyPr wrap="square" rtlCol="0">
            <a:spAutoFit/>
          </a:bodyPr>
          <a:lstStyle/>
          <a:p>
            <a:r>
              <a:rPr lang="en-US" sz="2400" b="1">
                <a:solidFill>
                  <a:srgbClr val="7030A0"/>
                </a:solidFill>
                <a:ea typeface="Calibri"/>
                <a:cs typeface="Calibri"/>
              </a:rPr>
              <a:t>HPC &amp; Scientific </a:t>
            </a:r>
          </a:p>
          <a:p>
            <a:r>
              <a:rPr lang="en-US" sz="2400" b="1">
                <a:solidFill>
                  <a:srgbClr val="7030A0"/>
                </a:solidFill>
                <a:ea typeface="Calibri"/>
                <a:cs typeface="Calibri"/>
              </a:rPr>
              <a:t>Computing</a:t>
            </a:r>
          </a:p>
        </p:txBody>
      </p:sp>
      <p:sp>
        <p:nvSpPr>
          <p:cNvPr id="33" name="TextBox 32">
            <a:extLst>
              <a:ext uri="{FF2B5EF4-FFF2-40B4-BE49-F238E27FC236}">
                <a16:creationId xmlns:a16="http://schemas.microsoft.com/office/drawing/2014/main" id="{44D0785C-DBBC-C0BE-7669-DDABFBC58597}"/>
              </a:ext>
            </a:extLst>
          </p:cNvPr>
          <p:cNvSpPr txBox="1"/>
          <p:nvPr/>
        </p:nvSpPr>
        <p:spPr>
          <a:xfrm>
            <a:off x="8437001" y="1503634"/>
            <a:ext cx="4033142" cy="461665"/>
          </a:xfrm>
          <a:prstGeom prst="rect">
            <a:avLst/>
          </a:prstGeom>
          <a:noFill/>
        </p:spPr>
        <p:txBody>
          <a:bodyPr wrap="square" rtlCol="0">
            <a:spAutoFit/>
          </a:bodyPr>
          <a:lstStyle/>
          <a:p>
            <a:r>
              <a:rPr lang="en-US" sz="2400" b="1">
                <a:solidFill>
                  <a:schemeClr val="accent2">
                    <a:lumMod val="75000"/>
                  </a:schemeClr>
                </a:solidFill>
                <a:ea typeface="Calibri"/>
                <a:cs typeface="Calibri"/>
              </a:rPr>
              <a:t>Cloud Computing</a:t>
            </a:r>
          </a:p>
        </p:txBody>
      </p:sp>
    </p:spTree>
    <p:extLst>
      <p:ext uri="{BB962C8B-B14F-4D97-AF65-F5344CB8AC3E}">
        <p14:creationId xmlns:p14="http://schemas.microsoft.com/office/powerpoint/2010/main" val="1799459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par>
                                <p:cTn id="19" presetID="10"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500"/>
                                        <p:tgtEl>
                                          <p:spTgt spid="2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1" grpId="0"/>
      <p:bldP spid="3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40DA4-A863-50B5-9FE8-2468366FA6B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1032796-690E-DC0A-1AA4-CA5B26E8BE9A}"/>
              </a:ext>
            </a:extLst>
          </p:cNvPr>
          <p:cNvSpPr/>
          <p:nvPr/>
        </p:nvSpPr>
        <p:spPr>
          <a:xfrm>
            <a:off x="0" y="0"/>
            <a:ext cx="12192000" cy="6858000"/>
          </a:xfrm>
          <a:prstGeom prst="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76" name="Von Neumann Bottleneck">
            <a:extLst>
              <a:ext uri="{FF2B5EF4-FFF2-40B4-BE49-F238E27FC236}">
                <a16:creationId xmlns:a16="http://schemas.microsoft.com/office/drawing/2014/main" id="{12BEB5FE-F7E8-F988-68C1-1C4ECFA8E822}"/>
              </a:ext>
            </a:extLst>
          </p:cNvPr>
          <p:cNvSpPr txBox="1"/>
          <p:nvPr/>
        </p:nvSpPr>
        <p:spPr>
          <a:xfrm>
            <a:off x="3758681" y="2565174"/>
            <a:ext cx="4674677" cy="1134670"/>
          </a:xfrm>
          <a:prstGeom prst="rect">
            <a:avLst/>
          </a:prstGeom>
          <a:solidFill>
            <a:schemeClr val="accent5">
              <a:lumMod val="60000"/>
              <a:lumOff val="40000"/>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lvl1pPr algn="l">
              <a:lnSpc>
                <a:spcPct val="80000"/>
              </a:lnSpc>
              <a:defRPr sz="8500" b="1" spc="-170"/>
            </a:lvl1pPr>
          </a:lstStyle>
          <a:p>
            <a:pPr algn="ctr"/>
            <a:r>
              <a:rPr lang="en-IN" sz="4400">
                <a:solidFill>
                  <a:srgbClr val="002060"/>
                </a:solidFill>
                <a:latin typeface="Helvetica"/>
                <a:cs typeface="Helvetica"/>
              </a:rPr>
              <a:t>End-to-End attack:</a:t>
            </a:r>
          </a:p>
          <a:p>
            <a:pPr algn="ctr"/>
            <a:r>
              <a:rPr lang="en-IN" sz="4400" i="1">
                <a:solidFill>
                  <a:srgbClr val="002060"/>
                </a:solidFill>
                <a:latin typeface="Helvetica"/>
                <a:cs typeface="Helvetica"/>
              </a:rPr>
              <a:t>Attack on LLM</a:t>
            </a:r>
            <a:endParaRPr sz="5400" i="1">
              <a:solidFill>
                <a:srgbClr val="002060"/>
              </a:solidFill>
              <a:latin typeface="Helvetica" panose="020B0604020202020204" pitchFamily="34" charset="0"/>
              <a:cs typeface="Helvetica" panose="020B0604020202020204" pitchFamily="34" charset="0"/>
            </a:endParaRPr>
          </a:p>
        </p:txBody>
      </p:sp>
      <p:sp>
        <p:nvSpPr>
          <p:cNvPr id="2" name="Google Shape;55;p9">
            <a:extLst>
              <a:ext uri="{FF2B5EF4-FFF2-40B4-BE49-F238E27FC236}">
                <a16:creationId xmlns:a16="http://schemas.microsoft.com/office/drawing/2014/main" id="{E0E4FB6D-9346-A840-6263-BEA5D7DE7E08}"/>
              </a:ext>
            </a:extLst>
          </p:cNvPr>
          <p:cNvSpPr txBox="1">
            <a:spLocks/>
          </p:cNvSpPr>
          <p:nvPr/>
        </p:nvSpPr>
        <p:spPr>
          <a:xfrm>
            <a:off x="11283638" y="6286400"/>
            <a:ext cx="858900" cy="525000"/>
          </a:xfrm>
          <a:prstGeom prst="rect">
            <a:avLst/>
          </a:prstGeom>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Clr>
                <a:srgbClr val="000000"/>
              </a:buClr>
              <a:buSzPts val="1800"/>
              <a:buFont typeface="Arial"/>
              <a:buNone/>
              <a:defRPr/>
            </a:pPr>
            <a:fld id="{00000000-1234-1234-1234-123412341234}" type="slidenum">
              <a:rPr lang="en-US" sz="2160" kern="0" smtClean="0">
                <a:solidFill>
                  <a:schemeClr val="accent1">
                    <a:lumMod val="60000"/>
                    <a:lumOff val="40000"/>
                  </a:schemeClr>
                </a:solidFill>
                <a:latin typeface="Arial"/>
                <a:cs typeface="Arial"/>
                <a:sym typeface="Arial"/>
              </a:rPr>
              <a:pPr algn="r">
                <a:buClr>
                  <a:srgbClr val="000000"/>
                </a:buClr>
                <a:buSzPts val="1800"/>
                <a:buFont typeface="Arial"/>
                <a:buNone/>
                <a:defRPr/>
              </a:pPr>
              <a:t>20</a:t>
            </a:fld>
            <a:endParaRPr lang="en-US" sz="2160" kern="0">
              <a:solidFill>
                <a:schemeClr val="accent1">
                  <a:lumMod val="60000"/>
                  <a:lumOff val="40000"/>
                </a:schemeClr>
              </a:solidFill>
              <a:latin typeface="Arial"/>
              <a:cs typeface="Arial"/>
              <a:sym typeface="Arial"/>
            </a:endParaRPr>
          </a:p>
        </p:txBody>
      </p:sp>
    </p:spTree>
    <p:extLst>
      <p:ext uri="{BB962C8B-B14F-4D97-AF65-F5344CB8AC3E}">
        <p14:creationId xmlns:p14="http://schemas.microsoft.com/office/powerpoint/2010/main" val="16829566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F378BE99-D7A0-D236-E8C3-17663D6A74BD}"/>
              </a:ext>
            </a:extLst>
          </p:cNvPr>
          <p:cNvGrpSpPr/>
          <p:nvPr/>
        </p:nvGrpSpPr>
        <p:grpSpPr>
          <a:xfrm>
            <a:off x="261257" y="102637"/>
            <a:ext cx="11859208" cy="5178490"/>
            <a:chOff x="261257" y="102637"/>
            <a:chExt cx="11859208" cy="5178490"/>
          </a:xfrm>
        </p:grpSpPr>
        <p:pic>
          <p:nvPicPr>
            <p:cNvPr id="9" name="Picture 8">
              <a:extLst>
                <a:ext uri="{FF2B5EF4-FFF2-40B4-BE49-F238E27FC236}">
                  <a16:creationId xmlns:a16="http://schemas.microsoft.com/office/drawing/2014/main" id="{8F74612D-65BB-E1EF-D601-3746647388D3}"/>
                </a:ext>
              </a:extLst>
            </p:cNvPr>
            <p:cNvPicPr>
              <a:picLocks noChangeAspect="1"/>
            </p:cNvPicPr>
            <p:nvPr/>
          </p:nvPicPr>
          <p:blipFill>
            <a:blip r:embed="rId3"/>
            <a:srcRect l="1761" t="4514" r="969" b="1814"/>
            <a:stretch>
              <a:fillRect/>
            </a:stretch>
          </p:blipFill>
          <p:spPr>
            <a:xfrm>
              <a:off x="261257" y="102637"/>
              <a:ext cx="11859208" cy="5178490"/>
            </a:xfrm>
            <a:prstGeom prst="rect">
              <a:avLst/>
            </a:prstGeom>
          </p:spPr>
        </p:pic>
        <p:sp>
          <p:nvSpPr>
            <p:cNvPr id="10" name="Rectangle: Rounded Corners 9">
              <a:extLst>
                <a:ext uri="{FF2B5EF4-FFF2-40B4-BE49-F238E27FC236}">
                  <a16:creationId xmlns:a16="http://schemas.microsoft.com/office/drawing/2014/main" id="{7BE52197-7388-E1D7-1728-B9775946BB30}"/>
                </a:ext>
              </a:extLst>
            </p:cNvPr>
            <p:cNvSpPr/>
            <p:nvPr/>
          </p:nvSpPr>
          <p:spPr>
            <a:xfrm>
              <a:off x="4434034" y="733664"/>
              <a:ext cx="1661965" cy="547157"/>
            </a:xfrm>
            <a:prstGeom prst="roundRect">
              <a:avLst>
                <a:gd name="adj" fmla="val 29313"/>
              </a:avLst>
            </a:prstGeom>
            <a:solidFill>
              <a:srgbClr val="C2F1C8"/>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Aptos" panose="020B0004020202020204" pitchFamily="34" charset="0"/>
                  <a:ea typeface="Cambria"/>
                  <a:cs typeface="Cambria"/>
                  <a:sym typeface="Cambria"/>
                </a:rPr>
                <a:t>Before PRowhammer</a:t>
              </a:r>
              <a:endParaRPr lang="en-US" sz="1600" b="1">
                <a:solidFill>
                  <a:schemeClr val="tx1"/>
                </a:solidFill>
                <a:latin typeface="Aptos" panose="020B0004020202020204" pitchFamily="34" charset="0"/>
                <a:ea typeface="Cambria"/>
                <a:cs typeface="Cambria"/>
              </a:endParaRPr>
            </a:p>
          </p:txBody>
        </p:sp>
      </p:grpSp>
      <p:grpSp>
        <p:nvGrpSpPr>
          <p:cNvPr id="13" name="Group 12">
            <a:extLst>
              <a:ext uri="{FF2B5EF4-FFF2-40B4-BE49-F238E27FC236}">
                <a16:creationId xmlns:a16="http://schemas.microsoft.com/office/drawing/2014/main" id="{46A5439D-3AFC-57F5-19AE-6CFE8987FDFC}"/>
              </a:ext>
            </a:extLst>
          </p:cNvPr>
          <p:cNvGrpSpPr/>
          <p:nvPr/>
        </p:nvGrpSpPr>
        <p:grpSpPr>
          <a:xfrm>
            <a:off x="261257" y="3946849"/>
            <a:ext cx="11859208" cy="2836506"/>
            <a:chOff x="261257" y="3946849"/>
            <a:chExt cx="11859208" cy="2836506"/>
          </a:xfrm>
        </p:grpSpPr>
        <p:pic>
          <p:nvPicPr>
            <p:cNvPr id="11" name="Picture 10">
              <a:extLst>
                <a:ext uri="{FF2B5EF4-FFF2-40B4-BE49-F238E27FC236}">
                  <a16:creationId xmlns:a16="http://schemas.microsoft.com/office/drawing/2014/main" id="{38C6A20E-66CC-9A05-EAAD-070B8C7CE047}"/>
                </a:ext>
              </a:extLst>
            </p:cNvPr>
            <p:cNvPicPr>
              <a:picLocks noChangeAspect="1"/>
            </p:cNvPicPr>
            <p:nvPr/>
          </p:nvPicPr>
          <p:blipFill>
            <a:blip r:embed="rId4"/>
            <a:srcRect l="1365" t="14908" r="1365" b="32669"/>
            <a:stretch>
              <a:fillRect/>
            </a:stretch>
          </p:blipFill>
          <p:spPr>
            <a:xfrm>
              <a:off x="261257" y="3946849"/>
              <a:ext cx="11859208" cy="2836506"/>
            </a:xfrm>
            <a:prstGeom prst="rect">
              <a:avLst/>
            </a:prstGeom>
          </p:spPr>
        </p:pic>
        <p:sp>
          <p:nvSpPr>
            <p:cNvPr id="12" name="Rectangle: Rounded Corners 11">
              <a:extLst>
                <a:ext uri="{FF2B5EF4-FFF2-40B4-BE49-F238E27FC236}">
                  <a16:creationId xmlns:a16="http://schemas.microsoft.com/office/drawing/2014/main" id="{D0DD81AE-9498-79A5-B42E-C0795B0F25DB}"/>
                </a:ext>
              </a:extLst>
            </p:cNvPr>
            <p:cNvSpPr/>
            <p:nvPr/>
          </p:nvSpPr>
          <p:spPr>
            <a:xfrm>
              <a:off x="4434035" y="4098905"/>
              <a:ext cx="1661965" cy="547157"/>
            </a:xfrm>
            <a:prstGeom prst="roundRect">
              <a:avLst>
                <a:gd name="adj" fmla="val 29313"/>
              </a:avLst>
            </a:prstGeom>
            <a:solidFill>
              <a:srgbClr val="FF5050"/>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Aptos" panose="020B0004020202020204" pitchFamily="34" charset="0"/>
                  <a:ea typeface="Cambria"/>
                  <a:cs typeface="Cambria"/>
                  <a:sym typeface="Cambria"/>
                </a:rPr>
                <a:t>After</a:t>
              </a:r>
            </a:p>
            <a:p>
              <a:pPr algn="ctr"/>
              <a:r>
                <a:rPr lang="en-US" sz="1600" b="1">
                  <a:solidFill>
                    <a:schemeClr val="tx1"/>
                  </a:solidFill>
                  <a:latin typeface="Aptos" panose="020B0004020202020204" pitchFamily="34" charset="0"/>
                  <a:ea typeface="Cambria"/>
                  <a:cs typeface="Cambria"/>
                  <a:sym typeface="Cambria"/>
                </a:rPr>
                <a:t>PRowhammer</a:t>
              </a:r>
              <a:endParaRPr lang="en-US" sz="1600" b="1">
                <a:solidFill>
                  <a:schemeClr val="tx1"/>
                </a:solidFill>
                <a:latin typeface="Aptos" panose="020B0004020202020204" pitchFamily="34" charset="0"/>
                <a:ea typeface="Cambria"/>
                <a:cs typeface="Cambria"/>
              </a:endParaRPr>
            </a:p>
          </p:txBody>
        </p:sp>
      </p:grpSp>
    </p:spTree>
    <p:extLst>
      <p:ext uri="{BB962C8B-B14F-4D97-AF65-F5344CB8AC3E}">
        <p14:creationId xmlns:p14="http://schemas.microsoft.com/office/powerpoint/2010/main" val="2334094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3329E-A4D4-EA03-99A4-4A0E1C6E846A}"/>
            </a:ext>
          </a:extLst>
        </p:cNvPr>
        <p:cNvGrpSpPr/>
        <p:nvPr/>
      </p:nvGrpSpPr>
      <p:grpSpPr>
        <a:xfrm>
          <a:off x="0" y="0"/>
          <a:ext cx="0" cy="0"/>
          <a:chOff x="0" y="0"/>
          <a:chExt cx="0" cy="0"/>
        </a:xfrm>
      </p:grpSpPr>
      <p:grpSp>
        <p:nvGrpSpPr>
          <p:cNvPr id="16" name="Group 15" hidden="1">
            <a:extLst>
              <a:ext uri="{FF2B5EF4-FFF2-40B4-BE49-F238E27FC236}">
                <a16:creationId xmlns:a16="http://schemas.microsoft.com/office/drawing/2014/main" id="{8C7CCC78-47F8-71A8-5D41-341B40E29D34}"/>
              </a:ext>
            </a:extLst>
          </p:cNvPr>
          <p:cNvGrpSpPr/>
          <p:nvPr/>
        </p:nvGrpSpPr>
        <p:grpSpPr>
          <a:xfrm>
            <a:off x="1391932" y="1719334"/>
            <a:ext cx="9408136" cy="3824378"/>
            <a:chOff x="1391932" y="1719334"/>
            <a:chExt cx="9408136" cy="3824378"/>
          </a:xfrm>
        </p:grpSpPr>
        <p:sp>
          <p:nvSpPr>
            <p:cNvPr id="11" name="Rectangle 10">
              <a:extLst>
                <a:ext uri="{FF2B5EF4-FFF2-40B4-BE49-F238E27FC236}">
                  <a16:creationId xmlns:a16="http://schemas.microsoft.com/office/drawing/2014/main" id="{127A3927-861D-0A2B-4ABC-6ACE3533A8E6}"/>
                </a:ext>
              </a:extLst>
            </p:cNvPr>
            <p:cNvSpPr/>
            <p:nvPr/>
          </p:nvSpPr>
          <p:spPr>
            <a:xfrm>
              <a:off x="1391932" y="1719334"/>
              <a:ext cx="9408136" cy="3824378"/>
            </a:xfrm>
            <a:prstGeom prst="rect">
              <a:avLst/>
            </a:prstGeom>
            <a:solidFill>
              <a:srgbClr val="FFD966">
                <a:alpha val="80000"/>
              </a:srgbClr>
            </a:solidFill>
            <a:ln w="19050">
              <a:solidFill>
                <a:schemeClr val="tx1"/>
              </a:solid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n-US" sz="3600" b="1">
                  <a:solidFill>
                    <a:srgbClr val="C00000"/>
                  </a:solidFill>
                  <a:latin typeface="Arial"/>
                  <a:ea typeface="Calibri"/>
                  <a:cs typeface="Arial"/>
                </a:rPr>
                <a:t>Transferability: </a:t>
              </a:r>
              <a:r>
                <a:rPr lang="en-US" sz="3600">
                  <a:solidFill>
                    <a:schemeClr val="tx1"/>
                  </a:solidFill>
                  <a:latin typeface="Calibri"/>
                  <a:ea typeface="Calibri"/>
                  <a:cs typeface="Calibri"/>
                </a:rPr>
                <a:t>Property of bit-flip location to affect multiple DNN models </a:t>
              </a:r>
              <a:r>
                <a:rPr lang="en-US" sz="3600" err="1">
                  <a:solidFill>
                    <a:schemeClr val="tx1"/>
                  </a:solidFill>
                  <a:latin typeface="Calibri"/>
                  <a:ea typeface="Calibri"/>
                  <a:cs typeface="Calibri"/>
                </a:rPr>
                <a:t>adversarially</a:t>
              </a:r>
              <a:endParaRPr lang="en-US" sz="3600">
                <a:solidFill>
                  <a:schemeClr val="tx1"/>
                </a:solidFill>
                <a:latin typeface="Calibri"/>
                <a:ea typeface="Calibri" panose="020F0502020204030204" pitchFamily="34" charset="0"/>
                <a:cs typeface="Calibri"/>
              </a:endParaRPr>
            </a:p>
          </p:txBody>
        </p:sp>
        <p:pic>
          <p:nvPicPr>
            <p:cNvPr id="15" name="Graphic 14" descr="equation">
              <a:extLst>
                <a:ext uri="{FF2B5EF4-FFF2-40B4-BE49-F238E27FC236}">
                  <a16:creationId xmlns:a16="http://schemas.microsoft.com/office/drawing/2014/main" id="{4E435A34-BB93-085D-6335-D86BF14B5BB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27332" y="4471039"/>
              <a:ext cx="6062592" cy="755158"/>
            </a:xfrm>
            <a:prstGeom prst="rect">
              <a:avLst/>
            </a:prstGeom>
          </p:spPr>
        </p:pic>
      </p:grpSp>
      <p:sp>
        <p:nvSpPr>
          <p:cNvPr id="7" name="Google Shape;53;p9">
            <a:extLst>
              <a:ext uri="{FF2B5EF4-FFF2-40B4-BE49-F238E27FC236}">
                <a16:creationId xmlns:a16="http://schemas.microsoft.com/office/drawing/2014/main" id="{1D0D5940-5346-80D8-4199-57580263B254}"/>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a:t>Attack on LLM: Results</a:t>
            </a:r>
          </a:p>
        </p:txBody>
      </p:sp>
      <p:sp>
        <p:nvSpPr>
          <p:cNvPr id="10" name="Google Shape;55;p9">
            <a:extLst>
              <a:ext uri="{FF2B5EF4-FFF2-40B4-BE49-F238E27FC236}">
                <a16:creationId xmlns:a16="http://schemas.microsoft.com/office/drawing/2014/main" id="{483416D2-247C-CD85-821F-CBC73DC0787D}"/>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22</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pic>
        <p:nvPicPr>
          <p:cNvPr id="20" name="Picture 19">
            <a:extLst>
              <a:ext uri="{FF2B5EF4-FFF2-40B4-BE49-F238E27FC236}">
                <a16:creationId xmlns:a16="http://schemas.microsoft.com/office/drawing/2014/main" id="{0297D901-BA36-D2A6-D99D-C12FC267575E}"/>
              </a:ext>
            </a:extLst>
          </p:cNvPr>
          <p:cNvPicPr>
            <a:picLocks noChangeAspect="1"/>
          </p:cNvPicPr>
          <p:nvPr/>
        </p:nvPicPr>
        <p:blipFill>
          <a:blip r:embed="rId4"/>
          <a:stretch>
            <a:fillRect/>
          </a:stretch>
        </p:blipFill>
        <p:spPr>
          <a:xfrm>
            <a:off x="6560150" y="166333"/>
            <a:ext cx="717727" cy="717727"/>
          </a:xfrm>
          <a:prstGeom prst="rect">
            <a:avLst/>
          </a:prstGeom>
        </p:spPr>
      </p:pic>
      <p:graphicFrame>
        <p:nvGraphicFramePr>
          <p:cNvPr id="3" name="Table 2">
            <a:extLst>
              <a:ext uri="{FF2B5EF4-FFF2-40B4-BE49-F238E27FC236}">
                <a16:creationId xmlns:a16="http://schemas.microsoft.com/office/drawing/2014/main" id="{29B52F91-C5D8-CE4E-8E96-F82DB66CE51D}"/>
              </a:ext>
            </a:extLst>
          </p:cNvPr>
          <p:cNvGraphicFramePr>
            <a:graphicFrameLocks noGrp="1"/>
          </p:cNvGraphicFramePr>
          <p:nvPr>
            <p:extLst>
              <p:ext uri="{D42A27DB-BD31-4B8C-83A1-F6EECF244321}">
                <p14:modId xmlns:p14="http://schemas.microsoft.com/office/powerpoint/2010/main" val="4149052647"/>
              </p:ext>
            </p:extLst>
          </p:nvPr>
        </p:nvGraphicFramePr>
        <p:xfrm>
          <a:off x="1474238" y="1962257"/>
          <a:ext cx="9218645" cy="3263940"/>
        </p:xfrm>
        <a:graphic>
          <a:graphicData uri="http://schemas.openxmlformats.org/drawingml/2006/table">
            <a:tbl>
              <a:tblPr>
                <a:tableStyleId>{D7AC3CCA-C797-4891-BE02-D94E43425B78}</a:tableStyleId>
              </a:tblPr>
              <a:tblGrid>
                <a:gridCol w="1465724">
                  <a:extLst>
                    <a:ext uri="{9D8B030D-6E8A-4147-A177-3AD203B41FA5}">
                      <a16:colId xmlns:a16="http://schemas.microsoft.com/office/drawing/2014/main" val="3317784885"/>
                    </a:ext>
                  </a:extLst>
                </a:gridCol>
                <a:gridCol w="1190497">
                  <a:extLst>
                    <a:ext uri="{9D8B030D-6E8A-4147-A177-3AD203B41FA5}">
                      <a16:colId xmlns:a16="http://schemas.microsoft.com/office/drawing/2014/main" val="170815932"/>
                    </a:ext>
                  </a:extLst>
                </a:gridCol>
                <a:gridCol w="3281212">
                  <a:extLst>
                    <a:ext uri="{9D8B030D-6E8A-4147-A177-3AD203B41FA5}">
                      <a16:colId xmlns:a16="http://schemas.microsoft.com/office/drawing/2014/main" val="1061747388"/>
                    </a:ext>
                  </a:extLst>
                </a:gridCol>
                <a:gridCol w="3281212">
                  <a:extLst>
                    <a:ext uri="{9D8B030D-6E8A-4147-A177-3AD203B41FA5}">
                      <a16:colId xmlns:a16="http://schemas.microsoft.com/office/drawing/2014/main" val="3530765379"/>
                    </a:ext>
                  </a:extLst>
                </a:gridCol>
              </a:tblGrid>
              <a:tr h="326394">
                <a:tc>
                  <a:txBody>
                    <a:bodyPr/>
                    <a:lstStyle/>
                    <a:p>
                      <a:pPr algn="ctr" fontAlgn="b">
                        <a:buNone/>
                      </a:pPr>
                      <a:r>
                        <a:rPr lang="en-IN" sz="2000" b="0" u="none" strike="noStrike">
                          <a:solidFill>
                            <a:schemeClr val="bg1"/>
                          </a:solidFill>
                          <a:effectLst/>
                        </a:rPr>
                        <a:t>Model</a:t>
                      </a:r>
                      <a:endParaRPr lang="en-IN" sz="2000" b="0" i="0" u="none" strike="noStrike">
                        <a:solidFill>
                          <a:schemeClr val="bg1"/>
                        </a:solidFill>
                        <a:effectLst/>
                        <a:latin typeface="Calibri" panose="020F0502020204030204" pitchFamily="34" charset="0"/>
                      </a:endParaRPr>
                    </a:p>
                  </a:txBody>
                  <a:tcPr marL="8590" marR="8590" marT="8590" marB="0" anchor="b">
                    <a:solidFill>
                      <a:schemeClr val="tx1">
                        <a:lumMod val="85000"/>
                        <a:lumOff val="15000"/>
                      </a:schemeClr>
                    </a:solidFill>
                  </a:tcPr>
                </a:tc>
                <a:tc>
                  <a:txBody>
                    <a:bodyPr/>
                    <a:lstStyle/>
                    <a:p>
                      <a:pPr algn="ctr" fontAlgn="b">
                        <a:buNone/>
                      </a:pPr>
                      <a:r>
                        <a:rPr lang="en-IN" sz="2000" b="0" u="none" strike="noStrike">
                          <a:solidFill>
                            <a:schemeClr val="bg1"/>
                          </a:solidFill>
                          <a:effectLst/>
                        </a:rPr>
                        <a:t>GPU</a:t>
                      </a:r>
                      <a:endParaRPr lang="en-IN" sz="2000" b="0" i="0" u="none" strike="noStrike">
                        <a:solidFill>
                          <a:schemeClr val="bg1"/>
                        </a:solidFill>
                        <a:effectLst/>
                        <a:latin typeface="Calibri" panose="020F0502020204030204" pitchFamily="34" charset="0"/>
                      </a:endParaRPr>
                    </a:p>
                  </a:txBody>
                  <a:tcPr marL="8590" marR="8590" marT="8590" marB="0" anchor="b">
                    <a:solidFill>
                      <a:schemeClr val="tx1">
                        <a:lumMod val="85000"/>
                        <a:lumOff val="15000"/>
                      </a:schemeClr>
                    </a:solidFill>
                  </a:tcPr>
                </a:tc>
                <a:tc>
                  <a:txBody>
                    <a:bodyPr/>
                    <a:lstStyle/>
                    <a:p>
                      <a:pPr algn="ctr" fontAlgn="b">
                        <a:buNone/>
                      </a:pPr>
                      <a:r>
                        <a:rPr lang="en-IN" sz="2000" b="0" u="none" strike="noStrike">
                          <a:solidFill>
                            <a:schemeClr val="bg1"/>
                          </a:solidFill>
                          <a:effectLst/>
                        </a:rPr>
                        <a:t>Average F1_BERT (Pristine)</a:t>
                      </a:r>
                      <a:endParaRPr lang="en-IN" sz="2000" b="0" i="0" u="none" strike="noStrike">
                        <a:solidFill>
                          <a:schemeClr val="bg1"/>
                        </a:solidFill>
                        <a:effectLst/>
                        <a:latin typeface="Calibri" panose="020F0502020204030204" pitchFamily="34" charset="0"/>
                      </a:endParaRPr>
                    </a:p>
                  </a:txBody>
                  <a:tcPr marL="8590" marR="8590" marT="8590" marB="0" anchor="b">
                    <a:solidFill>
                      <a:schemeClr val="tx1">
                        <a:lumMod val="85000"/>
                        <a:lumOff val="15000"/>
                      </a:schemeClr>
                    </a:solidFill>
                  </a:tcPr>
                </a:tc>
                <a:tc>
                  <a:txBody>
                    <a:bodyPr/>
                    <a:lstStyle/>
                    <a:p>
                      <a:pPr algn="ctr" fontAlgn="b">
                        <a:buNone/>
                      </a:pPr>
                      <a:r>
                        <a:rPr lang="en-IN" sz="2000" b="0" u="none" strike="noStrike">
                          <a:solidFill>
                            <a:schemeClr val="bg1"/>
                          </a:solidFill>
                          <a:effectLst/>
                        </a:rPr>
                        <a:t>Average F1_BERT (Corrupt)</a:t>
                      </a:r>
                      <a:endParaRPr lang="en-IN" sz="2000" b="0" i="0" u="none" strike="noStrike">
                        <a:solidFill>
                          <a:schemeClr val="bg1"/>
                        </a:solidFill>
                        <a:effectLst/>
                        <a:latin typeface="Calibri" panose="020F0502020204030204" pitchFamily="34" charset="0"/>
                      </a:endParaRPr>
                    </a:p>
                  </a:txBody>
                  <a:tcPr marL="8590" marR="8590" marT="8590" marB="0" anchor="b">
                    <a:solidFill>
                      <a:schemeClr val="tx1">
                        <a:lumMod val="85000"/>
                        <a:lumOff val="15000"/>
                      </a:schemeClr>
                    </a:solidFill>
                  </a:tcPr>
                </a:tc>
                <a:extLst>
                  <a:ext uri="{0D108BD9-81ED-4DB2-BD59-A6C34878D82A}">
                    <a16:rowId xmlns:a16="http://schemas.microsoft.com/office/drawing/2014/main" val="759675967"/>
                  </a:ext>
                </a:extLst>
              </a:tr>
              <a:tr h="326394">
                <a:tc rowSpan="3">
                  <a:txBody>
                    <a:bodyPr/>
                    <a:lstStyle/>
                    <a:p>
                      <a:pPr algn="ctr" fontAlgn="b">
                        <a:buNone/>
                      </a:pPr>
                      <a:r>
                        <a:rPr lang="en-IN" sz="2000" b="0" u="none" strike="noStrike">
                          <a:solidFill>
                            <a:srgbClr val="000000"/>
                          </a:solidFill>
                          <a:effectLst/>
                        </a:rPr>
                        <a:t>Llama-2-7B</a:t>
                      </a:r>
                      <a:endParaRPr lang="en-IN" sz="2000" b="0" i="0" u="none" strike="noStrike">
                        <a:solidFill>
                          <a:srgbClr val="000000"/>
                        </a:solidFill>
                        <a:effectLst/>
                        <a:latin typeface="Calibri" panose="020F0502020204030204" pitchFamily="34" charset="0"/>
                      </a:endParaRPr>
                    </a:p>
                  </a:txBody>
                  <a:tcPr marL="120876" marR="120876" marT="60438" marB="60438" anchor="ctr"/>
                </a:tc>
                <a:tc>
                  <a:txBody>
                    <a:bodyPr/>
                    <a:lstStyle/>
                    <a:p>
                      <a:pPr algn="ctr" fontAlgn="b">
                        <a:buNone/>
                      </a:pPr>
                      <a:r>
                        <a:rPr lang="en-IN" sz="2000" b="0" u="none" strike="noStrike">
                          <a:solidFill>
                            <a:srgbClr val="000000"/>
                          </a:solidFill>
                          <a:effectLst/>
                        </a:rPr>
                        <a:t>RTX A6000</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0" u="none" strike="noStrike">
                          <a:solidFill>
                            <a:srgbClr val="000000"/>
                          </a:solidFill>
                          <a:effectLst/>
                        </a:rPr>
                        <a:t>0.62</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1" u="none" strike="noStrike">
                          <a:solidFill>
                            <a:srgbClr val="000000"/>
                          </a:solidFill>
                          <a:effectLst/>
                        </a:rPr>
                        <a:t>0.3</a:t>
                      </a:r>
                      <a:endParaRPr lang="en-IN" sz="2000" b="1" i="0" u="none" strike="noStrike">
                        <a:solidFill>
                          <a:srgbClr val="000000"/>
                        </a:solidFill>
                        <a:effectLst/>
                        <a:latin typeface="Calibri" panose="020F0502020204030204" pitchFamily="34" charset="0"/>
                      </a:endParaRPr>
                    </a:p>
                  </a:txBody>
                  <a:tcPr marL="8590" marR="8590" marT="8590" marB="0" anchor="b"/>
                </a:tc>
                <a:extLst>
                  <a:ext uri="{0D108BD9-81ED-4DB2-BD59-A6C34878D82A}">
                    <a16:rowId xmlns:a16="http://schemas.microsoft.com/office/drawing/2014/main" val="2155937101"/>
                  </a:ext>
                </a:extLst>
              </a:tr>
              <a:tr h="326394">
                <a:tc vMerge="1">
                  <a:txBody>
                    <a:bodyPr/>
                    <a:lstStyle/>
                    <a:p>
                      <a:endParaRPr lang="en-IN"/>
                    </a:p>
                  </a:txBody>
                  <a:tcPr/>
                </a:tc>
                <a:tc>
                  <a:txBody>
                    <a:bodyPr/>
                    <a:lstStyle/>
                    <a:p>
                      <a:pPr algn="ctr" fontAlgn="b">
                        <a:buNone/>
                      </a:pPr>
                      <a:r>
                        <a:rPr lang="en-IN" sz="2000" b="0" u="none" strike="noStrike">
                          <a:solidFill>
                            <a:srgbClr val="000000"/>
                          </a:solidFill>
                          <a:effectLst/>
                        </a:rPr>
                        <a:t>RTX 4090</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0" u="none" strike="noStrike">
                          <a:solidFill>
                            <a:srgbClr val="000000"/>
                          </a:solidFill>
                          <a:effectLst/>
                        </a:rPr>
                        <a:t>0.62</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1" u="none" strike="noStrike">
                          <a:solidFill>
                            <a:srgbClr val="000000"/>
                          </a:solidFill>
                          <a:effectLst/>
                        </a:rPr>
                        <a:t>0.26</a:t>
                      </a:r>
                      <a:endParaRPr lang="en-IN" sz="2000" b="1" i="0" u="none" strike="noStrike">
                        <a:solidFill>
                          <a:srgbClr val="000000"/>
                        </a:solidFill>
                        <a:effectLst/>
                        <a:latin typeface="Calibri" panose="020F0502020204030204" pitchFamily="34" charset="0"/>
                      </a:endParaRPr>
                    </a:p>
                  </a:txBody>
                  <a:tcPr marL="8590" marR="8590" marT="8590" marB="0" anchor="b"/>
                </a:tc>
                <a:extLst>
                  <a:ext uri="{0D108BD9-81ED-4DB2-BD59-A6C34878D82A}">
                    <a16:rowId xmlns:a16="http://schemas.microsoft.com/office/drawing/2014/main" val="953790020"/>
                  </a:ext>
                </a:extLst>
              </a:tr>
              <a:tr h="326394">
                <a:tc vMerge="1">
                  <a:txBody>
                    <a:bodyPr/>
                    <a:lstStyle/>
                    <a:p>
                      <a:endParaRPr lang="en-IN"/>
                    </a:p>
                  </a:txBody>
                  <a:tcPr/>
                </a:tc>
                <a:tc>
                  <a:txBody>
                    <a:bodyPr/>
                    <a:lstStyle/>
                    <a:p>
                      <a:pPr algn="ctr" fontAlgn="b">
                        <a:buNone/>
                      </a:pPr>
                      <a:r>
                        <a:rPr lang="en-IN" sz="2000" b="0" u="none" strike="noStrike">
                          <a:solidFill>
                            <a:srgbClr val="000000"/>
                          </a:solidFill>
                          <a:effectLst/>
                        </a:rPr>
                        <a:t>RTX 5060</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0" u="none" strike="noStrike">
                          <a:solidFill>
                            <a:srgbClr val="000000"/>
                          </a:solidFill>
                          <a:effectLst/>
                        </a:rPr>
                        <a:t>0.62</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1" u="none" strike="noStrike">
                          <a:solidFill>
                            <a:srgbClr val="000000"/>
                          </a:solidFill>
                          <a:effectLst/>
                        </a:rPr>
                        <a:t>0.26</a:t>
                      </a:r>
                      <a:endParaRPr lang="en-IN" sz="2000" b="1" i="0" u="none" strike="noStrike">
                        <a:solidFill>
                          <a:srgbClr val="000000"/>
                        </a:solidFill>
                        <a:effectLst/>
                        <a:latin typeface="Calibri" panose="020F0502020204030204" pitchFamily="34" charset="0"/>
                      </a:endParaRPr>
                    </a:p>
                  </a:txBody>
                  <a:tcPr marL="8590" marR="8590" marT="8590" marB="0" anchor="b"/>
                </a:tc>
                <a:extLst>
                  <a:ext uri="{0D108BD9-81ED-4DB2-BD59-A6C34878D82A}">
                    <a16:rowId xmlns:a16="http://schemas.microsoft.com/office/drawing/2014/main" val="2816687018"/>
                  </a:ext>
                </a:extLst>
              </a:tr>
              <a:tr h="326394">
                <a:tc rowSpan="3">
                  <a:txBody>
                    <a:bodyPr/>
                    <a:lstStyle/>
                    <a:p>
                      <a:pPr algn="ctr" fontAlgn="b">
                        <a:buNone/>
                      </a:pPr>
                      <a:r>
                        <a:rPr lang="en-IN" sz="2000" b="0" u="none" strike="noStrike">
                          <a:solidFill>
                            <a:srgbClr val="000000"/>
                          </a:solidFill>
                          <a:effectLst/>
                        </a:rPr>
                        <a:t>Mistral-7B</a:t>
                      </a:r>
                      <a:endParaRPr lang="en-IN" sz="2000" b="0" i="0" u="none" strike="noStrike">
                        <a:solidFill>
                          <a:srgbClr val="000000"/>
                        </a:solidFill>
                        <a:effectLst/>
                        <a:latin typeface="Calibri" panose="020F0502020204030204" pitchFamily="34" charset="0"/>
                      </a:endParaRPr>
                    </a:p>
                  </a:txBody>
                  <a:tcPr marL="120876" marR="120876" marT="60438" marB="60438" anchor="ctr"/>
                </a:tc>
                <a:tc>
                  <a:txBody>
                    <a:bodyPr/>
                    <a:lstStyle/>
                    <a:p>
                      <a:pPr algn="ctr" fontAlgn="b">
                        <a:buNone/>
                      </a:pPr>
                      <a:r>
                        <a:rPr lang="en-IN" sz="2000" b="0" u="none" strike="noStrike">
                          <a:solidFill>
                            <a:srgbClr val="000000"/>
                          </a:solidFill>
                          <a:effectLst/>
                        </a:rPr>
                        <a:t>RTX A6000</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0" u="none" strike="noStrike">
                          <a:solidFill>
                            <a:srgbClr val="000000"/>
                          </a:solidFill>
                          <a:effectLst/>
                        </a:rPr>
                        <a:t>0.58</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1" u="none" strike="noStrike">
                          <a:solidFill>
                            <a:srgbClr val="000000"/>
                          </a:solidFill>
                          <a:effectLst/>
                        </a:rPr>
                        <a:t>0.3</a:t>
                      </a:r>
                      <a:endParaRPr lang="en-IN" sz="2000" b="1" i="0" u="none" strike="noStrike">
                        <a:solidFill>
                          <a:srgbClr val="000000"/>
                        </a:solidFill>
                        <a:effectLst/>
                        <a:latin typeface="Calibri" panose="020F0502020204030204" pitchFamily="34" charset="0"/>
                      </a:endParaRPr>
                    </a:p>
                  </a:txBody>
                  <a:tcPr marL="8590" marR="8590" marT="8590" marB="0" anchor="b"/>
                </a:tc>
                <a:extLst>
                  <a:ext uri="{0D108BD9-81ED-4DB2-BD59-A6C34878D82A}">
                    <a16:rowId xmlns:a16="http://schemas.microsoft.com/office/drawing/2014/main" val="3725860609"/>
                  </a:ext>
                </a:extLst>
              </a:tr>
              <a:tr h="326394">
                <a:tc vMerge="1">
                  <a:txBody>
                    <a:bodyPr/>
                    <a:lstStyle/>
                    <a:p>
                      <a:endParaRPr lang="en-IN"/>
                    </a:p>
                  </a:txBody>
                  <a:tcPr/>
                </a:tc>
                <a:tc>
                  <a:txBody>
                    <a:bodyPr/>
                    <a:lstStyle/>
                    <a:p>
                      <a:pPr algn="ctr" fontAlgn="b">
                        <a:buNone/>
                      </a:pPr>
                      <a:r>
                        <a:rPr lang="en-IN" sz="2000" b="0" u="none" strike="noStrike">
                          <a:solidFill>
                            <a:srgbClr val="000000"/>
                          </a:solidFill>
                          <a:effectLst/>
                        </a:rPr>
                        <a:t>RTX 4090</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0" u="none" strike="noStrike">
                          <a:solidFill>
                            <a:srgbClr val="000000"/>
                          </a:solidFill>
                          <a:effectLst/>
                        </a:rPr>
                        <a:t>0.58</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1" u="none" strike="noStrike">
                          <a:solidFill>
                            <a:srgbClr val="000000"/>
                          </a:solidFill>
                          <a:effectLst/>
                        </a:rPr>
                        <a:t>0.26</a:t>
                      </a:r>
                      <a:endParaRPr lang="en-IN" sz="2000" b="1" i="0" u="none" strike="noStrike">
                        <a:solidFill>
                          <a:srgbClr val="000000"/>
                        </a:solidFill>
                        <a:effectLst/>
                        <a:latin typeface="Calibri" panose="020F0502020204030204" pitchFamily="34" charset="0"/>
                      </a:endParaRPr>
                    </a:p>
                  </a:txBody>
                  <a:tcPr marL="8590" marR="8590" marT="8590" marB="0" anchor="b"/>
                </a:tc>
                <a:extLst>
                  <a:ext uri="{0D108BD9-81ED-4DB2-BD59-A6C34878D82A}">
                    <a16:rowId xmlns:a16="http://schemas.microsoft.com/office/drawing/2014/main" val="2090721412"/>
                  </a:ext>
                </a:extLst>
              </a:tr>
              <a:tr h="326394">
                <a:tc vMerge="1">
                  <a:txBody>
                    <a:bodyPr/>
                    <a:lstStyle/>
                    <a:p>
                      <a:endParaRPr lang="en-IN"/>
                    </a:p>
                  </a:txBody>
                  <a:tcPr/>
                </a:tc>
                <a:tc>
                  <a:txBody>
                    <a:bodyPr/>
                    <a:lstStyle/>
                    <a:p>
                      <a:pPr algn="ctr" fontAlgn="b">
                        <a:buNone/>
                      </a:pPr>
                      <a:r>
                        <a:rPr lang="en-IN" sz="2000" b="0" u="none" strike="noStrike">
                          <a:solidFill>
                            <a:srgbClr val="000000"/>
                          </a:solidFill>
                          <a:effectLst/>
                        </a:rPr>
                        <a:t>RTX 5060</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0" u="none" strike="noStrike">
                          <a:solidFill>
                            <a:srgbClr val="000000"/>
                          </a:solidFill>
                          <a:effectLst/>
                        </a:rPr>
                        <a:t>0.58</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1" u="none" strike="noStrike">
                          <a:solidFill>
                            <a:srgbClr val="000000"/>
                          </a:solidFill>
                          <a:effectLst/>
                        </a:rPr>
                        <a:t>0.26</a:t>
                      </a:r>
                      <a:endParaRPr lang="en-IN" sz="2000" b="1" i="0" u="none" strike="noStrike">
                        <a:solidFill>
                          <a:srgbClr val="000000"/>
                        </a:solidFill>
                        <a:effectLst/>
                        <a:latin typeface="Calibri" panose="020F0502020204030204" pitchFamily="34" charset="0"/>
                      </a:endParaRPr>
                    </a:p>
                  </a:txBody>
                  <a:tcPr marL="8590" marR="8590" marT="8590" marB="0" anchor="b"/>
                </a:tc>
                <a:extLst>
                  <a:ext uri="{0D108BD9-81ED-4DB2-BD59-A6C34878D82A}">
                    <a16:rowId xmlns:a16="http://schemas.microsoft.com/office/drawing/2014/main" val="1725203367"/>
                  </a:ext>
                </a:extLst>
              </a:tr>
              <a:tr h="326394">
                <a:tc rowSpan="3">
                  <a:txBody>
                    <a:bodyPr/>
                    <a:lstStyle/>
                    <a:p>
                      <a:pPr algn="ctr" fontAlgn="b">
                        <a:buNone/>
                      </a:pPr>
                      <a:r>
                        <a:rPr lang="en-IN" sz="2000" b="0" u="none" strike="noStrike">
                          <a:solidFill>
                            <a:srgbClr val="000000"/>
                          </a:solidFill>
                          <a:effectLst/>
                        </a:rPr>
                        <a:t>Falcon-7B</a:t>
                      </a:r>
                      <a:endParaRPr lang="en-IN" sz="2000" b="0" i="0" u="none" strike="noStrike">
                        <a:solidFill>
                          <a:srgbClr val="000000"/>
                        </a:solidFill>
                        <a:effectLst/>
                        <a:latin typeface="Calibri" panose="020F0502020204030204" pitchFamily="34" charset="0"/>
                      </a:endParaRPr>
                    </a:p>
                  </a:txBody>
                  <a:tcPr marL="120876" marR="120876" marT="60438" marB="60438" anchor="ctr"/>
                </a:tc>
                <a:tc>
                  <a:txBody>
                    <a:bodyPr/>
                    <a:lstStyle/>
                    <a:p>
                      <a:pPr algn="ctr" fontAlgn="b">
                        <a:buNone/>
                      </a:pPr>
                      <a:r>
                        <a:rPr lang="en-IN" sz="2000" b="0" u="none" strike="noStrike">
                          <a:solidFill>
                            <a:srgbClr val="000000"/>
                          </a:solidFill>
                          <a:effectLst/>
                        </a:rPr>
                        <a:t>RTX A6000</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0" u="none" strike="noStrike">
                          <a:solidFill>
                            <a:srgbClr val="000000"/>
                          </a:solidFill>
                          <a:effectLst/>
                        </a:rPr>
                        <a:t>0.58</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1" u="none" strike="noStrike">
                          <a:solidFill>
                            <a:srgbClr val="000000"/>
                          </a:solidFill>
                          <a:effectLst/>
                        </a:rPr>
                        <a:t>0.26</a:t>
                      </a:r>
                      <a:endParaRPr lang="en-IN" sz="2000" b="1" i="0" u="none" strike="noStrike">
                        <a:solidFill>
                          <a:srgbClr val="000000"/>
                        </a:solidFill>
                        <a:effectLst/>
                        <a:latin typeface="Calibri" panose="020F0502020204030204" pitchFamily="34" charset="0"/>
                      </a:endParaRPr>
                    </a:p>
                  </a:txBody>
                  <a:tcPr marL="8590" marR="8590" marT="8590" marB="0" anchor="b"/>
                </a:tc>
                <a:extLst>
                  <a:ext uri="{0D108BD9-81ED-4DB2-BD59-A6C34878D82A}">
                    <a16:rowId xmlns:a16="http://schemas.microsoft.com/office/drawing/2014/main" val="2362695004"/>
                  </a:ext>
                </a:extLst>
              </a:tr>
              <a:tr h="326394">
                <a:tc vMerge="1">
                  <a:txBody>
                    <a:bodyPr/>
                    <a:lstStyle/>
                    <a:p>
                      <a:endParaRPr lang="en-IN"/>
                    </a:p>
                  </a:txBody>
                  <a:tcPr/>
                </a:tc>
                <a:tc>
                  <a:txBody>
                    <a:bodyPr/>
                    <a:lstStyle/>
                    <a:p>
                      <a:pPr algn="ctr" fontAlgn="b">
                        <a:buNone/>
                      </a:pPr>
                      <a:r>
                        <a:rPr lang="en-IN" sz="2000" b="0" u="none" strike="noStrike">
                          <a:solidFill>
                            <a:srgbClr val="000000"/>
                          </a:solidFill>
                          <a:effectLst/>
                        </a:rPr>
                        <a:t>RTX 4090</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0" u="none" strike="noStrike">
                          <a:solidFill>
                            <a:srgbClr val="000000"/>
                          </a:solidFill>
                          <a:effectLst/>
                        </a:rPr>
                        <a:t>0.58</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1" u="none" strike="noStrike">
                          <a:solidFill>
                            <a:srgbClr val="000000"/>
                          </a:solidFill>
                          <a:effectLst/>
                        </a:rPr>
                        <a:t>0.3</a:t>
                      </a:r>
                      <a:endParaRPr lang="en-IN" sz="2000" b="1" i="0" u="none" strike="noStrike">
                        <a:solidFill>
                          <a:srgbClr val="000000"/>
                        </a:solidFill>
                        <a:effectLst/>
                        <a:latin typeface="Calibri" panose="020F0502020204030204" pitchFamily="34" charset="0"/>
                      </a:endParaRPr>
                    </a:p>
                  </a:txBody>
                  <a:tcPr marL="8590" marR="8590" marT="8590" marB="0" anchor="b"/>
                </a:tc>
                <a:extLst>
                  <a:ext uri="{0D108BD9-81ED-4DB2-BD59-A6C34878D82A}">
                    <a16:rowId xmlns:a16="http://schemas.microsoft.com/office/drawing/2014/main" val="2030237481"/>
                  </a:ext>
                </a:extLst>
              </a:tr>
              <a:tr h="326394">
                <a:tc vMerge="1">
                  <a:txBody>
                    <a:bodyPr/>
                    <a:lstStyle/>
                    <a:p>
                      <a:endParaRPr lang="en-IN"/>
                    </a:p>
                  </a:txBody>
                  <a:tcPr/>
                </a:tc>
                <a:tc>
                  <a:txBody>
                    <a:bodyPr/>
                    <a:lstStyle/>
                    <a:p>
                      <a:pPr algn="ctr" fontAlgn="b">
                        <a:buNone/>
                      </a:pPr>
                      <a:r>
                        <a:rPr lang="en-IN" sz="2000" b="0" u="none" strike="noStrike">
                          <a:solidFill>
                            <a:srgbClr val="000000"/>
                          </a:solidFill>
                          <a:effectLst/>
                        </a:rPr>
                        <a:t>RTX 5060</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0" u="none" strike="noStrike">
                          <a:solidFill>
                            <a:srgbClr val="000000"/>
                          </a:solidFill>
                          <a:effectLst/>
                        </a:rPr>
                        <a:t>0.58</a:t>
                      </a:r>
                      <a:endParaRPr lang="en-IN" sz="2000" b="0" i="0" u="none" strike="noStrike">
                        <a:solidFill>
                          <a:srgbClr val="000000"/>
                        </a:solidFill>
                        <a:effectLst/>
                        <a:latin typeface="Calibri" panose="020F0502020204030204" pitchFamily="34" charset="0"/>
                      </a:endParaRPr>
                    </a:p>
                  </a:txBody>
                  <a:tcPr marL="8590" marR="8590" marT="8590" marB="0" anchor="b"/>
                </a:tc>
                <a:tc>
                  <a:txBody>
                    <a:bodyPr/>
                    <a:lstStyle/>
                    <a:p>
                      <a:pPr algn="ctr" fontAlgn="b">
                        <a:buNone/>
                      </a:pPr>
                      <a:r>
                        <a:rPr lang="en-IN" sz="2000" b="1" u="none" strike="noStrike">
                          <a:solidFill>
                            <a:srgbClr val="000000"/>
                          </a:solidFill>
                          <a:effectLst/>
                        </a:rPr>
                        <a:t>0.25</a:t>
                      </a:r>
                      <a:endParaRPr lang="en-IN" sz="2000" b="1" i="0" u="none" strike="noStrike">
                        <a:solidFill>
                          <a:srgbClr val="000000"/>
                        </a:solidFill>
                        <a:effectLst/>
                        <a:latin typeface="Calibri" panose="020F0502020204030204" pitchFamily="34" charset="0"/>
                      </a:endParaRPr>
                    </a:p>
                  </a:txBody>
                  <a:tcPr marL="8590" marR="8590" marT="8590" marB="0" anchor="b"/>
                </a:tc>
                <a:extLst>
                  <a:ext uri="{0D108BD9-81ED-4DB2-BD59-A6C34878D82A}">
                    <a16:rowId xmlns:a16="http://schemas.microsoft.com/office/drawing/2014/main" val="1367290856"/>
                  </a:ext>
                </a:extLst>
              </a:tr>
            </a:tbl>
          </a:graphicData>
        </a:graphic>
      </p:graphicFrame>
    </p:spTree>
    <p:extLst>
      <p:ext uri="{BB962C8B-B14F-4D97-AF65-F5344CB8AC3E}">
        <p14:creationId xmlns:p14="http://schemas.microsoft.com/office/powerpoint/2010/main" val="3034345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4E5BE-D398-436A-90F4-969AC36B890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E757A96-5DCE-C9A7-586D-49163072DD06}"/>
              </a:ext>
            </a:extLst>
          </p:cNvPr>
          <p:cNvSpPr/>
          <p:nvPr/>
        </p:nvSpPr>
        <p:spPr>
          <a:xfrm>
            <a:off x="0" y="0"/>
            <a:ext cx="12192000" cy="6858000"/>
          </a:xfrm>
          <a:prstGeom prst="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76" name="Von Neumann Bottleneck">
            <a:extLst>
              <a:ext uri="{FF2B5EF4-FFF2-40B4-BE49-F238E27FC236}">
                <a16:creationId xmlns:a16="http://schemas.microsoft.com/office/drawing/2014/main" id="{6C81491A-25C0-DCA6-AAF1-D0D12526F67F}"/>
              </a:ext>
            </a:extLst>
          </p:cNvPr>
          <p:cNvSpPr txBox="1"/>
          <p:nvPr/>
        </p:nvSpPr>
        <p:spPr>
          <a:xfrm>
            <a:off x="1475047" y="2565174"/>
            <a:ext cx="9241954" cy="1134670"/>
          </a:xfrm>
          <a:prstGeom prst="rect">
            <a:avLst/>
          </a:prstGeom>
          <a:solidFill>
            <a:schemeClr val="accent5">
              <a:lumMod val="60000"/>
              <a:lumOff val="40000"/>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lvl1pPr algn="l">
              <a:lnSpc>
                <a:spcPct val="80000"/>
              </a:lnSpc>
              <a:defRPr sz="8500" b="1" spc="-170"/>
            </a:lvl1pPr>
          </a:lstStyle>
          <a:p>
            <a:pPr algn="ctr"/>
            <a:r>
              <a:rPr lang="en-IN" sz="4400" dirty="0">
                <a:solidFill>
                  <a:srgbClr val="002060"/>
                </a:solidFill>
                <a:latin typeface="Helvetica"/>
                <a:cs typeface="Helvetica"/>
              </a:rPr>
              <a:t>End-to-End attack</a:t>
            </a:r>
          </a:p>
          <a:p>
            <a:pPr algn="ctr"/>
            <a:r>
              <a:rPr lang="en-IN" sz="4400" i="1">
                <a:solidFill>
                  <a:srgbClr val="002060"/>
                </a:solidFill>
                <a:latin typeface="Helvetica"/>
                <a:cs typeface="Helvetica"/>
              </a:rPr>
              <a:t>Attack on Image Classification Model</a:t>
            </a:r>
            <a:endParaRPr lang="en-IN" sz="5400" i="1" dirty="0">
              <a:solidFill>
                <a:srgbClr val="002060"/>
              </a:solidFill>
              <a:latin typeface="Helvetica" panose="020B0604020202020204" pitchFamily="34" charset="0"/>
              <a:cs typeface="Helvetica" panose="020B0604020202020204" pitchFamily="34" charset="0"/>
            </a:endParaRPr>
          </a:p>
        </p:txBody>
      </p:sp>
      <p:sp>
        <p:nvSpPr>
          <p:cNvPr id="2" name="Google Shape;55;p9">
            <a:extLst>
              <a:ext uri="{FF2B5EF4-FFF2-40B4-BE49-F238E27FC236}">
                <a16:creationId xmlns:a16="http://schemas.microsoft.com/office/drawing/2014/main" id="{4D78642A-938D-B3C6-F144-89AA07AF9E5B}"/>
              </a:ext>
            </a:extLst>
          </p:cNvPr>
          <p:cNvSpPr txBox="1">
            <a:spLocks/>
          </p:cNvSpPr>
          <p:nvPr/>
        </p:nvSpPr>
        <p:spPr>
          <a:xfrm>
            <a:off x="11283638" y="6286400"/>
            <a:ext cx="858900" cy="525000"/>
          </a:xfrm>
          <a:prstGeom prst="rect">
            <a:avLst/>
          </a:prstGeom>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Clr>
                <a:srgbClr val="000000"/>
              </a:buClr>
              <a:buSzPts val="1800"/>
              <a:buFont typeface="Arial"/>
              <a:buNone/>
              <a:defRPr/>
            </a:pPr>
            <a:fld id="{00000000-1234-1234-1234-123412341234}" type="slidenum">
              <a:rPr lang="en-US" sz="2160" kern="0" smtClean="0">
                <a:solidFill>
                  <a:schemeClr val="accent1">
                    <a:lumMod val="60000"/>
                    <a:lumOff val="40000"/>
                  </a:schemeClr>
                </a:solidFill>
                <a:latin typeface="Arial"/>
                <a:cs typeface="Arial"/>
                <a:sym typeface="Arial"/>
              </a:rPr>
              <a:pPr algn="r">
                <a:buClr>
                  <a:srgbClr val="000000"/>
                </a:buClr>
                <a:buSzPts val="1800"/>
                <a:buFont typeface="Arial"/>
                <a:buNone/>
                <a:defRPr/>
              </a:pPr>
              <a:t>23</a:t>
            </a:fld>
            <a:endParaRPr lang="en-US" sz="2160" kern="0">
              <a:solidFill>
                <a:schemeClr val="accent1">
                  <a:lumMod val="60000"/>
                  <a:lumOff val="40000"/>
                </a:schemeClr>
              </a:solidFill>
              <a:latin typeface="Arial"/>
              <a:cs typeface="Arial"/>
              <a:sym typeface="Arial"/>
            </a:endParaRPr>
          </a:p>
        </p:txBody>
      </p:sp>
    </p:spTree>
    <p:extLst>
      <p:ext uri="{BB962C8B-B14F-4D97-AF65-F5344CB8AC3E}">
        <p14:creationId xmlns:p14="http://schemas.microsoft.com/office/powerpoint/2010/main" val="367968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Arrow Connector 24">
            <a:extLst>
              <a:ext uri="{FF2B5EF4-FFF2-40B4-BE49-F238E27FC236}">
                <a16:creationId xmlns:a16="http://schemas.microsoft.com/office/drawing/2014/main" id="{382BBF6F-6D7F-32F8-DDB2-7AF00B180B0D}"/>
              </a:ext>
            </a:extLst>
          </p:cNvPr>
          <p:cNvCxnSpPr/>
          <p:nvPr/>
        </p:nvCxnSpPr>
        <p:spPr>
          <a:xfrm>
            <a:off x="2776603" y="3471406"/>
            <a:ext cx="1051533" cy="182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2CCECD07-7F41-1B0D-40F1-E8E4C8C55376}"/>
              </a:ext>
            </a:extLst>
          </p:cNvPr>
          <p:cNvCxnSpPr>
            <a:cxnSpLocks/>
          </p:cNvCxnSpPr>
          <p:nvPr/>
        </p:nvCxnSpPr>
        <p:spPr>
          <a:xfrm flipV="1">
            <a:off x="8072503" y="2463581"/>
            <a:ext cx="1175358" cy="96019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376D6CD-1A05-EBB0-6190-ADA2E5160D6B}"/>
              </a:ext>
            </a:extLst>
          </p:cNvPr>
          <p:cNvCxnSpPr>
            <a:cxnSpLocks/>
          </p:cNvCxnSpPr>
          <p:nvPr/>
        </p:nvCxnSpPr>
        <p:spPr>
          <a:xfrm>
            <a:off x="8072503" y="3461879"/>
            <a:ext cx="1175358" cy="104005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B51751A7-A249-D5B9-AF6A-5356120877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698973" y="2745546"/>
            <a:ext cx="1116926" cy="1006808"/>
          </a:xfrm>
          <a:prstGeom prst="rect">
            <a:avLst/>
          </a:prstGeom>
        </p:spPr>
      </p:pic>
      <p:sp>
        <p:nvSpPr>
          <p:cNvPr id="3" name="Google Shape;55;p9">
            <a:extLst>
              <a:ext uri="{FF2B5EF4-FFF2-40B4-BE49-F238E27FC236}">
                <a16:creationId xmlns:a16="http://schemas.microsoft.com/office/drawing/2014/main" id="{FF6C71FF-C057-020D-F254-C4261D97370C}"/>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24</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pic>
        <p:nvPicPr>
          <p:cNvPr id="1026" name="Picture 2" descr="40,000+ Best Cat Photos · 100% Free Download · Pexels Stock ...">
            <a:extLst>
              <a:ext uri="{FF2B5EF4-FFF2-40B4-BE49-F238E27FC236}">
                <a16:creationId xmlns:a16="http://schemas.microsoft.com/office/drawing/2014/main" id="{10BDD25F-E5CF-94E4-2B33-2BDA01A66E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101" y="2543436"/>
            <a:ext cx="2046238" cy="21388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8274674A-5BF5-528F-640C-00171E5F1A78}"/>
              </a:ext>
            </a:extLst>
          </p:cNvPr>
          <p:cNvPicPr>
            <a:picLocks noChangeAspect="1"/>
          </p:cNvPicPr>
          <p:nvPr/>
        </p:nvPicPr>
        <p:blipFill>
          <a:blip r:embed="rId5"/>
          <a:stretch>
            <a:fillRect/>
          </a:stretch>
        </p:blipFill>
        <p:spPr>
          <a:xfrm>
            <a:off x="4674323" y="2199332"/>
            <a:ext cx="2843354" cy="2843354"/>
          </a:xfrm>
          <a:prstGeom prst="rect">
            <a:avLst/>
          </a:prstGeom>
        </p:spPr>
      </p:pic>
      <p:sp>
        <p:nvSpPr>
          <p:cNvPr id="9" name="Google Shape;53;p9">
            <a:extLst>
              <a:ext uri="{FF2B5EF4-FFF2-40B4-BE49-F238E27FC236}">
                <a16:creationId xmlns:a16="http://schemas.microsoft.com/office/drawing/2014/main" id="{21697FAD-9AA1-6195-7332-0D9DC1E4A7C6}"/>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a:t>Image classification attack</a:t>
            </a:r>
          </a:p>
        </p:txBody>
      </p:sp>
      <p:sp>
        <p:nvSpPr>
          <p:cNvPr id="12" name="Rectangle: Rounded Corners 11">
            <a:extLst>
              <a:ext uri="{FF2B5EF4-FFF2-40B4-BE49-F238E27FC236}">
                <a16:creationId xmlns:a16="http://schemas.microsoft.com/office/drawing/2014/main" id="{76C4C38B-8B2E-B17C-22BF-8A97F84E9000}"/>
              </a:ext>
            </a:extLst>
          </p:cNvPr>
          <p:cNvSpPr/>
          <p:nvPr/>
        </p:nvSpPr>
        <p:spPr>
          <a:xfrm>
            <a:off x="9500863" y="4350170"/>
            <a:ext cx="1918695" cy="827968"/>
          </a:xfrm>
          <a:prstGeom prst="roundRect">
            <a:avLst>
              <a:gd name="adj" fmla="val 29313"/>
            </a:avLst>
          </a:prstGeom>
          <a:solidFill>
            <a:srgbClr val="FF5050"/>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latin typeface="Aptos" panose="020B0004020202020204" pitchFamily="34" charset="0"/>
                <a:ea typeface="Cambria"/>
                <a:cs typeface="Cambria"/>
              </a:rPr>
              <a:t>After Attack :</a:t>
            </a:r>
          </a:p>
          <a:p>
            <a:pPr algn="ctr"/>
            <a:r>
              <a:rPr lang="en-US" sz="1600" b="1">
                <a:solidFill>
                  <a:schemeClr val="bg1"/>
                </a:solidFill>
                <a:latin typeface="Aptos" panose="020B0004020202020204" pitchFamily="34" charset="0"/>
                <a:ea typeface="Cambria"/>
                <a:cs typeface="Cambria"/>
              </a:rPr>
              <a:t>DOG</a:t>
            </a:r>
          </a:p>
        </p:txBody>
      </p:sp>
      <p:sp>
        <p:nvSpPr>
          <p:cNvPr id="13" name="Rectangle: Rounded Corners 12">
            <a:extLst>
              <a:ext uri="{FF2B5EF4-FFF2-40B4-BE49-F238E27FC236}">
                <a16:creationId xmlns:a16="http://schemas.microsoft.com/office/drawing/2014/main" id="{43871D2F-6D76-79FF-ECD2-E64D035FAD1D}"/>
              </a:ext>
            </a:extLst>
          </p:cNvPr>
          <p:cNvSpPr/>
          <p:nvPr/>
        </p:nvSpPr>
        <p:spPr>
          <a:xfrm>
            <a:off x="9500864" y="2025594"/>
            <a:ext cx="1918695" cy="827968"/>
          </a:xfrm>
          <a:prstGeom prst="roundRect">
            <a:avLst>
              <a:gd name="adj" fmla="val 29313"/>
            </a:avLst>
          </a:prstGeom>
          <a:solidFill>
            <a:srgbClr val="C2F1C8"/>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Aptos" panose="020B0004020202020204" pitchFamily="34" charset="0"/>
                <a:ea typeface="Cambria"/>
                <a:cs typeface="Cambria"/>
                <a:sym typeface="Cambria"/>
              </a:rPr>
              <a:t>Before Attack : CAT</a:t>
            </a:r>
            <a:endParaRPr lang="en-US" sz="1600" b="1">
              <a:solidFill>
                <a:schemeClr val="tx1"/>
              </a:solidFill>
              <a:latin typeface="Aptos" panose="020B0004020202020204" pitchFamily="34" charset="0"/>
              <a:ea typeface="Cambria"/>
              <a:cs typeface="Cambria"/>
            </a:endParaRPr>
          </a:p>
        </p:txBody>
      </p:sp>
      <p:grpSp>
        <p:nvGrpSpPr>
          <p:cNvPr id="17" name="Group 16">
            <a:extLst>
              <a:ext uri="{FF2B5EF4-FFF2-40B4-BE49-F238E27FC236}">
                <a16:creationId xmlns:a16="http://schemas.microsoft.com/office/drawing/2014/main" id="{931D0CD8-C2DE-74C2-B605-AF8213C91F79}"/>
              </a:ext>
            </a:extLst>
          </p:cNvPr>
          <p:cNvGrpSpPr/>
          <p:nvPr/>
        </p:nvGrpSpPr>
        <p:grpSpPr>
          <a:xfrm>
            <a:off x="4793618" y="5042686"/>
            <a:ext cx="2604764" cy="1243963"/>
            <a:chOff x="4793618" y="5178138"/>
            <a:chExt cx="2604764" cy="1243963"/>
          </a:xfrm>
        </p:grpSpPr>
        <p:sp>
          <p:nvSpPr>
            <p:cNvPr id="15" name="Double Brace 14">
              <a:extLst>
                <a:ext uri="{FF2B5EF4-FFF2-40B4-BE49-F238E27FC236}">
                  <a16:creationId xmlns:a16="http://schemas.microsoft.com/office/drawing/2014/main" id="{188E7097-1CF1-6A5C-498D-6F5940B9CCD8}"/>
                </a:ext>
              </a:extLst>
            </p:cNvPr>
            <p:cNvSpPr/>
            <p:nvPr/>
          </p:nvSpPr>
          <p:spPr>
            <a:xfrm>
              <a:off x="4793618" y="5178138"/>
              <a:ext cx="2604764" cy="1243963"/>
            </a:xfrm>
            <a:prstGeom prst="bracePair">
              <a:avLst/>
            </a:prstGeom>
            <a:ln w="38100">
              <a:solidFill>
                <a:schemeClr val="bg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16" name="TextBox 15">
              <a:extLst>
                <a:ext uri="{FF2B5EF4-FFF2-40B4-BE49-F238E27FC236}">
                  <a16:creationId xmlns:a16="http://schemas.microsoft.com/office/drawing/2014/main" id="{A4C12E85-E08F-CABC-820F-150E4E3C51C6}"/>
                </a:ext>
              </a:extLst>
            </p:cNvPr>
            <p:cNvSpPr txBox="1"/>
            <p:nvPr/>
          </p:nvSpPr>
          <p:spPr>
            <a:xfrm>
              <a:off x="4916514" y="5292287"/>
              <a:ext cx="2481868" cy="1015663"/>
            </a:xfrm>
            <a:prstGeom prst="rect">
              <a:avLst/>
            </a:prstGeom>
            <a:noFill/>
          </p:spPr>
          <p:txBody>
            <a:bodyPr wrap="square" rtlCol="0">
              <a:spAutoFit/>
            </a:bodyPr>
            <a:lstStyle/>
            <a:p>
              <a:r>
                <a:rPr lang="en-IN" sz="2000">
                  <a:latin typeface="Aptos" panose="020B0004020202020204" pitchFamily="34" charset="0"/>
                </a:rPr>
                <a:t>Dog, Cat, Cow, Pig, Sheep, Horse, Goat, Deer, Chicken, Fish</a:t>
              </a:r>
            </a:p>
          </p:txBody>
        </p:sp>
      </p:grpSp>
    </p:spTree>
    <p:extLst>
      <p:ext uri="{BB962C8B-B14F-4D97-AF65-F5344CB8AC3E}">
        <p14:creationId xmlns:p14="http://schemas.microsoft.com/office/powerpoint/2010/main" val="4008123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32"/>
                                        </p:tgtEl>
                                        <p:attrNameLst>
                                          <p:attrName>r</p:attrName>
                                        </p:attrNameLst>
                                      </p:cBhvr>
                                    </p:animRot>
                                    <p:animRot by="-240000">
                                      <p:cBhvr>
                                        <p:cTn id="7" dur="200" fill="hold">
                                          <p:stCondLst>
                                            <p:cond delay="200"/>
                                          </p:stCondLst>
                                        </p:cTn>
                                        <p:tgtEl>
                                          <p:spTgt spid="32"/>
                                        </p:tgtEl>
                                        <p:attrNameLst>
                                          <p:attrName>r</p:attrName>
                                        </p:attrNameLst>
                                      </p:cBhvr>
                                    </p:animRot>
                                    <p:animRot by="240000">
                                      <p:cBhvr>
                                        <p:cTn id="8" dur="200" fill="hold">
                                          <p:stCondLst>
                                            <p:cond delay="400"/>
                                          </p:stCondLst>
                                        </p:cTn>
                                        <p:tgtEl>
                                          <p:spTgt spid="32"/>
                                        </p:tgtEl>
                                        <p:attrNameLst>
                                          <p:attrName>r</p:attrName>
                                        </p:attrNameLst>
                                      </p:cBhvr>
                                    </p:animRot>
                                    <p:animRot by="-240000">
                                      <p:cBhvr>
                                        <p:cTn id="9" dur="200" fill="hold">
                                          <p:stCondLst>
                                            <p:cond delay="600"/>
                                          </p:stCondLst>
                                        </p:cTn>
                                        <p:tgtEl>
                                          <p:spTgt spid="32"/>
                                        </p:tgtEl>
                                        <p:attrNameLst>
                                          <p:attrName>r</p:attrName>
                                        </p:attrNameLst>
                                      </p:cBhvr>
                                    </p:animRot>
                                    <p:animRot by="120000">
                                      <p:cBhvr>
                                        <p:cTn id="10" dur="200" fill="hold">
                                          <p:stCondLst>
                                            <p:cond delay="800"/>
                                          </p:stCondLst>
                                        </p:cTn>
                                        <p:tgtEl>
                                          <p:spTgt spid="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93798-591A-75A7-8023-3F70EC77A532}"/>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83EA2D1-7DFD-59FC-F820-D65D1B51241E}"/>
              </a:ext>
            </a:extLst>
          </p:cNvPr>
          <p:cNvGraphicFramePr>
            <a:graphicFrameLocks noGrp="1"/>
          </p:cNvGraphicFramePr>
          <p:nvPr>
            <p:extLst>
              <p:ext uri="{D42A27DB-BD31-4B8C-83A1-F6EECF244321}">
                <p14:modId xmlns:p14="http://schemas.microsoft.com/office/powerpoint/2010/main" val="3723732183"/>
              </p:ext>
            </p:extLst>
          </p:nvPr>
        </p:nvGraphicFramePr>
        <p:xfrm>
          <a:off x="2011680" y="2438400"/>
          <a:ext cx="8168640" cy="1981200"/>
        </p:xfrm>
        <a:graphic>
          <a:graphicData uri="http://schemas.openxmlformats.org/drawingml/2006/table">
            <a:tbl>
              <a:tblPr firstRow="1" bandRow="1">
                <a:tableStyleId>{D7AC3CCA-C797-4891-BE02-D94E43425B78}</a:tableStyleId>
              </a:tblPr>
              <a:tblGrid>
                <a:gridCol w="4084320">
                  <a:extLst>
                    <a:ext uri="{9D8B030D-6E8A-4147-A177-3AD203B41FA5}">
                      <a16:colId xmlns:a16="http://schemas.microsoft.com/office/drawing/2014/main" val="2268754970"/>
                    </a:ext>
                  </a:extLst>
                </a:gridCol>
                <a:gridCol w="4084320">
                  <a:extLst>
                    <a:ext uri="{9D8B030D-6E8A-4147-A177-3AD203B41FA5}">
                      <a16:colId xmlns:a16="http://schemas.microsoft.com/office/drawing/2014/main" val="3324335390"/>
                    </a:ext>
                  </a:extLst>
                </a:gridCol>
              </a:tblGrid>
              <a:tr h="370840">
                <a:tc>
                  <a:txBody>
                    <a:bodyPr/>
                    <a:lstStyle/>
                    <a:p>
                      <a:pPr algn="ctr"/>
                      <a:r>
                        <a:rPr lang="en-US" sz="2000" b="0">
                          <a:solidFill>
                            <a:schemeClr val="bg1"/>
                          </a:solidFill>
                          <a:latin typeface="+mn-lt"/>
                        </a:rPr>
                        <a:t>Model</a:t>
                      </a:r>
                    </a:p>
                  </a:txBody>
                  <a:tcPr>
                    <a:solidFill>
                      <a:schemeClr val="tx1">
                        <a:lumMod val="85000"/>
                        <a:lumOff val="15000"/>
                      </a:schemeClr>
                    </a:solidFill>
                  </a:tcPr>
                </a:tc>
                <a:tc>
                  <a:txBody>
                    <a:bodyPr/>
                    <a:lstStyle/>
                    <a:p>
                      <a:pPr algn="ctr"/>
                      <a:r>
                        <a:rPr lang="en-US" sz="2000" b="0">
                          <a:solidFill>
                            <a:schemeClr val="bg1"/>
                          </a:solidFill>
                          <a:latin typeface="+mn-lt"/>
                        </a:rPr>
                        <a:t>Dataset</a:t>
                      </a:r>
                    </a:p>
                  </a:txBody>
                  <a:tcPr>
                    <a:solidFill>
                      <a:schemeClr val="tx1">
                        <a:lumMod val="85000"/>
                        <a:lumOff val="15000"/>
                      </a:schemeClr>
                    </a:solidFill>
                  </a:tcPr>
                </a:tc>
                <a:extLst>
                  <a:ext uri="{0D108BD9-81ED-4DB2-BD59-A6C34878D82A}">
                    <a16:rowId xmlns:a16="http://schemas.microsoft.com/office/drawing/2014/main" val="2843507508"/>
                  </a:ext>
                </a:extLst>
              </a:tr>
              <a:tr h="370840">
                <a:tc>
                  <a:txBody>
                    <a:bodyPr/>
                    <a:lstStyle/>
                    <a:p>
                      <a:pPr algn="ctr"/>
                      <a:r>
                        <a:rPr lang="en-US" sz="2000" b="1">
                          <a:latin typeface="+mn-lt"/>
                          <a:cs typeface="Courier New" panose="02070309020205020404" pitchFamily="49" charset="0"/>
                        </a:rPr>
                        <a:t>ResNet-18</a:t>
                      </a:r>
                    </a:p>
                  </a:txBody>
                  <a:tcPr>
                    <a:solidFill>
                      <a:srgbClr val="E7E7E7"/>
                    </a:solidFill>
                  </a:tcPr>
                </a:tc>
                <a:tc rowSpan="4">
                  <a:txBody>
                    <a:bodyPr/>
                    <a:lstStyle/>
                    <a:p>
                      <a:pPr algn="ctr"/>
                      <a:endParaRPr lang="en-US" sz="2000">
                        <a:latin typeface="+mn-lt"/>
                      </a:endParaRPr>
                    </a:p>
                    <a:p>
                      <a:pPr lvl="0" algn="ctr">
                        <a:buNone/>
                      </a:pPr>
                      <a:r>
                        <a:rPr lang="en-US" sz="2000" b="1">
                          <a:latin typeface="+mn-lt"/>
                        </a:rPr>
                        <a:t>CIFAR-10, MNIST, </a:t>
                      </a:r>
                    </a:p>
                    <a:p>
                      <a:pPr lvl="0" algn="ctr">
                        <a:buNone/>
                      </a:pPr>
                      <a:r>
                        <a:rPr lang="en-US" sz="2000" b="1">
                          <a:latin typeface="+mn-lt"/>
                        </a:rPr>
                        <a:t>FMNIST and IMAGENET</a:t>
                      </a:r>
                    </a:p>
                  </a:txBody>
                  <a:tcPr>
                    <a:solidFill>
                      <a:srgbClr val="E7E7E7"/>
                    </a:solidFill>
                  </a:tcPr>
                </a:tc>
                <a:extLst>
                  <a:ext uri="{0D108BD9-81ED-4DB2-BD59-A6C34878D82A}">
                    <a16:rowId xmlns:a16="http://schemas.microsoft.com/office/drawing/2014/main" val="3839642566"/>
                  </a:ext>
                </a:extLst>
              </a:tr>
              <a:tr h="370840">
                <a:tc>
                  <a:txBody>
                    <a:bodyPr/>
                    <a:lstStyle/>
                    <a:p>
                      <a:pPr algn="ctr"/>
                      <a:r>
                        <a:rPr lang="en-US" sz="2000" b="1">
                          <a:latin typeface="+mn-lt"/>
                          <a:cs typeface="Courier New" panose="02070309020205020404" pitchFamily="49" charset="0"/>
                        </a:rPr>
                        <a:t>ResNet-34</a:t>
                      </a:r>
                    </a:p>
                  </a:txBody>
                  <a:tcPr>
                    <a:solidFill>
                      <a:srgbClr val="E7E7E7"/>
                    </a:solidFill>
                  </a:tcPr>
                </a:tc>
                <a:tc vMerge="1">
                  <a:txBody>
                    <a:bodyPr/>
                    <a:lstStyle/>
                    <a:p>
                      <a:endParaRPr lang="en-US"/>
                    </a:p>
                  </a:txBody>
                  <a:tcPr/>
                </a:tc>
                <a:extLst>
                  <a:ext uri="{0D108BD9-81ED-4DB2-BD59-A6C34878D82A}">
                    <a16:rowId xmlns:a16="http://schemas.microsoft.com/office/drawing/2014/main" val="1328005166"/>
                  </a:ext>
                </a:extLst>
              </a:tr>
              <a:tr h="370840">
                <a:tc>
                  <a:txBody>
                    <a:bodyPr/>
                    <a:lstStyle/>
                    <a:p>
                      <a:pPr algn="ctr"/>
                      <a:r>
                        <a:rPr lang="en-US" sz="2000" b="1">
                          <a:latin typeface="+mn-lt"/>
                          <a:cs typeface="Courier New" panose="02070309020205020404" pitchFamily="49" charset="0"/>
                        </a:rPr>
                        <a:t>ResNet-50</a:t>
                      </a:r>
                    </a:p>
                  </a:txBody>
                  <a:tcPr>
                    <a:solidFill>
                      <a:srgbClr val="E7E7E7"/>
                    </a:solidFill>
                  </a:tcPr>
                </a:tc>
                <a:tc vMerge="1">
                  <a:txBody>
                    <a:bodyPr/>
                    <a:lstStyle/>
                    <a:p>
                      <a:endParaRPr lang="en-US"/>
                    </a:p>
                  </a:txBody>
                  <a:tcPr/>
                </a:tc>
                <a:extLst>
                  <a:ext uri="{0D108BD9-81ED-4DB2-BD59-A6C34878D82A}">
                    <a16:rowId xmlns:a16="http://schemas.microsoft.com/office/drawing/2014/main" val="1012175589"/>
                  </a:ext>
                </a:extLst>
              </a:tr>
              <a:tr h="370839">
                <a:tc>
                  <a:txBody>
                    <a:bodyPr/>
                    <a:lstStyle/>
                    <a:p>
                      <a:pPr lvl="0" algn="ctr">
                        <a:buNone/>
                      </a:pPr>
                      <a:r>
                        <a:rPr lang="en-US" sz="2000" b="1">
                          <a:latin typeface="+mn-lt"/>
                          <a:cs typeface="Courier New" panose="02070309020205020404" pitchFamily="49" charset="0"/>
                        </a:rPr>
                        <a:t>VGG-16</a:t>
                      </a:r>
                    </a:p>
                  </a:txBody>
                  <a:tcPr>
                    <a:solidFill>
                      <a:srgbClr val="E7E7E7"/>
                    </a:solidFill>
                  </a:tcPr>
                </a:tc>
                <a:tc vMerge="1">
                  <a:txBody>
                    <a:bodyPr/>
                    <a:lstStyle/>
                    <a:p>
                      <a:endParaRPr lang="en-US"/>
                    </a:p>
                  </a:txBody>
                  <a:tcPr/>
                </a:tc>
                <a:extLst>
                  <a:ext uri="{0D108BD9-81ED-4DB2-BD59-A6C34878D82A}">
                    <a16:rowId xmlns:a16="http://schemas.microsoft.com/office/drawing/2014/main" val="3041405706"/>
                  </a:ext>
                </a:extLst>
              </a:tr>
            </a:tbl>
          </a:graphicData>
        </a:graphic>
      </p:graphicFrame>
      <p:sp>
        <p:nvSpPr>
          <p:cNvPr id="3" name="Google Shape;55;p9">
            <a:extLst>
              <a:ext uri="{FF2B5EF4-FFF2-40B4-BE49-F238E27FC236}">
                <a16:creationId xmlns:a16="http://schemas.microsoft.com/office/drawing/2014/main" id="{E6A74BAB-53E6-DCC4-9405-A4E4A1D7BEF1}"/>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25</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sp>
        <p:nvSpPr>
          <p:cNvPr id="6" name="Google Shape;53;p9">
            <a:extLst>
              <a:ext uri="{FF2B5EF4-FFF2-40B4-BE49-F238E27FC236}">
                <a16:creationId xmlns:a16="http://schemas.microsoft.com/office/drawing/2014/main" id="{AC5B7375-4428-51E7-7282-E7933960029B}"/>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a:t>Image classification attack: Evaluation set</a:t>
            </a:r>
          </a:p>
        </p:txBody>
      </p:sp>
    </p:spTree>
    <p:extLst>
      <p:ext uri="{BB962C8B-B14F-4D97-AF65-F5344CB8AC3E}">
        <p14:creationId xmlns:p14="http://schemas.microsoft.com/office/powerpoint/2010/main" val="1141070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1BBF0-2309-D0C4-5006-790495648B34}"/>
            </a:ext>
          </a:extLst>
        </p:cNvPr>
        <p:cNvGrpSpPr/>
        <p:nvPr/>
      </p:nvGrpSpPr>
      <p:grpSpPr>
        <a:xfrm>
          <a:off x="0" y="0"/>
          <a:ext cx="0" cy="0"/>
          <a:chOff x="0" y="0"/>
          <a:chExt cx="0" cy="0"/>
        </a:xfrm>
      </p:grpSpPr>
      <p:grpSp>
        <p:nvGrpSpPr>
          <p:cNvPr id="16" name="Group 15" hidden="1">
            <a:extLst>
              <a:ext uri="{FF2B5EF4-FFF2-40B4-BE49-F238E27FC236}">
                <a16:creationId xmlns:a16="http://schemas.microsoft.com/office/drawing/2014/main" id="{DB929798-04FA-3EC2-9741-AC59B01A76F2}"/>
              </a:ext>
            </a:extLst>
          </p:cNvPr>
          <p:cNvGrpSpPr/>
          <p:nvPr/>
        </p:nvGrpSpPr>
        <p:grpSpPr>
          <a:xfrm>
            <a:off x="1391932" y="1719334"/>
            <a:ext cx="9408136" cy="3824378"/>
            <a:chOff x="1391932" y="1719334"/>
            <a:chExt cx="9408136" cy="3824378"/>
          </a:xfrm>
        </p:grpSpPr>
        <p:sp>
          <p:nvSpPr>
            <p:cNvPr id="11" name="Rectangle 10">
              <a:extLst>
                <a:ext uri="{FF2B5EF4-FFF2-40B4-BE49-F238E27FC236}">
                  <a16:creationId xmlns:a16="http://schemas.microsoft.com/office/drawing/2014/main" id="{E52E7DA6-CC8C-F3A5-0DFC-108A3BB9421F}"/>
                </a:ext>
              </a:extLst>
            </p:cNvPr>
            <p:cNvSpPr/>
            <p:nvPr/>
          </p:nvSpPr>
          <p:spPr>
            <a:xfrm>
              <a:off x="1391932" y="1719334"/>
              <a:ext cx="9408136" cy="3824378"/>
            </a:xfrm>
            <a:prstGeom prst="rect">
              <a:avLst/>
            </a:prstGeom>
            <a:solidFill>
              <a:srgbClr val="FFD966">
                <a:alpha val="80000"/>
              </a:srgbClr>
            </a:solidFill>
            <a:ln w="19050">
              <a:solidFill>
                <a:schemeClr val="tx1"/>
              </a:solid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n-US" sz="3600" b="1">
                  <a:solidFill>
                    <a:srgbClr val="C00000"/>
                  </a:solidFill>
                  <a:latin typeface="Arial"/>
                  <a:ea typeface="Calibri"/>
                  <a:cs typeface="Arial"/>
                </a:rPr>
                <a:t>Transferability: </a:t>
              </a:r>
              <a:r>
                <a:rPr lang="en-US" sz="3600">
                  <a:solidFill>
                    <a:schemeClr val="tx1"/>
                  </a:solidFill>
                  <a:latin typeface="Calibri"/>
                  <a:ea typeface="Calibri"/>
                  <a:cs typeface="Calibri"/>
                </a:rPr>
                <a:t>Property of bit-flip location to affect multiple DNN models </a:t>
              </a:r>
              <a:r>
                <a:rPr lang="en-US" sz="3600" err="1">
                  <a:solidFill>
                    <a:schemeClr val="tx1"/>
                  </a:solidFill>
                  <a:latin typeface="Calibri"/>
                  <a:ea typeface="Calibri"/>
                  <a:cs typeface="Calibri"/>
                </a:rPr>
                <a:t>adversarially</a:t>
              </a:r>
              <a:endParaRPr lang="en-US" sz="3600">
                <a:solidFill>
                  <a:schemeClr val="tx1"/>
                </a:solidFill>
                <a:latin typeface="Calibri"/>
                <a:ea typeface="Calibri" panose="020F0502020204030204" pitchFamily="34" charset="0"/>
                <a:cs typeface="Calibri"/>
              </a:endParaRPr>
            </a:p>
          </p:txBody>
        </p:sp>
        <p:pic>
          <p:nvPicPr>
            <p:cNvPr id="15" name="Graphic 14" descr="equation">
              <a:extLst>
                <a:ext uri="{FF2B5EF4-FFF2-40B4-BE49-F238E27FC236}">
                  <a16:creationId xmlns:a16="http://schemas.microsoft.com/office/drawing/2014/main" id="{5BF595C4-A5AF-9AE9-BE42-FE5670D61C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27332" y="4471039"/>
              <a:ext cx="6062592" cy="755158"/>
            </a:xfrm>
            <a:prstGeom prst="rect">
              <a:avLst/>
            </a:prstGeom>
          </p:spPr>
        </p:pic>
      </p:grpSp>
      <p:sp>
        <p:nvSpPr>
          <p:cNvPr id="7" name="Google Shape;53;p9">
            <a:extLst>
              <a:ext uri="{FF2B5EF4-FFF2-40B4-BE49-F238E27FC236}">
                <a16:creationId xmlns:a16="http://schemas.microsoft.com/office/drawing/2014/main" id="{9DC3626A-FAD4-B9DD-C4BF-870EBF61121D}"/>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dirty="0"/>
              <a:t>Transferability of exploitable bit-location</a:t>
            </a:r>
          </a:p>
        </p:txBody>
      </p:sp>
      <p:sp>
        <p:nvSpPr>
          <p:cNvPr id="10" name="Google Shape;55;p9">
            <a:extLst>
              <a:ext uri="{FF2B5EF4-FFF2-40B4-BE49-F238E27FC236}">
                <a16:creationId xmlns:a16="http://schemas.microsoft.com/office/drawing/2014/main" id="{ECB57C5E-761D-EA2E-AE41-01FA7E6F2757}"/>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26</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grpSp>
        <p:nvGrpSpPr>
          <p:cNvPr id="59" name="Group 58">
            <a:extLst>
              <a:ext uri="{FF2B5EF4-FFF2-40B4-BE49-F238E27FC236}">
                <a16:creationId xmlns:a16="http://schemas.microsoft.com/office/drawing/2014/main" id="{BFB04E0A-B229-4742-18AD-2D076D62B0A3}"/>
              </a:ext>
            </a:extLst>
          </p:cNvPr>
          <p:cNvGrpSpPr/>
          <p:nvPr/>
        </p:nvGrpSpPr>
        <p:grpSpPr>
          <a:xfrm>
            <a:off x="1595376" y="1773015"/>
            <a:ext cx="3390173" cy="4133589"/>
            <a:chOff x="1595376" y="1773015"/>
            <a:chExt cx="3390173" cy="4133589"/>
          </a:xfrm>
        </p:grpSpPr>
        <p:grpSp>
          <p:nvGrpSpPr>
            <p:cNvPr id="44" name="Group 43">
              <a:extLst>
                <a:ext uri="{FF2B5EF4-FFF2-40B4-BE49-F238E27FC236}">
                  <a16:creationId xmlns:a16="http://schemas.microsoft.com/office/drawing/2014/main" id="{5AF8D2A1-A07F-19B7-8725-766E1EB417BC}"/>
                </a:ext>
              </a:extLst>
            </p:cNvPr>
            <p:cNvGrpSpPr/>
            <p:nvPr/>
          </p:nvGrpSpPr>
          <p:grpSpPr>
            <a:xfrm>
              <a:off x="1595376" y="1773015"/>
              <a:ext cx="3390173" cy="4133589"/>
              <a:chOff x="8221461" y="1645689"/>
              <a:chExt cx="3390173" cy="4133589"/>
            </a:xfrm>
            <a:effectLst>
              <a:outerShdw blurRad="50800" dist="203200" dir="8100000" algn="tr" rotWithShape="0">
                <a:schemeClr val="accent2">
                  <a:lumMod val="75000"/>
                  <a:alpha val="43000"/>
                </a:schemeClr>
              </a:outerShdw>
            </a:effectLst>
          </p:grpSpPr>
          <p:sp>
            <p:nvSpPr>
              <p:cNvPr id="45" name="Rectangle: Rounded Corners 44">
                <a:extLst>
                  <a:ext uri="{FF2B5EF4-FFF2-40B4-BE49-F238E27FC236}">
                    <a16:creationId xmlns:a16="http://schemas.microsoft.com/office/drawing/2014/main" id="{7E6D7849-C265-E63D-3CA9-2669FE982FCE}"/>
                  </a:ext>
                </a:extLst>
              </p:cNvPr>
              <p:cNvSpPr/>
              <p:nvPr/>
            </p:nvSpPr>
            <p:spPr>
              <a:xfrm>
                <a:off x="8221461" y="1645689"/>
                <a:ext cx="3390173" cy="4133589"/>
              </a:xfrm>
              <a:prstGeom prst="roundRect">
                <a:avLst>
                  <a:gd name="adj" fmla="val 0"/>
                </a:avLst>
              </a:prstGeom>
              <a:solidFill>
                <a:schemeClr val="bg1"/>
              </a:solidFill>
              <a:ln w="28575">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2800" b="1" dirty="0">
                  <a:solidFill>
                    <a:schemeClr val="accent2"/>
                  </a:solidFill>
                  <a:ea typeface="Calibri"/>
                  <a:cs typeface="Calibri"/>
                </a:endParaRPr>
              </a:p>
              <a:p>
                <a:pPr algn="ctr"/>
                <a:endParaRPr lang="en-US" sz="2400" dirty="0">
                  <a:solidFill>
                    <a:schemeClr val="accent2"/>
                  </a:solidFill>
                  <a:ea typeface="Calibri"/>
                  <a:cs typeface="Calibri"/>
                </a:endParaRPr>
              </a:p>
              <a:p>
                <a:pPr algn="ctr"/>
                <a:endParaRPr lang="en-US" sz="2400" dirty="0">
                  <a:solidFill>
                    <a:schemeClr val="accent2"/>
                  </a:solidFill>
                  <a:ea typeface="Calibri"/>
                  <a:cs typeface="Calibri"/>
                </a:endParaRPr>
              </a:p>
              <a:p>
                <a:pPr algn="ctr"/>
                <a:endParaRPr lang="en-US" sz="2400" dirty="0">
                  <a:solidFill>
                    <a:schemeClr val="accent2"/>
                  </a:solidFill>
                  <a:ea typeface="Calibri"/>
                  <a:cs typeface="Calibri"/>
                </a:endParaRPr>
              </a:p>
              <a:p>
                <a:pPr algn="ctr"/>
                <a:endParaRPr lang="en-US" sz="2400" dirty="0">
                  <a:solidFill>
                    <a:schemeClr val="accent2"/>
                  </a:solidFill>
                  <a:ea typeface="Calibri"/>
                  <a:cs typeface="Calibri"/>
                </a:endParaRPr>
              </a:p>
              <a:p>
                <a:pPr algn="ctr"/>
                <a:endParaRPr lang="en-US" sz="2400" dirty="0">
                  <a:solidFill>
                    <a:schemeClr val="accent2"/>
                  </a:solidFill>
                  <a:ea typeface="Calibri"/>
                  <a:cs typeface="Calibri"/>
                </a:endParaRPr>
              </a:p>
              <a:p>
                <a:pPr algn="ctr"/>
                <a:r>
                  <a:rPr lang="en-US" sz="2400" dirty="0">
                    <a:solidFill>
                      <a:schemeClr val="accent2"/>
                    </a:solidFill>
                    <a:latin typeface="Arial"/>
                    <a:ea typeface="Calibri"/>
                    <a:cs typeface="Arial"/>
                  </a:rPr>
                  <a:t>Do the exploitable bit-locations affect the models equally?</a:t>
                </a:r>
              </a:p>
              <a:p>
                <a:pPr algn="ctr"/>
                <a:endParaRPr lang="en-US" sz="2400" dirty="0">
                  <a:solidFill>
                    <a:schemeClr val="accent2"/>
                  </a:solidFill>
                  <a:ea typeface="Calibri"/>
                  <a:cs typeface="Calibri"/>
                </a:endParaRPr>
              </a:p>
            </p:txBody>
          </p:sp>
          <p:pic>
            <p:nvPicPr>
              <p:cNvPr id="48" name="Picture 47">
                <a:extLst>
                  <a:ext uri="{FF2B5EF4-FFF2-40B4-BE49-F238E27FC236}">
                    <a16:creationId xmlns:a16="http://schemas.microsoft.com/office/drawing/2014/main" id="{59A43E29-F535-355B-9093-3855306C60C8}"/>
                  </a:ext>
                </a:extLst>
              </p:cNvPr>
              <p:cNvPicPr>
                <a:picLocks noChangeAspect="1"/>
              </p:cNvPicPr>
              <p:nvPr/>
            </p:nvPicPr>
            <p:blipFill>
              <a:blip r:embed="rId4"/>
              <a:stretch>
                <a:fillRect/>
              </a:stretch>
            </p:blipFill>
            <p:spPr>
              <a:xfrm>
                <a:off x="9151596" y="2446120"/>
                <a:ext cx="1399374" cy="1399374"/>
              </a:xfrm>
              <a:prstGeom prst="rect">
                <a:avLst/>
              </a:prstGeom>
            </p:spPr>
          </p:pic>
        </p:grpSp>
        <p:sp>
          <p:nvSpPr>
            <p:cNvPr id="49" name="TextBox 48">
              <a:extLst>
                <a:ext uri="{FF2B5EF4-FFF2-40B4-BE49-F238E27FC236}">
                  <a16:creationId xmlns:a16="http://schemas.microsoft.com/office/drawing/2014/main" id="{EC0ED3CD-4F21-8C68-82C4-A6DFAA987950}"/>
                </a:ext>
              </a:extLst>
            </p:cNvPr>
            <p:cNvSpPr txBox="1"/>
            <p:nvPr/>
          </p:nvSpPr>
          <p:spPr>
            <a:xfrm>
              <a:off x="1779026" y="1902176"/>
              <a:ext cx="2997914" cy="461665"/>
            </a:xfrm>
            <a:prstGeom prst="rect">
              <a:avLst/>
            </a:prstGeom>
            <a:noFill/>
          </p:spPr>
          <p:txBody>
            <a:bodyPr wrap="square" rtlCol="0">
              <a:spAutoFit/>
            </a:bodyPr>
            <a:lstStyle/>
            <a:p>
              <a:r>
                <a:rPr lang="en-US" sz="2400" b="1" dirty="0">
                  <a:solidFill>
                    <a:schemeClr val="accent2">
                      <a:lumMod val="75000"/>
                    </a:schemeClr>
                  </a:solidFill>
                  <a:ea typeface="Calibri"/>
                  <a:cs typeface="Calibri"/>
                </a:rPr>
                <a:t>Question</a:t>
              </a:r>
            </a:p>
          </p:txBody>
        </p:sp>
        <p:pic>
          <p:nvPicPr>
            <p:cNvPr id="53" name="Picture 52">
              <a:extLst>
                <a:ext uri="{FF2B5EF4-FFF2-40B4-BE49-F238E27FC236}">
                  <a16:creationId xmlns:a16="http://schemas.microsoft.com/office/drawing/2014/main" id="{63D37411-EBDF-28CD-E0CC-7D086C06E989}"/>
                </a:ext>
              </a:extLst>
            </p:cNvPr>
            <p:cNvPicPr>
              <a:picLocks noChangeAspect="1"/>
            </p:cNvPicPr>
            <p:nvPr/>
          </p:nvPicPr>
          <p:blipFill>
            <a:blip r:embed="rId5"/>
            <a:stretch>
              <a:fillRect/>
            </a:stretch>
          </p:blipFill>
          <p:spPr>
            <a:xfrm>
              <a:off x="3207238" y="3085660"/>
              <a:ext cx="563186" cy="5631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grpSp>
        <p:nvGrpSpPr>
          <p:cNvPr id="60" name="Group 59">
            <a:extLst>
              <a:ext uri="{FF2B5EF4-FFF2-40B4-BE49-F238E27FC236}">
                <a16:creationId xmlns:a16="http://schemas.microsoft.com/office/drawing/2014/main" id="{345BC540-1321-A272-317C-5728A707631D}"/>
              </a:ext>
            </a:extLst>
          </p:cNvPr>
          <p:cNvGrpSpPr/>
          <p:nvPr/>
        </p:nvGrpSpPr>
        <p:grpSpPr>
          <a:xfrm>
            <a:off x="7206451" y="1771928"/>
            <a:ext cx="3390173" cy="4133589"/>
            <a:chOff x="7206451" y="1771928"/>
            <a:chExt cx="3390173" cy="4133589"/>
          </a:xfrm>
        </p:grpSpPr>
        <p:grpSp>
          <p:nvGrpSpPr>
            <p:cNvPr id="54" name="Group 53">
              <a:extLst>
                <a:ext uri="{FF2B5EF4-FFF2-40B4-BE49-F238E27FC236}">
                  <a16:creationId xmlns:a16="http://schemas.microsoft.com/office/drawing/2014/main" id="{E653A58E-F51D-B689-89F2-A4DB6EF60E21}"/>
                </a:ext>
              </a:extLst>
            </p:cNvPr>
            <p:cNvGrpSpPr/>
            <p:nvPr/>
          </p:nvGrpSpPr>
          <p:grpSpPr>
            <a:xfrm>
              <a:off x="7206451" y="1771928"/>
              <a:ext cx="3390173" cy="4133589"/>
              <a:chOff x="8221461" y="1645689"/>
              <a:chExt cx="3390173" cy="4133589"/>
            </a:xfrm>
            <a:effectLst>
              <a:outerShdw blurRad="50800" dist="203200" dir="8100000" algn="tr" rotWithShape="0">
                <a:schemeClr val="accent2">
                  <a:lumMod val="75000"/>
                  <a:alpha val="43000"/>
                </a:schemeClr>
              </a:outerShdw>
            </a:effectLst>
          </p:grpSpPr>
          <p:sp>
            <p:nvSpPr>
              <p:cNvPr id="55" name="Rectangle: Rounded Corners 54">
                <a:extLst>
                  <a:ext uri="{FF2B5EF4-FFF2-40B4-BE49-F238E27FC236}">
                    <a16:creationId xmlns:a16="http://schemas.microsoft.com/office/drawing/2014/main" id="{91BEB8EB-86F0-CCB6-523B-A0485CBB37A1}"/>
                  </a:ext>
                </a:extLst>
              </p:cNvPr>
              <p:cNvSpPr/>
              <p:nvPr/>
            </p:nvSpPr>
            <p:spPr>
              <a:xfrm>
                <a:off x="8221461" y="1645689"/>
                <a:ext cx="3390173" cy="4133589"/>
              </a:xfrm>
              <a:prstGeom prst="roundRect">
                <a:avLst>
                  <a:gd name="adj" fmla="val 0"/>
                </a:avLst>
              </a:prstGeom>
              <a:solidFill>
                <a:schemeClr val="bg1"/>
              </a:solidFill>
              <a:ln w="28575">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2800" b="1" dirty="0">
                  <a:solidFill>
                    <a:schemeClr val="accent2"/>
                  </a:solidFill>
                  <a:ea typeface="Calibri"/>
                  <a:cs typeface="Calibri"/>
                </a:endParaRPr>
              </a:p>
              <a:p>
                <a:pPr algn="ctr"/>
                <a:endParaRPr lang="en-US" sz="2400" dirty="0">
                  <a:solidFill>
                    <a:schemeClr val="accent2"/>
                  </a:solidFill>
                  <a:ea typeface="Calibri"/>
                  <a:cs typeface="Calibri"/>
                </a:endParaRPr>
              </a:p>
              <a:p>
                <a:pPr algn="ctr"/>
                <a:endParaRPr lang="en-US" sz="2400" dirty="0">
                  <a:solidFill>
                    <a:schemeClr val="accent2"/>
                  </a:solidFill>
                  <a:ea typeface="Calibri"/>
                  <a:cs typeface="Calibri"/>
                </a:endParaRPr>
              </a:p>
              <a:p>
                <a:pPr algn="ctr"/>
                <a:endParaRPr lang="en-US" sz="2400" dirty="0">
                  <a:solidFill>
                    <a:schemeClr val="accent2"/>
                  </a:solidFill>
                  <a:ea typeface="Calibri"/>
                  <a:cs typeface="Calibri"/>
                </a:endParaRPr>
              </a:p>
              <a:p>
                <a:pPr algn="ctr"/>
                <a:endParaRPr lang="en-US" sz="2400" dirty="0">
                  <a:solidFill>
                    <a:schemeClr val="accent2"/>
                  </a:solidFill>
                  <a:ea typeface="Calibri"/>
                  <a:cs typeface="Calibri"/>
                </a:endParaRPr>
              </a:p>
              <a:p>
                <a:pPr algn="ctr"/>
                <a:endParaRPr lang="en-US" sz="2400" dirty="0">
                  <a:solidFill>
                    <a:schemeClr val="accent2"/>
                  </a:solidFill>
                  <a:ea typeface="Calibri"/>
                  <a:cs typeface="Calibri"/>
                </a:endParaRPr>
              </a:p>
              <a:p>
                <a:pPr algn="ctr"/>
                <a:r>
                  <a:rPr lang="en-US" sz="2400" dirty="0">
                    <a:solidFill>
                      <a:schemeClr val="accent2"/>
                    </a:solidFill>
                    <a:latin typeface="Arial" panose="020B0604020202020204" pitchFamily="34" charset="0"/>
                    <a:ea typeface="Calibri"/>
                    <a:cs typeface="Arial" panose="020B0604020202020204" pitchFamily="34" charset="0"/>
                  </a:rPr>
                  <a:t>Are there any universal bit-locations that affect all models in our setup?</a:t>
                </a:r>
              </a:p>
              <a:p>
                <a:pPr algn="ctr"/>
                <a:endParaRPr lang="en-US" sz="2400" dirty="0">
                  <a:solidFill>
                    <a:schemeClr val="accent2"/>
                  </a:solidFill>
                  <a:ea typeface="Calibri"/>
                  <a:cs typeface="Calibri"/>
                </a:endParaRPr>
              </a:p>
            </p:txBody>
          </p:sp>
          <p:pic>
            <p:nvPicPr>
              <p:cNvPr id="56" name="Picture 55">
                <a:extLst>
                  <a:ext uri="{FF2B5EF4-FFF2-40B4-BE49-F238E27FC236}">
                    <a16:creationId xmlns:a16="http://schemas.microsoft.com/office/drawing/2014/main" id="{BBD39FDD-87E9-2622-D780-7AC4BB024F53}"/>
                  </a:ext>
                </a:extLst>
              </p:cNvPr>
              <p:cNvPicPr>
                <a:picLocks noChangeAspect="1"/>
              </p:cNvPicPr>
              <p:nvPr/>
            </p:nvPicPr>
            <p:blipFill>
              <a:blip r:embed="rId4"/>
              <a:stretch>
                <a:fillRect/>
              </a:stretch>
            </p:blipFill>
            <p:spPr>
              <a:xfrm>
                <a:off x="9151596" y="2446120"/>
                <a:ext cx="1399374" cy="1399374"/>
              </a:xfrm>
              <a:prstGeom prst="rect">
                <a:avLst/>
              </a:prstGeom>
            </p:spPr>
          </p:pic>
        </p:grpSp>
        <p:sp>
          <p:nvSpPr>
            <p:cNvPr id="57" name="TextBox 56">
              <a:extLst>
                <a:ext uri="{FF2B5EF4-FFF2-40B4-BE49-F238E27FC236}">
                  <a16:creationId xmlns:a16="http://schemas.microsoft.com/office/drawing/2014/main" id="{020E60CE-0A1D-7794-123F-6CA77FB8A529}"/>
                </a:ext>
              </a:extLst>
            </p:cNvPr>
            <p:cNvSpPr txBox="1"/>
            <p:nvPr/>
          </p:nvSpPr>
          <p:spPr>
            <a:xfrm>
              <a:off x="7390101" y="1901089"/>
              <a:ext cx="2997914" cy="461665"/>
            </a:xfrm>
            <a:prstGeom prst="rect">
              <a:avLst/>
            </a:prstGeom>
            <a:noFill/>
          </p:spPr>
          <p:txBody>
            <a:bodyPr wrap="square" rtlCol="0">
              <a:spAutoFit/>
            </a:bodyPr>
            <a:lstStyle/>
            <a:p>
              <a:r>
                <a:rPr lang="en-US" sz="2400" b="1" dirty="0">
                  <a:solidFill>
                    <a:schemeClr val="accent2">
                      <a:lumMod val="75000"/>
                    </a:schemeClr>
                  </a:solidFill>
                  <a:ea typeface="Calibri"/>
                  <a:cs typeface="Calibri"/>
                </a:rPr>
                <a:t>Question</a:t>
              </a:r>
            </a:p>
          </p:txBody>
        </p:sp>
        <p:pic>
          <p:nvPicPr>
            <p:cNvPr id="58" name="Picture 57">
              <a:extLst>
                <a:ext uri="{FF2B5EF4-FFF2-40B4-BE49-F238E27FC236}">
                  <a16:creationId xmlns:a16="http://schemas.microsoft.com/office/drawing/2014/main" id="{FE007E61-EE7F-A10F-4336-6F2583B39A4A}"/>
                </a:ext>
              </a:extLst>
            </p:cNvPr>
            <p:cNvPicPr>
              <a:picLocks noChangeAspect="1"/>
            </p:cNvPicPr>
            <p:nvPr/>
          </p:nvPicPr>
          <p:blipFill>
            <a:blip r:embed="rId5"/>
            <a:stretch>
              <a:fillRect/>
            </a:stretch>
          </p:blipFill>
          <p:spPr>
            <a:xfrm>
              <a:off x="8818313" y="3084573"/>
              <a:ext cx="563186" cy="5631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Tree>
    <p:extLst>
      <p:ext uri="{BB962C8B-B14F-4D97-AF65-F5344CB8AC3E}">
        <p14:creationId xmlns:p14="http://schemas.microsoft.com/office/powerpoint/2010/main" val="70158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fade">
                                      <p:cBhvr>
                                        <p:cTn id="12" dur="500"/>
                                        <p:tgtEl>
                                          <p:spTgt spid="5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0"/>
                                        </p:tgtEl>
                                        <p:attrNameLst>
                                          <p:attrName>style.visibility</p:attrName>
                                        </p:attrNameLst>
                                      </p:cBhvr>
                                      <p:to>
                                        <p:strVal val="visible"/>
                                      </p:to>
                                    </p:set>
                                    <p:animEffect transition="in" filter="fade">
                                      <p:cBhvr>
                                        <p:cTn id="1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
          <a:extLst>
            <a:ext uri="{FF2B5EF4-FFF2-40B4-BE49-F238E27FC236}">
              <a16:creationId xmlns:a16="http://schemas.microsoft.com/office/drawing/2014/main" id="{DFE83641-A656-766D-7A22-60242D38BEF9}"/>
            </a:ext>
          </a:extLst>
        </p:cNvPr>
        <p:cNvGrpSpPr/>
        <p:nvPr/>
      </p:nvGrpSpPr>
      <p:grpSpPr>
        <a:xfrm>
          <a:off x="0" y="0"/>
          <a:ext cx="0" cy="0"/>
          <a:chOff x="0" y="0"/>
          <a:chExt cx="0" cy="0"/>
        </a:xfrm>
      </p:grpSpPr>
      <p:sp>
        <p:nvSpPr>
          <p:cNvPr id="53" name="Google Shape;53;p9">
            <a:extLst>
              <a:ext uri="{FF2B5EF4-FFF2-40B4-BE49-F238E27FC236}">
                <a16:creationId xmlns:a16="http://schemas.microsoft.com/office/drawing/2014/main" id="{5EED3B96-EC9A-E35F-9014-D208980C4E24}"/>
              </a:ext>
            </a:extLst>
          </p:cNvPr>
          <p:cNvSpPr txBox="1">
            <a:spLocks noGrp="1"/>
          </p:cNvSpPr>
          <p:nvPr>
            <p:ph type="title"/>
          </p:nvPr>
        </p:nvSpPr>
        <p:spPr>
          <a:xfrm>
            <a:off x="415600" y="320666"/>
            <a:ext cx="11839347"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t>Countermeasures</a:t>
            </a:r>
            <a:endParaRPr b="1"/>
          </a:p>
        </p:txBody>
      </p:sp>
      <p:sp>
        <p:nvSpPr>
          <p:cNvPr id="55" name="Google Shape;55;p9">
            <a:extLst>
              <a:ext uri="{FF2B5EF4-FFF2-40B4-BE49-F238E27FC236}">
                <a16:creationId xmlns:a16="http://schemas.microsoft.com/office/drawing/2014/main" id="{04E14267-1546-329B-70D1-EA66163F30BC}"/>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27</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sp>
        <p:nvSpPr>
          <p:cNvPr id="8" name="Text Placeholder 7">
            <a:extLst>
              <a:ext uri="{FF2B5EF4-FFF2-40B4-BE49-F238E27FC236}">
                <a16:creationId xmlns:a16="http://schemas.microsoft.com/office/drawing/2014/main" id="{E8CCD8B9-9C4C-2750-365E-34A291A34370}"/>
              </a:ext>
            </a:extLst>
          </p:cNvPr>
          <p:cNvSpPr>
            <a:spLocks noGrp="1"/>
          </p:cNvSpPr>
          <p:nvPr>
            <p:ph type="body" idx="1"/>
          </p:nvPr>
        </p:nvSpPr>
        <p:spPr>
          <a:xfrm>
            <a:off x="415599" y="1185256"/>
            <a:ext cx="7474673" cy="4409554"/>
          </a:xfrm>
        </p:spPr>
        <p:txBody>
          <a:bodyPr/>
          <a:lstStyle/>
          <a:p>
            <a:pPr>
              <a:lnSpc>
                <a:spcPct val="100000"/>
              </a:lnSpc>
            </a:pPr>
            <a:r>
              <a:rPr lang="en-IN"/>
              <a:t>Code integrity verification after CPU-to-GPU transfer</a:t>
            </a:r>
            <a:br>
              <a:rPr lang="en-IN"/>
            </a:br>
            <a:endParaRPr lang="en-IN"/>
          </a:p>
          <a:p>
            <a:pPr marL="38100" indent="0">
              <a:lnSpc>
                <a:spcPct val="100000"/>
              </a:lnSpc>
              <a:buNone/>
            </a:pPr>
            <a:endParaRPr lang="en-IN"/>
          </a:p>
          <a:p>
            <a:pPr>
              <a:lnSpc>
                <a:spcPct val="100000"/>
              </a:lnSpc>
            </a:pPr>
            <a:r>
              <a:rPr lang="en-IN"/>
              <a:t>Conventional </a:t>
            </a:r>
            <a:r>
              <a:rPr lang="en-IN" err="1"/>
              <a:t>Rowhammer</a:t>
            </a:r>
            <a:r>
              <a:rPr lang="en-IN"/>
              <a:t> </a:t>
            </a:r>
            <a:r>
              <a:rPr lang="en-IN" err="1"/>
              <a:t>defenses</a:t>
            </a:r>
            <a:endParaRPr lang="en-IN" b="1"/>
          </a:p>
          <a:p>
            <a:pPr lvl="1">
              <a:lnSpc>
                <a:spcPct val="100000"/>
              </a:lnSpc>
            </a:pPr>
            <a:r>
              <a:rPr lang="en-IN"/>
              <a:t>TRR [S&amp;P ‘20]</a:t>
            </a:r>
          </a:p>
          <a:p>
            <a:pPr lvl="1">
              <a:lnSpc>
                <a:spcPct val="100000"/>
              </a:lnSpc>
            </a:pPr>
            <a:r>
              <a:rPr lang="en-IN"/>
              <a:t>ECC memory</a:t>
            </a:r>
          </a:p>
          <a:p>
            <a:pPr lvl="1">
              <a:lnSpc>
                <a:spcPct val="100000"/>
              </a:lnSpc>
            </a:pPr>
            <a:r>
              <a:rPr lang="en-IN"/>
              <a:t>Software isolation (CATT [USENIX Security ’17], </a:t>
            </a:r>
            <a:r>
              <a:rPr lang="en-IN" err="1"/>
              <a:t>SoftTRR</a:t>
            </a:r>
            <a:r>
              <a:rPr lang="en-IN"/>
              <a:t> [USENIX ATC ’22], Citadel [MICRO ‘25])</a:t>
            </a:r>
            <a:br>
              <a:rPr lang="en-IN"/>
            </a:br>
            <a:endParaRPr lang="en-IN"/>
          </a:p>
        </p:txBody>
      </p:sp>
      <p:grpSp>
        <p:nvGrpSpPr>
          <p:cNvPr id="24" name="Group 23">
            <a:extLst>
              <a:ext uri="{FF2B5EF4-FFF2-40B4-BE49-F238E27FC236}">
                <a16:creationId xmlns:a16="http://schemas.microsoft.com/office/drawing/2014/main" id="{14246B9A-67F3-F7D6-254C-7D37A5B9C03F}"/>
              </a:ext>
            </a:extLst>
          </p:cNvPr>
          <p:cNvGrpSpPr/>
          <p:nvPr/>
        </p:nvGrpSpPr>
        <p:grpSpPr>
          <a:xfrm>
            <a:off x="9056747" y="3387219"/>
            <a:ext cx="1036320" cy="1036320"/>
            <a:chOff x="8984850" y="3058857"/>
            <a:chExt cx="1036320" cy="1036320"/>
          </a:xfrm>
        </p:grpSpPr>
        <p:pic>
          <p:nvPicPr>
            <p:cNvPr id="10" name="Picture 9">
              <a:extLst>
                <a:ext uri="{FF2B5EF4-FFF2-40B4-BE49-F238E27FC236}">
                  <a16:creationId xmlns:a16="http://schemas.microsoft.com/office/drawing/2014/main" id="{E2738D83-475E-A9F7-5921-0CF75A0DC9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984850" y="3058857"/>
              <a:ext cx="1036320" cy="1036320"/>
            </a:xfrm>
            <a:prstGeom prst="rect">
              <a:avLst/>
            </a:prstGeom>
          </p:spPr>
        </p:pic>
        <p:pic>
          <p:nvPicPr>
            <p:cNvPr id="12" name="Picture 11">
              <a:extLst>
                <a:ext uri="{FF2B5EF4-FFF2-40B4-BE49-F238E27FC236}">
                  <a16:creationId xmlns:a16="http://schemas.microsoft.com/office/drawing/2014/main" id="{DA94334C-4A51-8C8F-42F8-61ED37F3EE6A}"/>
                </a:ext>
              </a:extLst>
            </p:cNvPr>
            <p:cNvPicPr>
              <a:picLocks noChangeAspect="1"/>
            </p:cNvPicPr>
            <p:nvPr/>
          </p:nvPicPr>
          <p:blipFill>
            <a:blip r:embed="rId4"/>
            <a:stretch>
              <a:fillRect/>
            </a:stretch>
          </p:blipFill>
          <p:spPr>
            <a:xfrm>
              <a:off x="9217928" y="3286796"/>
              <a:ext cx="661416" cy="661416"/>
            </a:xfrm>
            <a:prstGeom prst="rect">
              <a:avLst/>
            </a:prstGeom>
          </p:spPr>
        </p:pic>
      </p:grpSp>
      <p:grpSp>
        <p:nvGrpSpPr>
          <p:cNvPr id="23" name="Group 22">
            <a:extLst>
              <a:ext uri="{FF2B5EF4-FFF2-40B4-BE49-F238E27FC236}">
                <a16:creationId xmlns:a16="http://schemas.microsoft.com/office/drawing/2014/main" id="{0655F7CD-A5C0-0EBE-70CD-7552EFAAFEC1}"/>
              </a:ext>
            </a:extLst>
          </p:cNvPr>
          <p:cNvGrpSpPr/>
          <p:nvPr/>
        </p:nvGrpSpPr>
        <p:grpSpPr>
          <a:xfrm>
            <a:off x="7991568" y="851565"/>
            <a:ext cx="3327858" cy="1405673"/>
            <a:chOff x="7991568" y="851565"/>
            <a:chExt cx="3327858" cy="1405673"/>
          </a:xfrm>
        </p:grpSpPr>
        <p:pic>
          <p:nvPicPr>
            <p:cNvPr id="3" name="Picture 2">
              <a:extLst>
                <a:ext uri="{FF2B5EF4-FFF2-40B4-BE49-F238E27FC236}">
                  <a16:creationId xmlns:a16="http://schemas.microsoft.com/office/drawing/2014/main" id="{C4C834C5-1F1F-483A-B1A5-B22E82EC4AE6}"/>
                </a:ext>
              </a:extLst>
            </p:cNvPr>
            <p:cNvPicPr>
              <a:picLocks noChangeAspect="1"/>
            </p:cNvPicPr>
            <p:nvPr/>
          </p:nvPicPr>
          <p:blipFill>
            <a:blip r:embed="rId5"/>
            <a:stretch>
              <a:fillRect/>
            </a:stretch>
          </p:blipFill>
          <p:spPr>
            <a:xfrm>
              <a:off x="9379603" y="851565"/>
              <a:ext cx="612168" cy="612168"/>
            </a:xfrm>
            <a:prstGeom prst="rect">
              <a:avLst/>
            </a:prstGeom>
          </p:spPr>
        </p:pic>
        <p:pic>
          <p:nvPicPr>
            <p:cNvPr id="4" name="Picture 3">
              <a:extLst>
                <a:ext uri="{FF2B5EF4-FFF2-40B4-BE49-F238E27FC236}">
                  <a16:creationId xmlns:a16="http://schemas.microsoft.com/office/drawing/2014/main" id="{516E59E2-888E-D2CE-5D90-26A03169A9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3067" y="1012013"/>
              <a:ext cx="1226359" cy="1226359"/>
            </a:xfrm>
            <a:prstGeom prst="rect">
              <a:avLst/>
            </a:prstGeom>
          </p:spPr>
        </p:pic>
        <p:pic>
          <p:nvPicPr>
            <p:cNvPr id="6" name="Picture 5">
              <a:extLst>
                <a:ext uri="{FF2B5EF4-FFF2-40B4-BE49-F238E27FC236}">
                  <a16:creationId xmlns:a16="http://schemas.microsoft.com/office/drawing/2014/main" id="{5F0339D0-537F-C945-2C49-FDAF4C106E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91568" y="1015780"/>
              <a:ext cx="1226359" cy="1226359"/>
            </a:xfrm>
            <a:prstGeom prst="rect">
              <a:avLst/>
            </a:prstGeom>
          </p:spPr>
        </p:pic>
        <p:pic>
          <p:nvPicPr>
            <p:cNvPr id="22" name="Picture 21">
              <a:extLst>
                <a:ext uri="{FF2B5EF4-FFF2-40B4-BE49-F238E27FC236}">
                  <a16:creationId xmlns:a16="http://schemas.microsoft.com/office/drawing/2014/main" id="{959344CE-E8C4-1748-BA10-754BA04F30B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46734" y="1000679"/>
              <a:ext cx="1256559" cy="1256559"/>
            </a:xfrm>
            <a:prstGeom prst="rect">
              <a:avLst/>
            </a:prstGeom>
          </p:spPr>
        </p:pic>
      </p:grpSp>
    </p:spTree>
    <p:extLst>
      <p:ext uri="{BB962C8B-B14F-4D97-AF65-F5344CB8AC3E}">
        <p14:creationId xmlns:p14="http://schemas.microsoft.com/office/powerpoint/2010/main" val="4905359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2">
          <a:extLst>
            <a:ext uri="{FF2B5EF4-FFF2-40B4-BE49-F238E27FC236}">
              <a16:creationId xmlns:a16="http://schemas.microsoft.com/office/drawing/2014/main" id="{8A72A45F-331B-B630-BD8D-A99326186250}"/>
            </a:ext>
          </a:extLst>
        </p:cNvPr>
        <p:cNvGrpSpPr/>
        <p:nvPr/>
      </p:nvGrpSpPr>
      <p:grpSpPr>
        <a:xfrm>
          <a:off x="0" y="0"/>
          <a:ext cx="0" cy="0"/>
          <a:chOff x="0" y="0"/>
          <a:chExt cx="0" cy="0"/>
        </a:xfrm>
      </p:grpSpPr>
      <p:sp>
        <p:nvSpPr>
          <p:cNvPr id="53" name="Google Shape;53;p9">
            <a:extLst>
              <a:ext uri="{FF2B5EF4-FFF2-40B4-BE49-F238E27FC236}">
                <a16:creationId xmlns:a16="http://schemas.microsoft.com/office/drawing/2014/main" id="{74A5D125-1B29-27C9-67C0-39D5F4AA97F3}"/>
              </a:ext>
            </a:extLst>
          </p:cNvPr>
          <p:cNvSpPr txBox="1">
            <a:spLocks noGrp="1"/>
          </p:cNvSpPr>
          <p:nvPr>
            <p:ph type="title"/>
          </p:nvPr>
        </p:nvSpPr>
        <p:spPr>
          <a:xfrm>
            <a:off x="415600" y="320666"/>
            <a:ext cx="11839347"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Summary</a:t>
            </a:r>
            <a:endParaRPr b="1" dirty="0"/>
          </a:p>
        </p:txBody>
      </p:sp>
      <p:sp>
        <p:nvSpPr>
          <p:cNvPr id="55" name="Google Shape;55;p9">
            <a:extLst>
              <a:ext uri="{FF2B5EF4-FFF2-40B4-BE49-F238E27FC236}">
                <a16:creationId xmlns:a16="http://schemas.microsoft.com/office/drawing/2014/main" id="{822D23B3-F0B8-4276-E450-5693D61039CB}"/>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28</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sp>
        <p:nvSpPr>
          <p:cNvPr id="8" name="Text Placeholder 7">
            <a:extLst>
              <a:ext uri="{FF2B5EF4-FFF2-40B4-BE49-F238E27FC236}">
                <a16:creationId xmlns:a16="http://schemas.microsoft.com/office/drawing/2014/main" id="{3911F987-8FBE-7167-C0C7-989B5CB2C529}"/>
              </a:ext>
            </a:extLst>
          </p:cNvPr>
          <p:cNvSpPr>
            <a:spLocks noGrp="1"/>
          </p:cNvSpPr>
          <p:nvPr>
            <p:ph type="body" idx="1"/>
          </p:nvPr>
        </p:nvSpPr>
        <p:spPr>
          <a:xfrm>
            <a:off x="415600" y="1185256"/>
            <a:ext cx="11360800" cy="4409554"/>
          </a:xfrm>
        </p:spPr>
        <p:txBody>
          <a:bodyPr/>
          <a:lstStyle/>
          <a:p>
            <a:pPr>
              <a:lnSpc>
                <a:spcPct val="100000"/>
              </a:lnSpc>
            </a:pPr>
            <a:r>
              <a:rPr lang="en-IN" b="1" dirty="0">
                <a:solidFill>
                  <a:srgbClr val="002060"/>
                </a:solidFill>
              </a:rPr>
              <a:t>Observation:</a:t>
            </a:r>
          </a:p>
          <a:p>
            <a:pPr lvl="1">
              <a:lnSpc>
                <a:spcPct val="100000"/>
              </a:lnSpc>
            </a:pPr>
            <a:r>
              <a:rPr lang="en-IN" b="1" dirty="0"/>
              <a:t>CPU DRAM </a:t>
            </a:r>
            <a:r>
              <a:rPr lang="en-IN" dirty="0"/>
              <a:t>lies in the </a:t>
            </a:r>
            <a:r>
              <a:rPr lang="en-IN" b="1" dirty="0"/>
              <a:t>critical path </a:t>
            </a:r>
            <a:r>
              <a:rPr lang="en-IN" dirty="0"/>
              <a:t>of </a:t>
            </a:r>
            <a:r>
              <a:rPr lang="en-IN" b="1" dirty="0"/>
              <a:t>GPU computation</a:t>
            </a:r>
          </a:p>
          <a:p>
            <a:pPr lvl="1">
              <a:lnSpc>
                <a:spcPct val="100000"/>
              </a:lnSpc>
            </a:pPr>
            <a:r>
              <a:rPr lang="en-IN" dirty="0"/>
              <a:t>Shared libraries contain SASS code, in compressed form</a:t>
            </a:r>
            <a:br>
              <a:rPr lang="en-IN" dirty="0"/>
            </a:br>
            <a:endParaRPr lang="en-IN" dirty="0"/>
          </a:p>
          <a:p>
            <a:pPr>
              <a:lnSpc>
                <a:spcPct val="100000"/>
              </a:lnSpc>
            </a:pPr>
            <a:r>
              <a:rPr lang="en-IN" b="1" dirty="0">
                <a:solidFill>
                  <a:srgbClr val="002060"/>
                </a:solidFill>
              </a:rPr>
              <a:t>Key idea and implementation:</a:t>
            </a:r>
          </a:p>
          <a:p>
            <a:pPr lvl="1">
              <a:lnSpc>
                <a:spcPct val="100000"/>
              </a:lnSpc>
            </a:pPr>
            <a:r>
              <a:rPr lang="en-IN" dirty="0"/>
              <a:t>Inducing a </a:t>
            </a:r>
            <a:r>
              <a:rPr lang="en-IN" b="1" dirty="0"/>
              <a:t>bit-flip</a:t>
            </a:r>
            <a:r>
              <a:rPr lang="en-IN" dirty="0"/>
              <a:t> via </a:t>
            </a:r>
            <a:r>
              <a:rPr lang="en-IN" b="1" dirty="0" err="1"/>
              <a:t>Rowhammer</a:t>
            </a:r>
            <a:r>
              <a:rPr lang="en-IN" dirty="0"/>
              <a:t> in </a:t>
            </a:r>
            <a:r>
              <a:rPr lang="en-IN" b="1" dirty="0"/>
              <a:t>CUDA accelerated libraries </a:t>
            </a:r>
            <a:r>
              <a:rPr lang="en-IN" dirty="0"/>
              <a:t>containing </a:t>
            </a:r>
            <a:r>
              <a:rPr lang="en-IN" b="1" dirty="0"/>
              <a:t>SASS code</a:t>
            </a:r>
            <a:r>
              <a:rPr lang="en-IN" dirty="0"/>
              <a:t>, in order to </a:t>
            </a:r>
            <a:r>
              <a:rPr lang="en-IN" b="1" dirty="0"/>
              <a:t>corrupt GPU computation</a:t>
            </a:r>
            <a:br>
              <a:rPr lang="en-IN" b="1" dirty="0"/>
            </a:br>
            <a:endParaRPr lang="en-IN" b="1" dirty="0"/>
          </a:p>
          <a:p>
            <a:pPr>
              <a:lnSpc>
                <a:spcPct val="100000"/>
              </a:lnSpc>
            </a:pPr>
            <a:r>
              <a:rPr lang="en-IN" b="1" dirty="0">
                <a:solidFill>
                  <a:srgbClr val="002060"/>
                </a:solidFill>
              </a:rPr>
              <a:t>Results</a:t>
            </a:r>
          </a:p>
          <a:p>
            <a:pPr lvl="1">
              <a:lnSpc>
                <a:spcPct val="100000"/>
              </a:lnSpc>
            </a:pPr>
            <a:r>
              <a:rPr lang="en-IN" dirty="0"/>
              <a:t>Single </a:t>
            </a:r>
            <a:r>
              <a:rPr lang="en-IN" b="1" dirty="0"/>
              <a:t>bit-flip</a:t>
            </a:r>
            <a:r>
              <a:rPr lang="en-IN" dirty="0"/>
              <a:t> can make an </a:t>
            </a:r>
            <a:r>
              <a:rPr lang="en-IN" b="1" dirty="0"/>
              <a:t>LLM model </a:t>
            </a:r>
            <a:r>
              <a:rPr lang="en-IN" dirty="0"/>
              <a:t>give </a:t>
            </a:r>
            <a:r>
              <a:rPr lang="en-IN" b="1" dirty="0"/>
              <a:t>incoherent output</a:t>
            </a:r>
            <a:r>
              <a:rPr lang="en-IN" dirty="0"/>
              <a:t>, and </a:t>
            </a:r>
            <a:r>
              <a:rPr lang="en-IN" b="1" dirty="0"/>
              <a:t>degrade</a:t>
            </a:r>
            <a:r>
              <a:rPr lang="en-IN" dirty="0"/>
              <a:t> the </a:t>
            </a:r>
            <a:r>
              <a:rPr lang="en-IN" b="1" dirty="0"/>
              <a:t>image classification </a:t>
            </a:r>
            <a:r>
              <a:rPr lang="en-IN" dirty="0"/>
              <a:t>accuracy down to</a:t>
            </a:r>
            <a:r>
              <a:rPr lang="en-IN" b="1" dirty="0"/>
              <a:t> 0%</a:t>
            </a:r>
          </a:p>
          <a:p>
            <a:pPr lvl="1">
              <a:buSzPct val="100000"/>
            </a:pPr>
            <a:endParaRPr lang="en-IN" b="1" dirty="0"/>
          </a:p>
        </p:txBody>
      </p:sp>
    </p:spTree>
    <p:extLst>
      <p:ext uri="{BB962C8B-B14F-4D97-AF65-F5344CB8AC3E}">
        <p14:creationId xmlns:p14="http://schemas.microsoft.com/office/powerpoint/2010/main" val="38863702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500"/>
                                        <p:tgtEl>
                                          <p:spTgt spid="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500"/>
                                        <p:tgtEl>
                                          <p:spTgt spid="8">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xEl>
                                              <p:pRg st="3" end="3"/>
                                            </p:txEl>
                                          </p:spTgt>
                                        </p:tgtEl>
                                        <p:attrNameLst>
                                          <p:attrName>style.visibility</p:attrName>
                                        </p:attrNameLst>
                                      </p:cBhvr>
                                      <p:to>
                                        <p:strVal val="visible"/>
                                      </p:to>
                                    </p:set>
                                    <p:animEffect transition="in" filter="fade">
                                      <p:cBhvr>
                                        <p:cTn id="18" dur="500"/>
                                        <p:tgtEl>
                                          <p:spTgt spid="8">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animEffect transition="in" filter="fade">
                                      <p:cBhvr>
                                        <p:cTn id="21" dur="500"/>
                                        <p:tgtEl>
                                          <p:spTgt spid="8">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xEl>
                                              <p:pRg st="5" end="5"/>
                                            </p:txEl>
                                          </p:spTgt>
                                        </p:tgtEl>
                                        <p:attrNameLst>
                                          <p:attrName>style.visibility</p:attrName>
                                        </p:attrNameLst>
                                      </p:cBhvr>
                                      <p:to>
                                        <p:strVal val="visible"/>
                                      </p:to>
                                    </p:set>
                                    <p:animEffect transition="in" filter="fade">
                                      <p:cBhvr>
                                        <p:cTn id="26" dur="500"/>
                                        <p:tgtEl>
                                          <p:spTgt spid="8">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xEl>
                                              <p:pRg st="6" end="6"/>
                                            </p:txEl>
                                          </p:spTgt>
                                        </p:tgtEl>
                                        <p:attrNameLst>
                                          <p:attrName>style.visibility</p:attrName>
                                        </p:attrNameLst>
                                      </p:cBhvr>
                                      <p:to>
                                        <p:strVal val="visible"/>
                                      </p:to>
                                    </p:set>
                                    <p:animEffect transition="in" filter="fade">
                                      <p:cBhvr>
                                        <p:cTn id="29"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
          <a:extLst>
            <a:ext uri="{FF2B5EF4-FFF2-40B4-BE49-F238E27FC236}">
              <a16:creationId xmlns:a16="http://schemas.microsoft.com/office/drawing/2014/main" id="{0BCB974B-8815-203C-88D4-9B5DF095FA54}"/>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1A5F4EA4-F3A2-3FAE-1E5F-675726CCB23D}"/>
              </a:ext>
            </a:extLst>
          </p:cNvPr>
          <p:cNvSpPr/>
          <p:nvPr/>
        </p:nvSpPr>
        <p:spPr>
          <a:xfrm>
            <a:off x="1" y="5234473"/>
            <a:ext cx="12192000" cy="1623527"/>
          </a:xfrm>
          <a:prstGeom prst="rect">
            <a:avLst/>
          </a:prstGeom>
          <a:solidFill>
            <a:schemeClr val="bg2">
              <a:lumMod val="90000"/>
            </a:schemeClr>
          </a:solidFill>
          <a:ln w="1270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N"/>
          </a:p>
        </p:txBody>
      </p:sp>
      <p:sp>
        <p:nvSpPr>
          <p:cNvPr id="6" name="Google Shape;38;p7">
            <a:extLst>
              <a:ext uri="{FF2B5EF4-FFF2-40B4-BE49-F238E27FC236}">
                <a16:creationId xmlns:a16="http://schemas.microsoft.com/office/drawing/2014/main" id="{1CB4F819-A47E-015D-6947-33680B8B56D5}"/>
              </a:ext>
            </a:extLst>
          </p:cNvPr>
          <p:cNvSpPr txBox="1">
            <a:spLocks/>
          </p:cNvSpPr>
          <p:nvPr/>
        </p:nvSpPr>
        <p:spPr>
          <a:xfrm>
            <a:off x="3803229" y="1805022"/>
            <a:ext cx="4585541" cy="929253"/>
          </a:xfrm>
          <a:prstGeom prst="rect">
            <a:avLst/>
          </a:prstGeom>
          <a:noFill/>
          <a:ln>
            <a:noFill/>
          </a:ln>
        </p:spPr>
        <p:txBody>
          <a:bodyPr spcFirstLastPara="1" vert="horz" wrap="square" lIns="109700" tIns="109700" rIns="109700" bIns="109700" rtlCol="0" anchor="ctr" anchorCtr="0">
            <a:noAutofit/>
          </a:bodyPr>
          <a:lstStyle>
            <a:lvl1pPr lvl="0" algn="ctr" defTabSz="914400" rtl="0" eaLnBrk="1" latinLnBrk="0" hangingPunct="1">
              <a:lnSpc>
                <a:spcPct val="100000"/>
              </a:lnSpc>
              <a:spcBef>
                <a:spcPts val="0"/>
              </a:spcBef>
              <a:spcAft>
                <a:spcPts val="0"/>
              </a:spcAft>
              <a:buClr>
                <a:srgbClr val="8B00E7"/>
              </a:buClr>
              <a:buSzPts val="5200"/>
              <a:buFont typeface="Arial"/>
              <a:buNone/>
              <a:defRPr sz="6240" kern="1200">
                <a:solidFill>
                  <a:srgbClr val="C00000"/>
                </a:solidFill>
                <a:latin typeface="Arial"/>
                <a:ea typeface="Arial"/>
                <a:cs typeface="Arial"/>
                <a:sym typeface="Arial"/>
              </a:defRPr>
            </a:lvl1pPr>
            <a:lvl2pPr lvl="1" algn="ctr">
              <a:lnSpc>
                <a:spcPct val="100000"/>
              </a:lnSpc>
              <a:spcBef>
                <a:spcPts val="0"/>
              </a:spcBef>
              <a:spcAft>
                <a:spcPts val="0"/>
              </a:spcAft>
              <a:buSzPts val="5200"/>
              <a:buNone/>
              <a:defRPr sz="6240"/>
            </a:lvl2pPr>
            <a:lvl3pPr lvl="2" algn="ctr">
              <a:lnSpc>
                <a:spcPct val="100000"/>
              </a:lnSpc>
              <a:spcBef>
                <a:spcPts val="0"/>
              </a:spcBef>
              <a:spcAft>
                <a:spcPts val="0"/>
              </a:spcAft>
              <a:buSzPts val="5200"/>
              <a:buNone/>
              <a:defRPr sz="6240"/>
            </a:lvl3pPr>
            <a:lvl4pPr lvl="3" algn="ctr">
              <a:lnSpc>
                <a:spcPct val="100000"/>
              </a:lnSpc>
              <a:spcBef>
                <a:spcPts val="0"/>
              </a:spcBef>
              <a:spcAft>
                <a:spcPts val="0"/>
              </a:spcAft>
              <a:buSzPts val="5200"/>
              <a:buNone/>
              <a:defRPr sz="6240"/>
            </a:lvl4pPr>
            <a:lvl5pPr lvl="4" algn="ctr">
              <a:lnSpc>
                <a:spcPct val="100000"/>
              </a:lnSpc>
              <a:spcBef>
                <a:spcPts val="0"/>
              </a:spcBef>
              <a:spcAft>
                <a:spcPts val="0"/>
              </a:spcAft>
              <a:buSzPts val="5200"/>
              <a:buNone/>
              <a:defRPr sz="6240"/>
            </a:lvl5pPr>
            <a:lvl6pPr lvl="5" algn="ctr">
              <a:lnSpc>
                <a:spcPct val="100000"/>
              </a:lnSpc>
              <a:spcBef>
                <a:spcPts val="0"/>
              </a:spcBef>
              <a:spcAft>
                <a:spcPts val="0"/>
              </a:spcAft>
              <a:buSzPts val="5200"/>
              <a:buNone/>
              <a:defRPr sz="6240"/>
            </a:lvl6pPr>
            <a:lvl7pPr lvl="6" algn="ctr">
              <a:lnSpc>
                <a:spcPct val="100000"/>
              </a:lnSpc>
              <a:spcBef>
                <a:spcPts val="0"/>
              </a:spcBef>
              <a:spcAft>
                <a:spcPts val="0"/>
              </a:spcAft>
              <a:buSzPts val="5200"/>
              <a:buNone/>
              <a:defRPr sz="6240"/>
            </a:lvl7pPr>
            <a:lvl8pPr lvl="7" algn="ctr">
              <a:lnSpc>
                <a:spcPct val="100000"/>
              </a:lnSpc>
              <a:spcBef>
                <a:spcPts val="0"/>
              </a:spcBef>
              <a:spcAft>
                <a:spcPts val="0"/>
              </a:spcAft>
              <a:buSzPts val="5200"/>
              <a:buNone/>
              <a:defRPr sz="6240"/>
            </a:lvl8pPr>
            <a:lvl9pPr lvl="8" algn="ctr">
              <a:lnSpc>
                <a:spcPct val="100000"/>
              </a:lnSpc>
              <a:spcBef>
                <a:spcPts val="0"/>
              </a:spcBef>
              <a:spcAft>
                <a:spcPts val="0"/>
              </a:spcAft>
              <a:buSzPts val="5200"/>
              <a:buNone/>
              <a:defRPr sz="6240"/>
            </a:lvl9pPr>
          </a:lstStyle>
          <a:p>
            <a:r>
              <a:rPr lang="en-US" sz="6000" b="1">
                <a:latin typeface="Helvetica"/>
                <a:cs typeface="Helvetica"/>
              </a:rPr>
              <a:t>Thank You</a:t>
            </a:r>
            <a:endParaRPr lang="en-US" sz="6600" b="1">
              <a:latin typeface="Helvetica" panose="020B0604020202020204" pitchFamily="34" charset="0"/>
              <a:cs typeface="Helvetica" panose="020B0604020202020204" pitchFamily="34" charset="0"/>
            </a:endParaRPr>
          </a:p>
          <a:p>
            <a:pPr algn="l"/>
            <a:r>
              <a:rPr lang="en-US" sz="2880">
                <a:latin typeface="Helvetica" panose="020B0604020202020204" pitchFamily="34" charset="0"/>
                <a:cs typeface="Helvetica" panose="020B0604020202020204" pitchFamily="34" charset="0"/>
              </a:rPr>
              <a:t>			</a:t>
            </a:r>
            <a:endParaRPr lang="en-US" sz="1800" b="1">
              <a:solidFill>
                <a:srgbClr val="000000"/>
              </a:solidFill>
              <a:latin typeface="Helvetica" panose="020B0604020202020204" pitchFamily="34" charset="0"/>
              <a:ea typeface="Courier Prime"/>
              <a:cs typeface="Helvetica" panose="020B0604020202020204" pitchFamily="34" charset="0"/>
            </a:endParaRPr>
          </a:p>
        </p:txBody>
      </p:sp>
      <p:grpSp>
        <p:nvGrpSpPr>
          <p:cNvPr id="4" name="Group 3">
            <a:extLst>
              <a:ext uri="{FF2B5EF4-FFF2-40B4-BE49-F238E27FC236}">
                <a16:creationId xmlns:a16="http://schemas.microsoft.com/office/drawing/2014/main" id="{22459CD6-5AC8-13EA-19F5-3A5226116B38}"/>
              </a:ext>
            </a:extLst>
          </p:cNvPr>
          <p:cNvGrpSpPr/>
          <p:nvPr/>
        </p:nvGrpSpPr>
        <p:grpSpPr>
          <a:xfrm>
            <a:off x="5395010" y="5543169"/>
            <a:ext cx="3258401" cy="861774"/>
            <a:chOff x="194930" y="200835"/>
            <a:chExt cx="3258401" cy="861774"/>
          </a:xfrm>
        </p:grpSpPr>
        <p:pic>
          <p:nvPicPr>
            <p:cNvPr id="5" name="Picture 4" descr="A computer chip with a square green and orange center&#10;&#10;AI-generated content may be incorrect.">
              <a:extLst>
                <a:ext uri="{FF2B5EF4-FFF2-40B4-BE49-F238E27FC236}">
                  <a16:creationId xmlns:a16="http://schemas.microsoft.com/office/drawing/2014/main" id="{5DA5F779-1930-E574-D321-1FBDD88A80FB}"/>
                </a:ext>
              </a:extLst>
            </p:cNvPr>
            <p:cNvPicPr>
              <a:picLocks noChangeAspect="1"/>
            </p:cNvPicPr>
            <p:nvPr/>
          </p:nvPicPr>
          <p:blipFill>
            <a:blip r:embed="rId3"/>
            <a:stretch>
              <a:fillRect/>
            </a:stretch>
          </p:blipFill>
          <p:spPr>
            <a:xfrm>
              <a:off x="194930" y="221510"/>
              <a:ext cx="824024" cy="815164"/>
            </a:xfrm>
            <a:prstGeom prst="rect">
              <a:avLst/>
            </a:prstGeom>
          </p:spPr>
        </p:pic>
        <p:sp>
          <p:nvSpPr>
            <p:cNvPr id="7" name="TextBox 6">
              <a:extLst>
                <a:ext uri="{FF2B5EF4-FFF2-40B4-BE49-F238E27FC236}">
                  <a16:creationId xmlns:a16="http://schemas.microsoft.com/office/drawing/2014/main" id="{CE2A83F6-7067-1D5E-302F-C12176972002}"/>
                </a:ext>
              </a:extLst>
            </p:cNvPr>
            <p:cNvSpPr txBox="1"/>
            <p:nvPr/>
          </p:nvSpPr>
          <p:spPr>
            <a:xfrm>
              <a:off x="1020636" y="200835"/>
              <a:ext cx="2432695"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b="1"/>
                <a:t>CASPER</a:t>
              </a:r>
            </a:p>
            <a:p>
              <a:r>
                <a:rPr lang="en-US" sz="1400" b="1" i="1"/>
                <a:t>Pioneering with grit, bit by bit</a:t>
              </a:r>
            </a:p>
          </p:txBody>
        </p:sp>
      </p:grpSp>
      <p:grpSp>
        <p:nvGrpSpPr>
          <p:cNvPr id="17" name="Group 16">
            <a:extLst>
              <a:ext uri="{FF2B5EF4-FFF2-40B4-BE49-F238E27FC236}">
                <a16:creationId xmlns:a16="http://schemas.microsoft.com/office/drawing/2014/main" id="{977562BF-D340-5539-19E0-B2BD7A5682DA}"/>
              </a:ext>
            </a:extLst>
          </p:cNvPr>
          <p:cNvGrpSpPr/>
          <p:nvPr/>
        </p:nvGrpSpPr>
        <p:grpSpPr>
          <a:xfrm>
            <a:off x="3714084" y="3971480"/>
            <a:ext cx="4760395" cy="1301101"/>
            <a:chOff x="7163677" y="78924"/>
            <a:chExt cx="4760395" cy="1301103"/>
          </a:xfrm>
        </p:grpSpPr>
        <p:grpSp>
          <p:nvGrpSpPr>
            <p:cNvPr id="14" name="Group 13">
              <a:extLst>
                <a:ext uri="{FF2B5EF4-FFF2-40B4-BE49-F238E27FC236}">
                  <a16:creationId xmlns:a16="http://schemas.microsoft.com/office/drawing/2014/main" id="{0B21AA52-9C34-BD38-3D6B-E06AC2CC6E4E}"/>
                </a:ext>
              </a:extLst>
            </p:cNvPr>
            <p:cNvGrpSpPr/>
            <p:nvPr/>
          </p:nvGrpSpPr>
          <p:grpSpPr>
            <a:xfrm>
              <a:off x="7163677" y="78924"/>
              <a:ext cx="1514714" cy="1298379"/>
              <a:chOff x="-90827" y="1782687"/>
              <a:chExt cx="1514714" cy="1298379"/>
            </a:xfrm>
          </p:grpSpPr>
          <p:pic>
            <p:nvPicPr>
              <p:cNvPr id="1026" name="Picture 2">
                <a:extLst>
                  <a:ext uri="{FF2B5EF4-FFF2-40B4-BE49-F238E27FC236}">
                    <a16:creationId xmlns:a16="http://schemas.microsoft.com/office/drawing/2014/main" id="{0108618F-7489-22C9-49EB-FE2AC9980A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361" y="1782687"/>
                <a:ext cx="990600" cy="9906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5820BAA-1E8F-B8EF-7F91-616E7BFE10E9}"/>
                  </a:ext>
                </a:extLst>
              </p:cNvPr>
              <p:cNvSpPr txBox="1"/>
              <p:nvPr/>
            </p:nvSpPr>
            <p:spPr>
              <a:xfrm>
                <a:off x="-90827" y="2773289"/>
                <a:ext cx="1514714" cy="307777"/>
              </a:xfrm>
              <a:prstGeom prst="rect">
                <a:avLst/>
              </a:prstGeom>
              <a:noFill/>
            </p:spPr>
            <p:txBody>
              <a:bodyPr wrap="square" rtlCol="0">
                <a:spAutoFit/>
              </a:bodyPr>
              <a:lstStyle/>
              <a:p>
                <a:pPr algn="ctr"/>
                <a:r>
                  <a:rPr lang="en-IN" sz="1400">
                    <a:latin typeface="Helvetica" panose="020B0604020202020204" pitchFamily="34" charset="0"/>
                    <a:cs typeface="Helvetica" panose="020B0604020202020204" pitchFamily="34" charset="0"/>
                  </a:rPr>
                  <a:t>Artifact Available</a:t>
                </a:r>
              </a:p>
            </p:txBody>
          </p:sp>
        </p:grpSp>
        <p:grpSp>
          <p:nvGrpSpPr>
            <p:cNvPr id="15" name="Group 14">
              <a:extLst>
                <a:ext uri="{FF2B5EF4-FFF2-40B4-BE49-F238E27FC236}">
                  <a16:creationId xmlns:a16="http://schemas.microsoft.com/office/drawing/2014/main" id="{B0736544-0254-35AC-2583-357919EF67BD}"/>
                </a:ext>
              </a:extLst>
            </p:cNvPr>
            <p:cNvGrpSpPr/>
            <p:nvPr/>
          </p:nvGrpSpPr>
          <p:grpSpPr>
            <a:xfrm>
              <a:off x="8678391" y="78924"/>
              <a:ext cx="1616719" cy="1301103"/>
              <a:chOff x="-146699" y="3146184"/>
              <a:chExt cx="1616719" cy="1301103"/>
            </a:xfrm>
          </p:grpSpPr>
          <p:pic>
            <p:nvPicPr>
              <p:cNvPr id="1028" name="Picture 4">
                <a:extLst>
                  <a:ext uri="{FF2B5EF4-FFF2-40B4-BE49-F238E27FC236}">
                    <a16:creationId xmlns:a16="http://schemas.microsoft.com/office/drawing/2014/main" id="{D4E70C90-8AE0-E3DC-4474-4D9C0E64EE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6361" y="3146184"/>
                <a:ext cx="990600" cy="9906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377AC4E-981C-08F2-D642-66335515781D}"/>
                  </a:ext>
                </a:extLst>
              </p:cNvPr>
              <p:cNvSpPr txBox="1"/>
              <p:nvPr/>
            </p:nvSpPr>
            <p:spPr>
              <a:xfrm>
                <a:off x="-146699" y="4139510"/>
                <a:ext cx="1616719" cy="307777"/>
              </a:xfrm>
              <a:prstGeom prst="rect">
                <a:avLst/>
              </a:prstGeom>
              <a:noFill/>
            </p:spPr>
            <p:txBody>
              <a:bodyPr wrap="square" rtlCol="0">
                <a:spAutoFit/>
              </a:bodyPr>
              <a:lstStyle/>
              <a:p>
                <a:pPr algn="ctr"/>
                <a:r>
                  <a:rPr lang="en-IN" sz="1400">
                    <a:latin typeface="Helvetica" panose="020B0604020202020204" pitchFamily="34" charset="0"/>
                    <a:cs typeface="Helvetica" panose="020B0604020202020204" pitchFamily="34" charset="0"/>
                  </a:rPr>
                  <a:t>Artifact Functional</a:t>
                </a:r>
              </a:p>
            </p:txBody>
          </p:sp>
        </p:grpSp>
        <p:grpSp>
          <p:nvGrpSpPr>
            <p:cNvPr id="16" name="Group 15">
              <a:extLst>
                <a:ext uri="{FF2B5EF4-FFF2-40B4-BE49-F238E27FC236}">
                  <a16:creationId xmlns:a16="http://schemas.microsoft.com/office/drawing/2014/main" id="{68752A30-0323-D13C-6399-0E27400222C4}"/>
                </a:ext>
              </a:extLst>
            </p:cNvPr>
            <p:cNvGrpSpPr/>
            <p:nvPr/>
          </p:nvGrpSpPr>
          <p:grpSpPr>
            <a:xfrm>
              <a:off x="10190599" y="78925"/>
              <a:ext cx="1733473" cy="1298377"/>
              <a:chOff x="-205077" y="4568736"/>
              <a:chExt cx="1733473" cy="1298377"/>
            </a:xfrm>
          </p:grpSpPr>
          <p:pic>
            <p:nvPicPr>
              <p:cNvPr id="1030" name="Picture 6">
                <a:extLst>
                  <a:ext uri="{FF2B5EF4-FFF2-40B4-BE49-F238E27FC236}">
                    <a16:creationId xmlns:a16="http://schemas.microsoft.com/office/drawing/2014/main" id="{0657C915-143C-1092-F1D3-9818F67675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6360" y="4568736"/>
                <a:ext cx="990600" cy="9906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33CB21E-21B8-FCE3-12B1-C5D5EF399F0C}"/>
                  </a:ext>
                </a:extLst>
              </p:cNvPr>
              <p:cNvSpPr txBox="1"/>
              <p:nvPr/>
            </p:nvSpPr>
            <p:spPr>
              <a:xfrm>
                <a:off x="-205077" y="5559336"/>
                <a:ext cx="1733473" cy="307777"/>
              </a:xfrm>
              <a:prstGeom prst="rect">
                <a:avLst/>
              </a:prstGeom>
              <a:noFill/>
            </p:spPr>
            <p:txBody>
              <a:bodyPr wrap="square" rtlCol="0">
                <a:spAutoFit/>
              </a:bodyPr>
              <a:lstStyle/>
              <a:p>
                <a:pPr algn="ctr"/>
                <a:r>
                  <a:rPr lang="en-IN" sz="1400">
                    <a:latin typeface="Helvetica" panose="020B0604020202020204" pitchFamily="34" charset="0"/>
                    <a:cs typeface="Helvetica" panose="020B0604020202020204" pitchFamily="34" charset="0"/>
                  </a:rPr>
                  <a:t>Result Reproduced</a:t>
                </a:r>
              </a:p>
            </p:txBody>
          </p:sp>
        </p:grpSp>
      </p:grpSp>
      <p:grpSp>
        <p:nvGrpSpPr>
          <p:cNvPr id="24" name="Group 23">
            <a:extLst>
              <a:ext uri="{FF2B5EF4-FFF2-40B4-BE49-F238E27FC236}">
                <a16:creationId xmlns:a16="http://schemas.microsoft.com/office/drawing/2014/main" id="{28223B41-F719-DAB2-1EDF-47D1A29FFE86}"/>
              </a:ext>
            </a:extLst>
          </p:cNvPr>
          <p:cNvGrpSpPr/>
          <p:nvPr/>
        </p:nvGrpSpPr>
        <p:grpSpPr>
          <a:xfrm>
            <a:off x="181035" y="5436342"/>
            <a:ext cx="4786518" cy="1310219"/>
            <a:chOff x="320328" y="5356158"/>
            <a:chExt cx="4786518" cy="1310219"/>
          </a:xfrm>
        </p:grpSpPr>
        <p:pic>
          <p:nvPicPr>
            <p:cNvPr id="2" name="Picture 2" descr="IITB">
              <a:extLst>
                <a:ext uri="{FF2B5EF4-FFF2-40B4-BE49-F238E27FC236}">
                  <a16:creationId xmlns:a16="http://schemas.microsoft.com/office/drawing/2014/main" id="{E463437C-461E-1089-7415-3ACEC499169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0328" y="5356158"/>
              <a:ext cx="1002297" cy="976976"/>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CFD9204A-190B-0EEC-93F5-894B066FDB67}"/>
                </a:ext>
              </a:extLst>
            </p:cNvPr>
            <p:cNvSpPr txBox="1"/>
            <p:nvPr/>
          </p:nvSpPr>
          <p:spPr>
            <a:xfrm>
              <a:off x="1324464" y="5743047"/>
              <a:ext cx="3782382" cy="923330"/>
            </a:xfrm>
            <a:prstGeom prst="rect">
              <a:avLst/>
            </a:prstGeom>
            <a:noFill/>
          </p:spPr>
          <p:txBody>
            <a:bodyPr wrap="none" rtlCol="0">
              <a:spAutoFit/>
            </a:bodyPr>
            <a:lstStyle/>
            <a:p>
              <a:r>
                <a:rPr lang="hi-IN"/>
                <a:t>भारतीय प्रौद्योगिकी संस्थान मुंबई</a:t>
              </a:r>
              <a:endParaRPr lang="en-IN"/>
            </a:p>
            <a:p>
              <a:r>
                <a:rPr lang="en-IN"/>
                <a:t>Indian Institute of Technology Bombay</a:t>
              </a:r>
              <a:endParaRPr lang="en-IN">
                <a:hlinkClick r:id="rId8" tooltip="Home"/>
              </a:endParaRPr>
            </a:p>
            <a:p>
              <a:endParaRPr lang="en-IN"/>
            </a:p>
          </p:txBody>
        </p:sp>
      </p:grpSp>
      <p:grpSp>
        <p:nvGrpSpPr>
          <p:cNvPr id="23" name="Group 22">
            <a:extLst>
              <a:ext uri="{FF2B5EF4-FFF2-40B4-BE49-F238E27FC236}">
                <a16:creationId xmlns:a16="http://schemas.microsoft.com/office/drawing/2014/main" id="{80E7FDD3-03C5-4172-CAB3-41C8490A9C1B}"/>
              </a:ext>
            </a:extLst>
          </p:cNvPr>
          <p:cNvGrpSpPr/>
          <p:nvPr/>
        </p:nvGrpSpPr>
        <p:grpSpPr>
          <a:xfrm>
            <a:off x="9341706" y="5517082"/>
            <a:ext cx="2669259" cy="954107"/>
            <a:chOff x="8792691" y="5437179"/>
            <a:chExt cx="2669259" cy="954107"/>
          </a:xfrm>
        </p:grpSpPr>
        <p:pic>
          <p:nvPicPr>
            <p:cNvPr id="1032" name="Picture 8">
              <a:extLst>
                <a:ext uri="{FF2B5EF4-FFF2-40B4-BE49-F238E27FC236}">
                  <a16:creationId xmlns:a16="http://schemas.microsoft.com/office/drawing/2014/main" id="{43A923FA-CF04-707A-7969-9F1B49793E8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92691" y="5534281"/>
              <a:ext cx="1231783" cy="76753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0EC20317-35B6-3A2E-B9AC-5F44D5F154E2}"/>
                </a:ext>
              </a:extLst>
            </p:cNvPr>
            <p:cNvSpPr txBox="1"/>
            <p:nvPr/>
          </p:nvSpPr>
          <p:spPr>
            <a:xfrm>
              <a:off x="10024474" y="5437179"/>
              <a:ext cx="1437476" cy="954107"/>
            </a:xfrm>
            <a:prstGeom prst="rect">
              <a:avLst/>
            </a:prstGeom>
            <a:noFill/>
          </p:spPr>
          <p:txBody>
            <a:bodyPr wrap="square" rtlCol="0">
              <a:spAutoFit/>
            </a:bodyPr>
            <a:lstStyle/>
            <a:p>
              <a:r>
                <a:rPr lang="en-IN" sz="2800" b="1">
                  <a:latin typeface="Rockwell" panose="02060603020205020403" pitchFamily="18" charset="0"/>
                  <a:ea typeface="PMingLiU-ExtB" panose="02020500000000000000" pitchFamily="18" charset="-120"/>
                  <a:cs typeface="Segoe UI" panose="020B0502040204020203" pitchFamily="34" charset="0"/>
                </a:rPr>
                <a:t>ISCA 2026</a:t>
              </a:r>
              <a:endParaRPr lang="en-IN"/>
            </a:p>
          </p:txBody>
        </p:sp>
      </p:grpSp>
      <p:cxnSp>
        <p:nvCxnSpPr>
          <p:cNvPr id="26" name="Straight Connector 25">
            <a:extLst>
              <a:ext uri="{FF2B5EF4-FFF2-40B4-BE49-F238E27FC236}">
                <a16:creationId xmlns:a16="http://schemas.microsoft.com/office/drawing/2014/main" id="{5012EC14-87C5-B25B-E1B6-6A127FD79BE3}"/>
              </a:ext>
            </a:extLst>
          </p:cNvPr>
          <p:cNvCxnSpPr/>
          <p:nvPr/>
        </p:nvCxnSpPr>
        <p:spPr>
          <a:xfrm>
            <a:off x="5103845" y="5543169"/>
            <a:ext cx="0" cy="1044243"/>
          </a:xfrm>
          <a:prstGeom prst="line">
            <a:avLst/>
          </a:prstGeom>
          <a:ln w="12700">
            <a:prstDash val="sysDot"/>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64B932B9-6FAF-1FA8-75E7-61E246DDD430}"/>
              </a:ext>
            </a:extLst>
          </p:cNvPr>
          <p:cNvCxnSpPr/>
          <p:nvPr/>
        </p:nvCxnSpPr>
        <p:spPr>
          <a:xfrm>
            <a:off x="8839205" y="5546274"/>
            <a:ext cx="0" cy="1044243"/>
          </a:xfrm>
          <a:prstGeom prst="line">
            <a:avLst/>
          </a:prstGeom>
          <a:ln w="12700">
            <a:prstDash val="sysDot"/>
          </a:ln>
        </p:spPr>
        <p:style>
          <a:lnRef idx="1">
            <a:schemeClr val="dk1"/>
          </a:lnRef>
          <a:fillRef idx="0">
            <a:schemeClr val="dk1"/>
          </a:fillRef>
          <a:effectRef idx="0">
            <a:schemeClr val="dk1"/>
          </a:effectRef>
          <a:fontRef idx="minor">
            <a:schemeClr val="tx1"/>
          </a:fontRef>
        </p:style>
      </p:cxnSp>
      <p:pic>
        <p:nvPicPr>
          <p:cNvPr id="21" name="Picture 20">
            <a:extLst>
              <a:ext uri="{FF2B5EF4-FFF2-40B4-BE49-F238E27FC236}">
                <a16:creationId xmlns:a16="http://schemas.microsoft.com/office/drawing/2014/main" id="{ACBE30AD-D193-F9C6-3D13-6ACC93F7B72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6744" y="378458"/>
            <a:ext cx="3782382" cy="3782382"/>
          </a:xfrm>
          <a:prstGeom prst="rect">
            <a:avLst/>
          </a:prstGeom>
        </p:spPr>
      </p:pic>
      <p:sp>
        <p:nvSpPr>
          <p:cNvPr id="25" name="TextBox 24">
            <a:extLst>
              <a:ext uri="{FF2B5EF4-FFF2-40B4-BE49-F238E27FC236}">
                <a16:creationId xmlns:a16="http://schemas.microsoft.com/office/drawing/2014/main" id="{5EBD2772-5534-37F6-B21D-E0880E874026}"/>
              </a:ext>
            </a:extLst>
          </p:cNvPr>
          <p:cNvSpPr txBox="1"/>
          <p:nvPr/>
        </p:nvSpPr>
        <p:spPr>
          <a:xfrm>
            <a:off x="1067433" y="4049507"/>
            <a:ext cx="2084656" cy="523220"/>
          </a:xfrm>
          <a:prstGeom prst="rect">
            <a:avLst/>
          </a:prstGeom>
          <a:noFill/>
        </p:spPr>
        <p:txBody>
          <a:bodyPr wrap="square" rtlCol="0">
            <a:spAutoFit/>
          </a:bodyPr>
          <a:lstStyle/>
          <a:p>
            <a:pPr algn="ctr"/>
            <a:r>
              <a:rPr lang="en-IN" sz="2800" b="1">
                <a:latin typeface="Helvetica" panose="020B0604020202020204" pitchFamily="34" charset="0"/>
                <a:ea typeface="PMingLiU-ExtB" panose="02020500000000000000" pitchFamily="18" charset="-120"/>
                <a:cs typeface="Helvetica" panose="020B0604020202020204" pitchFamily="34" charset="0"/>
              </a:rPr>
              <a:t>Paper</a:t>
            </a:r>
            <a:endParaRPr lang="en-IN">
              <a:latin typeface="Helvetica" panose="020B0604020202020204" pitchFamily="34" charset="0"/>
              <a:cs typeface="Helvetica" panose="020B0604020202020204" pitchFamily="34" charset="0"/>
            </a:endParaRPr>
          </a:p>
        </p:txBody>
      </p:sp>
      <p:pic>
        <p:nvPicPr>
          <p:cNvPr id="29" name="Picture 28">
            <a:extLst>
              <a:ext uri="{FF2B5EF4-FFF2-40B4-BE49-F238E27FC236}">
                <a16:creationId xmlns:a16="http://schemas.microsoft.com/office/drawing/2014/main" id="{553FADFC-E54D-6E17-3B1C-8A95B87DB2B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10444" y="267483"/>
            <a:ext cx="3782382" cy="3782382"/>
          </a:xfrm>
          <a:prstGeom prst="rect">
            <a:avLst/>
          </a:prstGeom>
        </p:spPr>
      </p:pic>
      <p:sp>
        <p:nvSpPr>
          <p:cNvPr id="30" name="TextBox 29">
            <a:extLst>
              <a:ext uri="{FF2B5EF4-FFF2-40B4-BE49-F238E27FC236}">
                <a16:creationId xmlns:a16="http://schemas.microsoft.com/office/drawing/2014/main" id="{F0CDD73E-2517-E4BE-25E3-F759AA8624E7}"/>
              </a:ext>
            </a:extLst>
          </p:cNvPr>
          <p:cNvSpPr txBox="1"/>
          <p:nvPr/>
        </p:nvSpPr>
        <p:spPr>
          <a:xfrm>
            <a:off x="9059307" y="3925326"/>
            <a:ext cx="2084656" cy="523220"/>
          </a:xfrm>
          <a:prstGeom prst="rect">
            <a:avLst/>
          </a:prstGeom>
          <a:noFill/>
        </p:spPr>
        <p:txBody>
          <a:bodyPr wrap="square" rtlCol="0">
            <a:spAutoFit/>
          </a:bodyPr>
          <a:lstStyle/>
          <a:p>
            <a:pPr algn="ctr"/>
            <a:r>
              <a:rPr lang="en-IN" sz="2800" b="1">
                <a:latin typeface="Helvetica" panose="020B0604020202020204" pitchFamily="34" charset="0"/>
                <a:ea typeface="PMingLiU-ExtB" panose="02020500000000000000" pitchFamily="18" charset="-120"/>
                <a:cs typeface="Helvetica" panose="020B0604020202020204" pitchFamily="34" charset="0"/>
              </a:rPr>
              <a:t>Artifact</a:t>
            </a:r>
            <a:endParaRPr lang="en-IN">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0620960"/>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a:extLst>
            <a:ext uri="{FF2B5EF4-FFF2-40B4-BE49-F238E27FC236}">
              <a16:creationId xmlns:a16="http://schemas.microsoft.com/office/drawing/2014/main" id="{C961623D-1819-E576-578A-28830483A027}"/>
            </a:ext>
          </a:extLst>
        </p:cNvPr>
        <p:cNvGrpSpPr/>
        <p:nvPr/>
      </p:nvGrpSpPr>
      <p:grpSpPr>
        <a:xfrm>
          <a:off x="0" y="0"/>
          <a:ext cx="0" cy="0"/>
          <a:chOff x="0" y="0"/>
          <a:chExt cx="0" cy="0"/>
        </a:xfrm>
      </p:grpSpPr>
      <p:pic>
        <p:nvPicPr>
          <p:cNvPr id="22" name="Picture 21">
            <a:extLst>
              <a:ext uri="{FF2B5EF4-FFF2-40B4-BE49-F238E27FC236}">
                <a16:creationId xmlns:a16="http://schemas.microsoft.com/office/drawing/2014/main" id="{A8050627-058B-AC95-9F47-41E83EDB75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5815" y="734960"/>
            <a:ext cx="2695994" cy="2695994"/>
          </a:xfrm>
          <a:prstGeom prst="rect">
            <a:avLst/>
          </a:prstGeom>
        </p:spPr>
      </p:pic>
      <p:sp>
        <p:nvSpPr>
          <p:cNvPr id="55" name="Google Shape;55;p9">
            <a:extLst>
              <a:ext uri="{FF2B5EF4-FFF2-40B4-BE49-F238E27FC236}">
                <a16:creationId xmlns:a16="http://schemas.microsoft.com/office/drawing/2014/main" id="{91DA7C74-D991-7A01-1189-783B939D357E}"/>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3</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sp>
        <p:nvSpPr>
          <p:cNvPr id="2" name="Performance limited by memory bottleneck">
            <a:extLst>
              <a:ext uri="{FF2B5EF4-FFF2-40B4-BE49-F238E27FC236}">
                <a16:creationId xmlns:a16="http://schemas.microsoft.com/office/drawing/2014/main" id="{C3A0A566-1633-C69C-D872-62596DC35687}"/>
              </a:ext>
            </a:extLst>
          </p:cNvPr>
          <p:cNvSpPr txBox="1"/>
          <p:nvPr/>
        </p:nvSpPr>
        <p:spPr>
          <a:xfrm>
            <a:off x="497117" y="687062"/>
            <a:ext cx="51361" cy="3282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lvl1pPr algn="l">
              <a:lnSpc>
                <a:spcPct val="90000"/>
              </a:lnSpc>
              <a:spcBef>
                <a:spcPts val="4500"/>
              </a:spcBef>
              <a:defRPr sz="4800" i="1"/>
            </a:lvl1pPr>
          </a:lstStyle>
          <a:p>
            <a:pPr marL="0" marR="0" lvl="0" indent="0" algn="l" defTabSz="914400" rtl="0" eaLnBrk="1" fontAlgn="auto" latinLnBrk="0" hangingPunct="1">
              <a:lnSpc>
                <a:spcPct val="90000"/>
              </a:lnSpc>
              <a:spcBef>
                <a:spcPts val="4500"/>
              </a:spcBef>
              <a:spcAft>
                <a:spcPts val="0"/>
              </a:spcAft>
              <a:buClr>
                <a:srgbClr val="000000"/>
              </a:buClr>
              <a:buSzTx/>
              <a:buFont typeface="Arial"/>
              <a:buNone/>
              <a:tabLst/>
              <a:defRPr/>
            </a:pPr>
            <a:endParaRPr kumimoji="0" sz="2000" b="0" i="1" u="none" strike="noStrike" kern="0" cap="none" spc="0" normalizeH="0" baseline="0" noProof="0">
              <a:ln>
                <a:noFill/>
              </a:ln>
              <a:solidFill>
                <a:schemeClr val="accent1">
                  <a:lumMod val="50000"/>
                </a:schemeClr>
              </a:solidFill>
              <a:effectLst/>
              <a:uLnTx/>
              <a:uFillTx/>
              <a:latin typeface="Arial"/>
              <a:cs typeface="Helvetica" panose="020B0604020202020204" pitchFamily="34" charset="0"/>
              <a:sym typeface="Arial"/>
            </a:endParaRPr>
          </a:p>
        </p:txBody>
      </p:sp>
      <p:pic>
        <p:nvPicPr>
          <p:cNvPr id="26" name="Picture 25">
            <a:extLst>
              <a:ext uri="{FF2B5EF4-FFF2-40B4-BE49-F238E27FC236}">
                <a16:creationId xmlns:a16="http://schemas.microsoft.com/office/drawing/2014/main" id="{1A0D9B6A-7233-E091-4A93-73831572BA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7339" y="1019590"/>
            <a:ext cx="2126735" cy="2126735"/>
          </a:xfrm>
          <a:prstGeom prst="rect">
            <a:avLst/>
          </a:prstGeom>
        </p:spPr>
      </p:pic>
      <p:pic>
        <p:nvPicPr>
          <p:cNvPr id="39" name="Picture 38">
            <a:extLst>
              <a:ext uri="{FF2B5EF4-FFF2-40B4-BE49-F238E27FC236}">
                <a16:creationId xmlns:a16="http://schemas.microsoft.com/office/drawing/2014/main" id="{3E609049-D368-3B65-1A6E-769D683E2F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0188" y="834896"/>
            <a:ext cx="2466820" cy="2466820"/>
          </a:xfrm>
          <a:prstGeom prst="rect">
            <a:avLst/>
          </a:prstGeom>
        </p:spPr>
      </p:pic>
      <p:pic>
        <p:nvPicPr>
          <p:cNvPr id="46" name="Picture 45">
            <a:extLst>
              <a:ext uri="{FF2B5EF4-FFF2-40B4-BE49-F238E27FC236}">
                <a16:creationId xmlns:a16="http://schemas.microsoft.com/office/drawing/2014/main" id="{56EC90A3-7FAC-3996-3F8B-E396F590B750}"/>
              </a:ext>
            </a:extLst>
          </p:cNvPr>
          <p:cNvPicPr>
            <a:picLocks noChangeAspect="1"/>
          </p:cNvPicPr>
          <p:nvPr/>
        </p:nvPicPr>
        <p:blipFill>
          <a:blip r:embed="rId6"/>
          <a:stretch>
            <a:fillRect/>
          </a:stretch>
        </p:blipFill>
        <p:spPr>
          <a:xfrm>
            <a:off x="3263414" y="2637201"/>
            <a:ext cx="2695993" cy="2695993"/>
          </a:xfrm>
          <a:prstGeom prst="rect">
            <a:avLst/>
          </a:prstGeom>
        </p:spPr>
      </p:pic>
      <p:sp>
        <p:nvSpPr>
          <p:cNvPr id="52" name="Speech Bubble: Rectangle with Corners Rounded 51">
            <a:extLst>
              <a:ext uri="{FF2B5EF4-FFF2-40B4-BE49-F238E27FC236}">
                <a16:creationId xmlns:a16="http://schemas.microsoft.com/office/drawing/2014/main" id="{7AE9F889-5749-6C86-A68C-0C2C168C3406}"/>
              </a:ext>
            </a:extLst>
          </p:cNvPr>
          <p:cNvSpPr/>
          <p:nvPr/>
        </p:nvSpPr>
        <p:spPr>
          <a:xfrm>
            <a:off x="6401450" y="252819"/>
            <a:ext cx="5173313" cy="611380"/>
          </a:xfrm>
          <a:prstGeom prst="wedgeRoundRectCallout">
            <a:avLst>
              <a:gd name="adj1" fmla="val -18845"/>
              <a:gd name="adj2" fmla="val 46089"/>
              <a:gd name="adj3" fmla="val 16667"/>
            </a:avLst>
          </a:prstGeom>
          <a:solidFill>
            <a:srgbClr val="FFD966">
              <a:alpha val="50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a:solidFill>
                  <a:schemeClr val="tx1"/>
                </a:solidFill>
                <a:latin typeface="Aptos" panose="020B0004020202020204" pitchFamily="34" charset="0"/>
              </a:rPr>
              <a:t>G</a:t>
            </a:r>
            <a:r>
              <a:rPr lang="en-IN" sz="2000">
                <a:solidFill>
                  <a:schemeClr val="tx1"/>
                </a:solidFill>
                <a:latin typeface="Aptos" panose="020B0004020202020204" pitchFamily="34" charset="0"/>
              </a:rPr>
              <a:t>PU </a:t>
            </a:r>
            <a:r>
              <a:rPr lang="en-US" sz="2000">
                <a:solidFill>
                  <a:schemeClr val="tx1"/>
                </a:solidFill>
                <a:latin typeface="Helvetica"/>
                <a:cs typeface="Helvetica"/>
              </a:rPr>
              <a:t>fundamentally relies on CPU memory</a:t>
            </a:r>
            <a:endParaRPr lang="en-IN" sz="2000">
              <a:solidFill>
                <a:schemeClr val="tx1"/>
              </a:solidFill>
              <a:latin typeface="Aptos" panose="020B0004020202020204" pitchFamily="34" charset="0"/>
            </a:endParaRPr>
          </a:p>
        </p:txBody>
      </p:sp>
      <p:sp>
        <p:nvSpPr>
          <p:cNvPr id="54" name="Speech Bubble: Rectangle with Corners Rounded 53">
            <a:extLst>
              <a:ext uri="{FF2B5EF4-FFF2-40B4-BE49-F238E27FC236}">
                <a16:creationId xmlns:a16="http://schemas.microsoft.com/office/drawing/2014/main" id="{1203F3DC-0691-62CE-E8FB-7CAD8139EEFA}"/>
              </a:ext>
            </a:extLst>
          </p:cNvPr>
          <p:cNvSpPr/>
          <p:nvPr/>
        </p:nvSpPr>
        <p:spPr>
          <a:xfrm>
            <a:off x="6503314" y="4930647"/>
            <a:ext cx="4969586" cy="1123330"/>
          </a:xfrm>
          <a:prstGeom prst="wedgeRoundRectCallout">
            <a:avLst>
              <a:gd name="adj1" fmla="val -18845"/>
              <a:gd name="adj2" fmla="val 46089"/>
              <a:gd name="adj3" fmla="val 16667"/>
            </a:avLst>
          </a:prstGeom>
          <a:solidFill>
            <a:srgbClr val="FFD966">
              <a:alpha val="50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a:solidFill>
                  <a:schemeClr val="tx1"/>
                </a:solidFill>
                <a:latin typeface="Aptos" panose="020B0004020202020204" pitchFamily="34" charset="0"/>
              </a:rPr>
              <a:t>What if CPU memory has a vulnerability that an attacker can exploit?</a:t>
            </a:r>
            <a:endParaRPr lang="en-IN" sz="2000">
              <a:solidFill>
                <a:schemeClr val="tx1"/>
              </a:solidFill>
              <a:latin typeface="Aptos" panose="020B0004020202020204" pitchFamily="34" charset="0"/>
            </a:endParaRPr>
          </a:p>
        </p:txBody>
      </p:sp>
      <p:pic>
        <p:nvPicPr>
          <p:cNvPr id="12" name="Picture 11">
            <a:extLst>
              <a:ext uri="{FF2B5EF4-FFF2-40B4-BE49-F238E27FC236}">
                <a16:creationId xmlns:a16="http://schemas.microsoft.com/office/drawing/2014/main" id="{022DC8C8-7B66-BB05-B667-EE65CF7BABE9}"/>
              </a:ext>
            </a:extLst>
          </p:cNvPr>
          <p:cNvPicPr>
            <a:picLocks noChangeAspect="1"/>
          </p:cNvPicPr>
          <p:nvPr/>
        </p:nvPicPr>
        <p:blipFill>
          <a:blip r:embed="rId7"/>
          <a:stretch>
            <a:fillRect/>
          </a:stretch>
        </p:blipFill>
        <p:spPr>
          <a:xfrm>
            <a:off x="10843749" y="4455428"/>
            <a:ext cx="1072376" cy="1072376"/>
          </a:xfrm>
          <a:prstGeom prst="rect">
            <a:avLst/>
          </a:prstGeom>
        </p:spPr>
      </p:pic>
      <p:pic>
        <p:nvPicPr>
          <p:cNvPr id="6" name="Picture 5" descr="A yellow and black logo&#10;&#10;AI-generated content may be incorrect.">
            <a:extLst>
              <a:ext uri="{FF2B5EF4-FFF2-40B4-BE49-F238E27FC236}">
                <a16:creationId xmlns:a16="http://schemas.microsoft.com/office/drawing/2014/main" id="{9191204E-2217-7F8C-60A4-AED4B604757F}"/>
              </a:ext>
            </a:extLst>
          </p:cNvPr>
          <p:cNvPicPr>
            <a:picLocks noChangeAspect="1"/>
          </p:cNvPicPr>
          <p:nvPr/>
        </p:nvPicPr>
        <p:blipFill>
          <a:blip r:embed="rId8"/>
          <a:stretch>
            <a:fillRect/>
          </a:stretch>
        </p:blipFill>
        <p:spPr>
          <a:xfrm>
            <a:off x="1249297" y="782608"/>
            <a:ext cx="616789" cy="537061"/>
          </a:xfrm>
          <a:prstGeom prst="rect">
            <a:avLst/>
          </a:prstGeom>
        </p:spPr>
      </p:pic>
      <p:pic>
        <p:nvPicPr>
          <p:cNvPr id="8" name="Picture 7" descr="A red circle with a dot in the middle&#10;&#10;AI-generated content may be incorrect.">
            <a:extLst>
              <a:ext uri="{FF2B5EF4-FFF2-40B4-BE49-F238E27FC236}">
                <a16:creationId xmlns:a16="http://schemas.microsoft.com/office/drawing/2014/main" id="{5B3CBDF5-EEAE-14B1-8E4F-6046AA52B647}"/>
              </a:ext>
            </a:extLst>
          </p:cNvPr>
          <p:cNvPicPr>
            <a:picLocks noChangeAspect="1"/>
          </p:cNvPicPr>
          <p:nvPr/>
        </p:nvPicPr>
        <p:blipFill>
          <a:blip r:embed="rId9"/>
          <a:stretch>
            <a:fillRect/>
          </a:stretch>
        </p:blipFill>
        <p:spPr>
          <a:xfrm>
            <a:off x="625320" y="776387"/>
            <a:ext cx="616789" cy="537061"/>
          </a:xfrm>
          <a:prstGeom prst="rect">
            <a:avLst/>
          </a:prstGeom>
        </p:spPr>
      </p:pic>
      <p:sp>
        <p:nvSpPr>
          <p:cNvPr id="9" name="TextBox 8">
            <a:extLst>
              <a:ext uri="{FF2B5EF4-FFF2-40B4-BE49-F238E27FC236}">
                <a16:creationId xmlns:a16="http://schemas.microsoft.com/office/drawing/2014/main" id="{84C8423D-E5E5-0C70-3C08-E429E2E6CDFB}"/>
              </a:ext>
            </a:extLst>
          </p:cNvPr>
          <p:cNvSpPr txBox="1"/>
          <p:nvPr/>
        </p:nvSpPr>
        <p:spPr>
          <a:xfrm>
            <a:off x="481321" y="1313448"/>
            <a:ext cx="2020511" cy="461665"/>
          </a:xfrm>
          <a:prstGeom prst="rect">
            <a:avLst/>
          </a:prstGeom>
          <a:noFill/>
        </p:spPr>
        <p:txBody>
          <a:bodyPr wrap="square" rtlCol="0">
            <a:spAutoFit/>
          </a:bodyPr>
          <a:lstStyle/>
          <a:p>
            <a:r>
              <a:rPr lang="en-IN" sz="2400" b="1">
                <a:solidFill>
                  <a:srgbClr val="7030A0"/>
                </a:solidFill>
                <a:latin typeface="Helvetica" panose="020B0604020202020204" pitchFamily="34" charset="0"/>
                <a:cs typeface="Helvetica" panose="020B0604020202020204" pitchFamily="34" charset="0"/>
              </a:rPr>
              <a:t>Applications</a:t>
            </a:r>
          </a:p>
        </p:txBody>
      </p:sp>
      <p:sp>
        <p:nvSpPr>
          <p:cNvPr id="13" name="TextBox 12">
            <a:extLst>
              <a:ext uri="{FF2B5EF4-FFF2-40B4-BE49-F238E27FC236}">
                <a16:creationId xmlns:a16="http://schemas.microsoft.com/office/drawing/2014/main" id="{43BB1C04-1202-51C6-B143-D297BA378ADE}"/>
              </a:ext>
            </a:extLst>
          </p:cNvPr>
          <p:cNvSpPr txBox="1"/>
          <p:nvPr/>
        </p:nvSpPr>
        <p:spPr>
          <a:xfrm>
            <a:off x="434073" y="2683620"/>
            <a:ext cx="2449517" cy="461665"/>
          </a:xfrm>
          <a:prstGeom prst="rect">
            <a:avLst/>
          </a:prstGeom>
          <a:noFill/>
        </p:spPr>
        <p:txBody>
          <a:bodyPr wrap="none" rtlCol="0">
            <a:spAutoFit/>
          </a:bodyPr>
          <a:lstStyle/>
          <a:p>
            <a:r>
              <a:rPr lang="en-IN" sz="2400" b="1">
                <a:solidFill>
                  <a:srgbClr val="FF0000"/>
                </a:solidFill>
                <a:latin typeface="Helvetica" panose="020B0604020202020204" pitchFamily="34" charset="0"/>
                <a:cs typeface="Helvetica" panose="020B0604020202020204" pitchFamily="34" charset="0"/>
              </a:rPr>
              <a:t>CUDA Libraries</a:t>
            </a:r>
          </a:p>
        </p:txBody>
      </p:sp>
      <p:sp>
        <p:nvSpPr>
          <p:cNvPr id="15" name="TextBox 14">
            <a:extLst>
              <a:ext uri="{FF2B5EF4-FFF2-40B4-BE49-F238E27FC236}">
                <a16:creationId xmlns:a16="http://schemas.microsoft.com/office/drawing/2014/main" id="{E0A3E6BA-5D16-8298-6A4C-E11825BA8BA4}"/>
              </a:ext>
            </a:extLst>
          </p:cNvPr>
          <p:cNvSpPr txBox="1"/>
          <p:nvPr/>
        </p:nvSpPr>
        <p:spPr>
          <a:xfrm>
            <a:off x="481321" y="3643785"/>
            <a:ext cx="2380588" cy="461665"/>
          </a:xfrm>
          <a:prstGeom prst="rect">
            <a:avLst/>
          </a:prstGeom>
          <a:noFill/>
        </p:spPr>
        <p:txBody>
          <a:bodyPr wrap="none" rtlCol="0">
            <a:spAutoFit/>
          </a:bodyPr>
          <a:lstStyle/>
          <a:p>
            <a:r>
              <a:rPr lang="en-IN" sz="2400" b="1">
                <a:latin typeface="Helvetica" panose="020B0604020202020204" pitchFamily="34" charset="0"/>
                <a:cs typeface="Helvetica" panose="020B0604020202020204" pitchFamily="34" charset="0"/>
              </a:rPr>
              <a:t>CUDA Runtime</a:t>
            </a:r>
          </a:p>
        </p:txBody>
      </p:sp>
      <p:sp>
        <p:nvSpPr>
          <p:cNvPr id="17" name="TextBox 16">
            <a:extLst>
              <a:ext uri="{FF2B5EF4-FFF2-40B4-BE49-F238E27FC236}">
                <a16:creationId xmlns:a16="http://schemas.microsoft.com/office/drawing/2014/main" id="{679AB456-B794-12EC-781C-9251B9E29433}"/>
              </a:ext>
            </a:extLst>
          </p:cNvPr>
          <p:cNvSpPr txBox="1"/>
          <p:nvPr/>
        </p:nvSpPr>
        <p:spPr>
          <a:xfrm>
            <a:off x="500600" y="4760784"/>
            <a:ext cx="1827744" cy="461665"/>
          </a:xfrm>
          <a:prstGeom prst="rect">
            <a:avLst/>
          </a:prstGeom>
          <a:noFill/>
        </p:spPr>
        <p:txBody>
          <a:bodyPr wrap="none" rtlCol="0">
            <a:spAutoFit/>
          </a:bodyPr>
          <a:lstStyle/>
          <a:p>
            <a:r>
              <a:rPr lang="en-IN" sz="2400" b="1">
                <a:solidFill>
                  <a:srgbClr val="008080"/>
                </a:solidFill>
                <a:latin typeface="Helvetica" panose="020B0604020202020204" pitchFamily="34" charset="0"/>
                <a:cs typeface="Helvetica" panose="020B0604020202020204" pitchFamily="34" charset="0"/>
              </a:rPr>
              <a:t>GPU Driver</a:t>
            </a:r>
          </a:p>
        </p:txBody>
      </p:sp>
      <p:sp>
        <p:nvSpPr>
          <p:cNvPr id="18" name="Rectangle: Rounded Corners 17">
            <a:extLst>
              <a:ext uri="{FF2B5EF4-FFF2-40B4-BE49-F238E27FC236}">
                <a16:creationId xmlns:a16="http://schemas.microsoft.com/office/drawing/2014/main" id="{42934DF3-4F98-9956-23C5-5AB0320E2887}"/>
              </a:ext>
            </a:extLst>
          </p:cNvPr>
          <p:cNvSpPr/>
          <p:nvPr/>
        </p:nvSpPr>
        <p:spPr>
          <a:xfrm>
            <a:off x="527609" y="2236322"/>
            <a:ext cx="1350564" cy="409318"/>
          </a:xfrm>
          <a:prstGeom prst="roundRect">
            <a:avLst/>
          </a:prstGeom>
          <a:solidFill>
            <a:srgbClr val="C2F1C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2000" err="1">
                <a:solidFill>
                  <a:srgbClr val="000000"/>
                </a:solidFill>
                <a:latin typeface="Aptos" panose="020B0004020202020204" pitchFamily="34" charset="0"/>
                <a:ea typeface="Calibri"/>
                <a:cs typeface="Calibri"/>
              </a:rPr>
              <a:t>cuBLASLt</a:t>
            </a:r>
            <a:r>
              <a:rPr lang="en-US">
                <a:solidFill>
                  <a:srgbClr val="000000"/>
                </a:solidFill>
                <a:latin typeface="Aptos" panose="020B0004020202020204" pitchFamily="34" charset="0"/>
                <a:ea typeface="Calibri"/>
                <a:cs typeface="Calibri"/>
              </a:rPr>
              <a:t> </a:t>
            </a:r>
          </a:p>
        </p:txBody>
      </p:sp>
      <p:sp>
        <p:nvSpPr>
          <p:cNvPr id="19" name="Rectangle: Rounded Corners 18">
            <a:extLst>
              <a:ext uri="{FF2B5EF4-FFF2-40B4-BE49-F238E27FC236}">
                <a16:creationId xmlns:a16="http://schemas.microsoft.com/office/drawing/2014/main" id="{E92BE049-EABD-F7FE-7F17-3574C1ABA134}"/>
              </a:ext>
            </a:extLst>
          </p:cNvPr>
          <p:cNvSpPr/>
          <p:nvPr/>
        </p:nvSpPr>
        <p:spPr>
          <a:xfrm>
            <a:off x="1932371" y="2235177"/>
            <a:ext cx="1025260" cy="411608"/>
          </a:xfrm>
          <a:prstGeom prst="roundRect">
            <a:avLst/>
          </a:prstGeom>
          <a:solidFill>
            <a:srgbClr val="C2F1C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2000">
                <a:solidFill>
                  <a:srgbClr val="000000"/>
                </a:solidFill>
                <a:latin typeface="Aptos" panose="020B0004020202020204" pitchFamily="34" charset="0"/>
                <a:ea typeface="Calibri"/>
                <a:cs typeface="Calibri"/>
              </a:rPr>
              <a:t>GGML</a:t>
            </a:r>
            <a:endParaRPr lang="en-US">
              <a:solidFill>
                <a:srgbClr val="000000"/>
              </a:solidFill>
              <a:latin typeface="Aptos" panose="020B0004020202020204" pitchFamily="34" charset="0"/>
              <a:ea typeface="Calibri"/>
              <a:cs typeface="Calibri"/>
            </a:endParaRPr>
          </a:p>
        </p:txBody>
      </p:sp>
      <p:cxnSp>
        <p:nvCxnSpPr>
          <p:cNvPr id="23" name="Straight Connector 22">
            <a:extLst>
              <a:ext uri="{FF2B5EF4-FFF2-40B4-BE49-F238E27FC236}">
                <a16:creationId xmlns:a16="http://schemas.microsoft.com/office/drawing/2014/main" id="{EB8EC44A-74ED-4CDB-89A0-98C7A416DA78}"/>
              </a:ext>
            </a:extLst>
          </p:cNvPr>
          <p:cNvCxnSpPr/>
          <p:nvPr/>
        </p:nvCxnSpPr>
        <p:spPr>
          <a:xfrm>
            <a:off x="434073" y="1800146"/>
            <a:ext cx="2476310" cy="0"/>
          </a:xfrm>
          <a:prstGeom prst="line">
            <a:avLst/>
          </a:prstGeom>
          <a:ln w="3810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4" name="Straight Connector 23">
            <a:extLst>
              <a:ext uri="{FF2B5EF4-FFF2-40B4-BE49-F238E27FC236}">
                <a16:creationId xmlns:a16="http://schemas.microsoft.com/office/drawing/2014/main" id="{4099EB75-8BE2-0051-CE60-0902A4007395}"/>
              </a:ext>
            </a:extLst>
          </p:cNvPr>
          <p:cNvCxnSpPr/>
          <p:nvPr/>
        </p:nvCxnSpPr>
        <p:spPr>
          <a:xfrm>
            <a:off x="481321" y="3145285"/>
            <a:ext cx="2476310" cy="0"/>
          </a:xfrm>
          <a:prstGeom prst="line">
            <a:avLst/>
          </a:prstGeom>
          <a:ln w="3810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5" name="Straight Connector 24">
            <a:extLst>
              <a:ext uri="{FF2B5EF4-FFF2-40B4-BE49-F238E27FC236}">
                <a16:creationId xmlns:a16="http://schemas.microsoft.com/office/drawing/2014/main" id="{FB501935-4527-6073-AB04-7B8B011A6003}"/>
              </a:ext>
            </a:extLst>
          </p:cNvPr>
          <p:cNvCxnSpPr/>
          <p:nvPr/>
        </p:nvCxnSpPr>
        <p:spPr>
          <a:xfrm>
            <a:off x="481321" y="4195336"/>
            <a:ext cx="2476310" cy="0"/>
          </a:xfrm>
          <a:prstGeom prst="line">
            <a:avLst/>
          </a:prstGeom>
          <a:ln w="3810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7" name="Straight Connector 26">
            <a:extLst>
              <a:ext uri="{FF2B5EF4-FFF2-40B4-BE49-F238E27FC236}">
                <a16:creationId xmlns:a16="http://schemas.microsoft.com/office/drawing/2014/main" id="{63F1750C-DD31-932E-E543-C30EF2C5433A}"/>
              </a:ext>
            </a:extLst>
          </p:cNvPr>
          <p:cNvCxnSpPr/>
          <p:nvPr/>
        </p:nvCxnSpPr>
        <p:spPr>
          <a:xfrm>
            <a:off x="522797" y="5309637"/>
            <a:ext cx="2476310" cy="0"/>
          </a:xfrm>
          <a:prstGeom prst="line">
            <a:avLst/>
          </a:prstGeom>
          <a:ln w="3810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a:extLst>
              <a:ext uri="{FF2B5EF4-FFF2-40B4-BE49-F238E27FC236}">
                <a16:creationId xmlns:a16="http://schemas.microsoft.com/office/drawing/2014/main" id="{D6638674-2D5F-0404-0C57-C673FBC85707}"/>
              </a:ext>
            </a:extLst>
          </p:cNvPr>
          <p:cNvCxnSpPr>
            <a:cxnSpLocks/>
          </p:cNvCxnSpPr>
          <p:nvPr/>
        </p:nvCxnSpPr>
        <p:spPr>
          <a:xfrm>
            <a:off x="436223" y="687062"/>
            <a:ext cx="29878" cy="5482503"/>
          </a:xfrm>
          <a:prstGeom prst="line">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sp>
        <p:nvSpPr>
          <p:cNvPr id="30" name="Oval 29">
            <a:extLst>
              <a:ext uri="{FF2B5EF4-FFF2-40B4-BE49-F238E27FC236}">
                <a16:creationId xmlns:a16="http://schemas.microsoft.com/office/drawing/2014/main" id="{2682E948-60F3-0127-8ABA-383BC7BB793E}"/>
              </a:ext>
            </a:extLst>
          </p:cNvPr>
          <p:cNvSpPr/>
          <p:nvPr/>
        </p:nvSpPr>
        <p:spPr>
          <a:xfrm>
            <a:off x="374360" y="1729247"/>
            <a:ext cx="141797" cy="141797"/>
          </a:xfrm>
          <a:prstGeom prst="ellipse">
            <a:avLst/>
          </a:prstGeom>
          <a:solidFill>
            <a:schemeClr val="accent4">
              <a:lumMod val="60000"/>
              <a:lumOff val="4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 name="Oval 32">
            <a:extLst>
              <a:ext uri="{FF2B5EF4-FFF2-40B4-BE49-F238E27FC236}">
                <a16:creationId xmlns:a16="http://schemas.microsoft.com/office/drawing/2014/main" id="{F9CD40DA-ECA4-4457-961A-E56F7D2FFD18}"/>
              </a:ext>
            </a:extLst>
          </p:cNvPr>
          <p:cNvSpPr/>
          <p:nvPr/>
        </p:nvSpPr>
        <p:spPr>
          <a:xfrm>
            <a:off x="381000" y="3074387"/>
            <a:ext cx="141797" cy="141797"/>
          </a:xfrm>
          <a:prstGeom prst="ellipse">
            <a:avLst/>
          </a:prstGeom>
          <a:solidFill>
            <a:schemeClr val="accent4">
              <a:lumMod val="60000"/>
              <a:lumOff val="4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6" name="Oval 35">
            <a:extLst>
              <a:ext uri="{FF2B5EF4-FFF2-40B4-BE49-F238E27FC236}">
                <a16:creationId xmlns:a16="http://schemas.microsoft.com/office/drawing/2014/main" id="{FD9990D5-339F-08F4-4D5B-78A9B39C58B4}"/>
              </a:ext>
            </a:extLst>
          </p:cNvPr>
          <p:cNvSpPr/>
          <p:nvPr/>
        </p:nvSpPr>
        <p:spPr>
          <a:xfrm>
            <a:off x="382048" y="4132736"/>
            <a:ext cx="141797" cy="141797"/>
          </a:xfrm>
          <a:prstGeom prst="ellipse">
            <a:avLst/>
          </a:prstGeom>
          <a:solidFill>
            <a:schemeClr val="accent4">
              <a:lumMod val="60000"/>
              <a:lumOff val="4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Oval 37">
            <a:extLst>
              <a:ext uri="{FF2B5EF4-FFF2-40B4-BE49-F238E27FC236}">
                <a16:creationId xmlns:a16="http://schemas.microsoft.com/office/drawing/2014/main" id="{C4AE811A-EFE0-2CC3-0099-2699543A87DA}"/>
              </a:ext>
            </a:extLst>
          </p:cNvPr>
          <p:cNvSpPr/>
          <p:nvPr/>
        </p:nvSpPr>
        <p:spPr>
          <a:xfrm>
            <a:off x="380999" y="5238738"/>
            <a:ext cx="141797" cy="141797"/>
          </a:xfrm>
          <a:prstGeom prst="ellipse">
            <a:avLst/>
          </a:prstGeom>
          <a:solidFill>
            <a:schemeClr val="accent4">
              <a:lumMod val="60000"/>
              <a:lumOff val="4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9" name="Group 58" hidden="1">
            <a:extLst>
              <a:ext uri="{FF2B5EF4-FFF2-40B4-BE49-F238E27FC236}">
                <a16:creationId xmlns:a16="http://schemas.microsoft.com/office/drawing/2014/main" id="{F00A0D85-23CE-C553-A1DA-4743C98DDBA7}"/>
              </a:ext>
            </a:extLst>
          </p:cNvPr>
          <p:cNvGrpSpPr/>
          <p:nvPr/>
        </p:nvGrpSpPr>
        <p:grpSpPr>
          <a:xfrm>
            <a:off x="1933350" y="5679693"/>
            <a:ext cx="789988" cy="1013342"/>
            <a:chOff x="4193299" y="5437923"/>
            <a:chExt cx="789988" cy="1013342"/>
          </a:xfrm>
        </p:grpSpPr>
        <p:pic>
          <p:nvPicPr>
            <p:cNvPr id="43" name="Picture 42" descr="A computer screen shot of a paper&#10;&#10;AI-generated content may be incorrect.">
              <a:extLst>
                <a:ext uri="{FF2B5EF4-FFF2-40B4-BE49-F238E27FC236}">
                  <a16:creationId xmlns:a16="http://schemas.microsoft.com/office/drawing/2014/main" id="{42BB18B8-F9A1-5364-052F-516ED12863B6}"/>
                </a:ext>
              </a:extLst>
            </p:cNvPr>
            <p:cNvPicPr>
              <a:picLocks noChangeAspect="1"/>
            </p:cNvPicPr>
            <p:nvPr/>
          </p:nvPicPr>
          <p:blipFill>
            <a:blip r:embed="rId10"/>
            <a:stretch>
              <a:fillRect/>
            </a:stretch>
          </p:blipFill>
          <p:spPr>
            <a:xfrm>
              <a:off x="4193299" y="5437923"/>
              <a:ext cx="767536" cy="667535"/>
            </a:xfrm>
            <a:prstGeom prst="rect">
              <a:avLst/>
            </a:prstGeom>
          </p:spPr>
        </p:pic>
        <p:sp>
          <p:nvSpPr>
            <p:cNvPr id="45" name="TextBox 44">
              <a:extLst>
                <a:ext uri="{FF2B5EF4-FFF2-40B4-BE49-F238E27FC236}">
                  <a16:creationId xmlns:a16="http://schemas.microsoft.com/office/drawing/2014/main" id="{0C34FBEB-20B6-8C3D-6D2B-80265E007B64}"/>
                </a:ext>
              </a:extLst>
            </p:cNvPr>
            <p:cNvSpPr txBox="1"/>
            <p:nvPr/>
          </p:nvSpPr>
          <p:spPr>
            <a:xfrm>
              <a:off x="4212717" y="6081933"/>
              <a:ext cx="77057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Aptos" panose="020B0004020202020204" pitchFamily="34" charset="0"/>
                  <a:ea typeface="Calibri"/>
                  <a:cs typeface="Calibri"/>
                </a:rPr>
                <a:t>DATA</a:t>
              </a:r>
              <a:endParaRPr lang="en-US" sz="1600">
                <a:latin typeface="Aptos" panose="020B0004020202020204" pitchFamily="34" charset="0"/>
              </a:endParaRPr>
            </a:p>
          </p:txBody>
        </p:sp>
        <p:pic>
          <p:nvPicPr>
            <p:cNvPr id="50" name="Picture 49" descr="A green square with black numbers&#10;&#10;AI-generated content may be incorrect.">
              <a:extLst>
                <a:ext uri="{FF2B5EF4-FFF2-40B4-BE49-F238E27FC236}">
                  <a16:creationId xmlns:a16="http://schemas.microsoft.com/office/drawing/2014/main" id="{A6FF1123-D124-999C-8244-088F8E1FBAAF}"/>
                </a:ext>
              </a:extLst>
            </p:cNvPr>
            <p:cNvPicPr>
              <a:picLocks noChangeAspect="1"/>
            </p:cNvPicPr>
            <p:nvPr/>
          </p:nvPicPr>
          <p:blipFill>
            <a:blip r:embed="rId11"/>
            <a:stretch>
              <a:fillRect/>
            </a:stretch>
          </p:blipFill>
          <p:spPr>
            <a:xfrm>
              <a:off x="4568055" y="5843844"/>
              <a:ext cx="356322" cy="233466"/>
            </a:xfrm>
            <a:prstGeom prst="rect">
              <a:avLst/>
            </a:prstGeom>
          </p:spPr>
        </p:pic>
      </p:grpSp>
      <p:pic>
        <p:nvPicPr>
          <p:cNvPr id="51" name="Picture 50">
            <a:extLst>
              <a:ext uri="{FF2B5EF4-FFF2-40B4-BE49-F238E27FC236}">
                <a16:creationId xmlns:a16="http://schemas.microsoft.com/office/drawing/2014/main" id="{3B95289B-2C0A-55B0-1B9C-7EBFF4B9DB1B}"/>
              </a:ext>
            </a:extLst>
          </p:cNvPr>
          <p:cNvPicPr>
            <a:picLocks noChangeAspect="1"/>
          </p:cNvPicPr>
          <p:nvPr/>
        </p:nvPicPr>
        <p:blipFill>
          <a:blip r:embed="rId6"/>
          <a:stretch>
            <a:fillRect/>
          </a:stretch>
        </p:blipFill>
        <p:spPr>
          <a:xfrm>
            <a:off x="7325815" y="2661597"/>
            <a:ext cx="2695993" cy="2695993"/>
          </a:xfrm>
          <a:prstGeom prst="rect">
            <a:avLst/>
          </a:prstGeom>
        </p:spPr>
      </p:pic>
      <p:grpSp>
        <p:nvGrpSpPr>
          <p:cNvPr id="58" name="Group 57" hidden="1">
            <a:extLst>
              <a:ext uri="{FF2B5EF4-FFF2-40B4-BE49-F238E27FC236}">
                <a16:creationId xmlns:a16="http://schemas.microsoft.com/office/drawing/2014/main" id="{970CE76E-E8E8-211A-D993-81B4A868E03A}"/>
              </a:ext>
            </a:extLst>
          </p:cNvPr>
          <p:cNvGrpSpPr/>
          <p:nvPr/>
        </p:nvGrpSpPr>
        <p:grpSpPr>
          <a:xfrm>
            <a:off x="1090892" y="5684987"/>
            <a:ext cx="933598" cy="1045298"/>
            <a:chOff x="3114619" y="5415795"/>
            <a:chExt cx="933598" cy="1045298"/>
          </a:xfrm>
        </p:grpSpPr>
        <p:pic>
          <p:nvPicPr>
            <p:cNvPr id="5" name="Picture 4" descr="A computer screen shot of a paper&#10;&#10;AI-generated content may be incorrect.">
              <a:extLst>
                <a:ext uri="{FF2B5EF4-FFF2-40B4-BE49-F238E27FC236}">
                  <a16:creationId xmlns:a16="http://schemas.microsoft.com/office/drawing/2014/main" id="{63526FD5-322C-A07C-0A06-3B711DB12760}"/>
                </a:ext>
              </a:extLst>
            </p:cNvPr>
            <p:cNvPicPr>
              <a:picLocks noChangeAspect="1"/>
            </p:cNvPicPr>
            <p:nvPr/>
          </p:nvPicPr>
          <p:blipFill>
            <a:blip r:embed="rId10"/>
            <a:stretch>
              <a:fillRect/>
            </a:stretch>
          </p:blipFill>
          <p:spPr>
            <a:xfrm>
              <a:off x="3118332" y="5415795"/>
              <a:ext cx="818424" cy="711793"/>
            </a:xfrm>
            <a:prstGeom prst="rect">
              <a:avLst/>
            </a:prstGeom>
          </p:spPr>
        </p:pic>
        <p:sp>
          <p:nvSpPr>
            <p:cNvPr id="57" name="TextBox 56">
              <a:extLst>
                <a:ext uri="{FF2B5EF4-FFF2-40B4-BE49-F238E27FC236}">
                  <a16:creationId xmlns:a16="http://schemas.microsoft.com/office/drawing/2014/main" id="{4379922B-E319-49CA-FBE1-459CECA5DE44}"/>
                </a:ext>
              </a:extLst>
            </p:cNvPr>
            <p:cNvSpPr txBox="1"/>
            <p:nvPr/>
          </p:nvSpPr>
          <p:spPr>
            <a:xfrm>
              <a:off x="3114619" y="6091761"/>
              <a:ext cx="93359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Aptos" panose="020B0004020202020204" pitchFamily="34" charset="0"/>
                  <a:ea typeface="Calibri"/>
                  <a:cs typeface="Calibri"/>
                </a:rPr>
                <a:t>CODE</a:t>
              </a:r>
              <a:endParaRPr lang="en-US" sz="1600">
                <a:latin typeface="Aptos" panose="020B0004020202020204" pitchFamily="34" charset="0"/>
              </a:endParaRPr>
            </a:p>
          </p:txBody>
        </p:sp>
      </p:grpSp>
      <p:sp>
        <p:nvSpPr>
          <p:cNvPr id="61" name="Google Shape;288;p28">
            <a:extLst>
              <a:ext uri="{FF2B5EF4-FFF2-40B4-BE49-F238E27FC236}">
                <a16:creationId xmlns:a16="http://schemas.microsoft.com/office/drawing/2014/main" id="{6620CA42-87B6-DF3B-A573-E48C775E7E78}"/>
              </a:ext>
            </a:extLst>
          </p:cNvPr>
          <p:cNvSpPr/>
          <p:nvPr/>
        </p:nvSpPr>
        <p:spPr>
          <a:xfrm rot="5400000">
            <a:off x="4380574" y="3632336"/>
            <a:ext cx="461665" cy="2897364"/>
          </a:xfrm>
          <a:prstGeom prst="roundRect">
            <a:avLst>
              <a:gd name="adj" fmla="val 16667"/>
            </a:avLst>
          </a:prstGeom>
          <a:ln w="28575">
            <a:prstDash val="lgDash"/>
            <a:headEnd type="none" w="sm" len="sm"/>
            <a:tailEnd type="none" w="sm" len="sm"/>
          </a:ln>
        </p:spPr>
        <p:style>
          <a:lnRef idx="2">
            <a:schemeClr val="accent3">
              <a:shade val="15000"/>
            </a:schemeClr>
          </a:lnRef>
          <a:fillRef idx="1">
            <a:schemeClr val="accent3"/>
          </a:fillRef>
          <a:effectRef idx="0">
            <a:schemeClr val="accent3"/>
          </a:effectRef>
          <a:fontRef idx="minor">
            <a:schemeClr val="lt1"/>
          </a:fontRef>
        </p:style>
        <p:txBody>
          <a:bodyPr spcFirstLastPara="1" vert="vert270" wrap="square" lIns="91425" tIns="45700" rIns="91425" bIns="45700" anchor="ctr" anchorCtr="0">
            <a:noAutofit/>
          </a:bodyPr>
          <a:lstStyle/>
          <a:p>
            <a:pPr lvl="0" algn="ctr"/>
            <a:r>
              <a:rPr lang="en-IN" b="1">
                <a:solidFill>
                  <a:schemeClr val="tx1"/>
                </a:solidFill>
              </a:rPr>
              <a:t>GPU kernel code stored here</a:t>
            </a:r>
            <a:endParaRPr b="1" i="0" u="none" strike="noStrike" cap="none">
              <a:solidFill>
                <a:schemeClr val="tx1"/>
              </a:solidFill>
              <a:latin typeface="Aptos" panose="020B0004020202020204" pitchFamily="34" charset="0"/>
              <a:ea typeface="Arial"/>
              <a:cs typeface="Arial"/>
              <a:sym typeface="Arial"/>
            </a:endParaRPr>
          </a:p>
        </p:txBody>
      </p:sp>
      <p:cxnSp>
        <p:nvCxnSpPr>
          <p:cNvPr id="62" name="Google Shape;286;p28">
            <a:extLst>
              <a:ext uri="{FF2B5EF4-FFF2-40B4-BE49-F238E27FC236}">
                <a16:creationId xmlns:a16="http://schemas.microsoft.com/office/drawing/2014/main" id="{F1351454-DA6D-86A2-5F51-FD66225C203F}"/>
              </a:ext>
            </a:extLst>
          </p:cNvPr>
          <p:cNvCxnSpPr>
            <a:cxnSpLocks/>
          </p:cNvCxnSpPr>
          <p:nvPr/>
        </p:nvCxnSpPr>
        <p:spPr>
          <a:xfrm>
            <a:off x="5912632" y="4231151"/>
            <a:ext cx="107474" cy="619034"/>
          </a:xfrm>
          <a:prstGeom prst="straightConnector1">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3" name="Google Shape;287;p28">
            <a:extLst>
              <a:ext uri="{FF2B5EF4-FFF2-40B4-BE49-F238E27FC236}">
                <a16:creationId xmlns:a16="http://schemas.microsoft.com/office/drawing/2014/main" id="{A4DF7F45-56AF-2F60-5BE6-226CF436D1E2}"/>
              </a:ext>
            </a:extLst>
          </p:cNvPr>
          <p:cNvCxnSpPr>
            <a:cxnSpLocks/>
          </p:cNvCxnSpPr>
          <p:nvPr/>
        </p:nvCxnSpPr>
        <p:spPr>
          <a:xfrm flipH="1">
            <a:off x="3202713" y="4288366"/>
            <a:ext cx="107474" cy="561819"/>
          </a:xfrm>
          <a:prstGeom prst="straightConnector1">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1" name="Google Shape;288;p28">
            <a:extLst>
              <a:ext uri="{FF2B5EF4-FFF2-40B4-BE49-F238E27FC236}">
                <a16:creationId xmlns:a16="http://schemas.microsoft.com/office/drawing/2014/main" id="{3709E808-2D77-0E81-5FE7-36D3D3BAB4AD}"/>
              </a:ext>
            </a:extLst>
          </p:cNvPr>
          <p:cNvSpPr/>
          <p:nvPr/>
        </p:nvSpPr>
        <p:spPr>
          <a:xfrm rot="5400000">
            <a:off x="4380573" y="4177691"/>
            <a:ext cx="461665" cy="2897364"/>
          </a:xfrm>
          <a:prstGeom prst="roundRect">
            <a:avLst>
              <a:gd name="adj" fmla="val 16667"/>
            </a:avLst>
          </a:prstGeom>
          <a:ln w="28575">
            <a:prstDash val="lgDash"/>
            <a:headEnd type="none" w="sm" len="sm"/>
            <a:tailEnd type="none" w="sm" len="sm"/>
          </a:ln>
        </p:spPr>
        <p:style>
          <a:lnRef idx="2">
            <a:schemeClr val="accent3">
              <a:shade val="15000"/>
            </a:schemeClr>
          </a:lnRef>
          <a:fillRef idx="1">
            <a:schemeClr val="accent3"/>
          </a:fillRef>
          <a:effectRef idx="0">
            <a:schemeClr val="accent3"/>
          </a:effectRef>
          <a:fontRef idx="minor">
            <a:schemeClr val="lt1"/>
          </a:fontRef>
        </p:style>
        <p:txBody>
          <a:bodyPr spcFirstLastPara="1" vert="vert270" wrap="square" lIns="91425" tIns="45700" rIns="91425" bIns="45700" anchor="ctr" anchorCtr="0">
            <a:noAutofit/>
          </a:bodyPr>
          <a:lstStyle/>
          <a:p>
            <a:pPr lvl="0" algn="ctr"/>
            <a:r>
              <a:rPr lang="en-IN" b="1">
                <a:solidFill>
                  <a:schemeClr val="tx1"/>
                </a:solidFill>
              </a:rPr>
              <a:t>Model weights staged here</a:t>
            </a:r>
            <a:endParaRPr b="1" i="0" u="none" strike="noStrike" cap="none">
              <a:solidFill>
                <a:schemeClr val="tx1"/>
              </a:solidFill>
              <a:latin typeface="Aptos" panose="020B0004020202020204" pitchFamily="34" charset="0"/>
              <a:ea typeface="Arial"/>
              <a:cs typeface="Arial"/>
              <a:sym typeface="Arial"/>
            </a:endParaRPr>
          </a:p>
        </p:txBody>
      </p:sp>
      <p:sp>
        <p:nvSpPr>
          <p:cNvPr id="73" name="Google Shape;288;p28">
            <a:extLst>
              <a:ext uri="{FF2B5EF4-FFF2-40B4-BE49-F238E27FC236}">
                <a16:creationId xmlns:a16="http://schemas.microsoft.com/office/drawing/2014/main" id="{72F22AEA-6EE3-6889-8348-6939E10D4B1E}"/>
              </a:ext>
            </a:extLst>
          </p:cNvPr>
          <p:cNvSpPr/>
          <p:nvPr/>
        </p:nvSpPr>
        <p:spPr>
          <a:xfrm rot="5400000">
            <a:off x="4305718" y="4837821"/>
            <a:ext cx="611378" cy="2897364"/>
          </a:xfrm>
          <a:prstGeom prst="roundRect">
            <a:avLst>
              <a:gd name="adj" fmla="val 16667"/>
            </a:avLst>
          </a:prstGeom>
          <a:ln w="28575">
            <a:prstDash val="lgDash"/>
            <a:headEnd type="none" w="sm" len="sm"/>
            <a:tailEnd type="none" w="sm" len="sm"/>
          </a:ln>
        </p:spPr>
        <p:style>
          <a:lnRef idx="2">
            <a:schemeClr val="accent3">
              <a:shade val="15000"/>
            </a:schemeClr>
          </a:lnRef>
          <a:fillRef idx="1">
            <a:schemeClr val="accent3"/>
          </a:fillRef>
          <a:effectRef idx="0">
            <a:schemeClr val="accent3"/>
          </a:effectRef>
          <a:fontRef idx="minor">
            <a:schemeClr val="lt1"/>
          </a:fontRef>
        </p:style>
        <p:txBody>
          <a:bodyPr spcFirstLastPara="1" vert="vert270" wrap="square" lIns="91425" tIns="45700" rIns="91425" bIns="45700" anchor="ctr" anchorCtr="0">
            <a:noAutofit/>
          </a:bodyPr>
          <a:lstStyle/>
          <a:p>
            <a:pPr lvl="0" algn="ctr"/>
            <a:r>
              <a:rPr lang="en-IN" b="1">
                <a:solidFill>
                  <a:schemeClr val="tx1"/>
                </a:solidFill>
              </a:rPr>
              <a:t>Shared libraries mapped via </a:t>
            </a:r>
            <a:r>
              <a:rPr lang="en-IN" b="1" err="1">
                <a:solidFill>
                  <a:schemeClr val="tx1"/>
                </a:solidFill>
              </a:rPr>
              <a:t>mmap</a:t>
            </a:r>
            <a:r>
              <a:rPr lang="en-IN" b="1">
                <a:solidFill>
                  <a:schemeClr val="tx1"/>
                </a:solidFill>
              </a:rPr>
              <a:t>()</a:t>
            </a:r>
            <a:endParaRPr b="1" i="0" u="none" strike="noStrike" cap="none">
              <a:solidFill>
                <a:schemeClr val="tx1"/>
              </a:solidFill>
              <a:latin typeface="Aptos" panose="020B0004020202020204" pitchFamily="34" charset="0"/>
              <a:ea typeface="Arial"/>
              <a:cs typeface="Arial"/>
              <a:sym typeface="Arial"/>
            </a:endParaRPr>
          </a:p>
        </p:txBody>
      </p:sp>
    </p:spTree>
    <p:extLst>
      <p:ext uri="{BB962C8B-B14F-4D97-AF65-F5344CB8AC3E}">
        <p14:creationId xmlns:p14="http://schemas.microsoft.com/office/powerpoint/2010/main" val="12945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fade">
                                      <p:cBhvr>
                                        <p:cTn id="10" dur="500"/>
                                        <p:tgtEl>
                                          <p:spTgt spid="5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par>
                                <p:cTn id="40" presetID="10" presetClass="entr" presetSubtype="0" fill="hold"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par>
                                <p:cTn id="43" presetID="10" presetClass="entr" presetSubtype="0" fill="hold"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500"/>
                                        <p:tgtEl>
                                          <p:spTgt spid="24"/>
                                        </p:tgtEl>
                                      </p:cBhvr>
                                    </p:animEffect>
                                  </p:childTnLst>
                                </p:cTn>
                              </p:par>
                              <p:par>
                                <p:cTn id="46" presetID="10" presetClass="entr" presetSubtype="0" fill="hold"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par>
                                <p:cTn id="49" presetID="10" presetClass="entr" presetSubtype="0" fill="hold"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par>
                                <p:cTn id="52" presetID="10" presetClass="entr" presetSubtype="0" fill="hold"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500"/>
                                        <p:tgtEl>
                                          <p:spTgt spid="2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fade">
                                      <p:cBhvr>
                                        <p:cTn id="57" dur="500"/>
                                        <p:tgtEl>
                                          <p:spTgt spid="30"/>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fade">
                                      <p:cBhvr>
                                        <p:cTn id="60" dur="500"/>
                                        <p:tgtEl>
                                          <p:spTgt spid="33"/>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6"/>
                                        </p:tgtEl>
                                        <p:attrNameLst>
                                          <p:attrName>style.visibility</p:attrName>
                                        </p:attrNameLst>
                                      </p:cBhvr>
                                      <p:to>
                                        <p:strVal val="visible"/>
                                      </p:to>
                                    </p:set>
                                    <p:animEffect transition="in" filter="fade">
                                      <p:cBhvr>
                                        <p:cTn id="63" dur="500"/>
                                        <p:tgtEl>
                                          <p:spTgt spid="36"/>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fade">
                                      <p:cBhvr>
                                        <p:cTn id="66" dur="500"/>
                                        <p:tgtEl>
                                          <p:spTgt spid="38"/>
                                        </p:tgtEl>
                                      </p:cBhvr>
                                    </p:animEffect>
                                  </p:childTnLst>
                                </p:cTn>
                              </p:par>
                              <p:par>
                                <p:cTn id="67" presetID="10" presetClass="entr" presetSubtype="0" fill="hold" nodeType="withEffect">
                                  <p:stCondLst>
                                    <p:cond delay="0"/>
                                  </p:stCondLst>
                                  <p:childTnLst>
                                    <p:set>
                                      <p:cBhvr>
                                        <p:cTn id="68" dur="1" fill="hold">
                                          <p:stCondLst>
                                            <p:cond delay="0"/>
                                          </p:stCondLst>
                                        </p:cTn>
                                        <p:tgtEl>
                                          <p:spTgt spid="39"/>
                                        </p:tgtEl>
                                        <p:attrNameLst>
                                          <p:attrName>style.visibility</p:attrName>
                                        </p:attrNameLst>
                                      </p:cBhvr>
                                      <p:to>
                                        <p:strVal val="visible"/>
                                      </p:to>
                                    </p:set>
                                    <p:animEffect transition="in" filter="fade">
                                      <p:cBhvr>
                                        <p:cTn id="69" dur="500"/>
                                        <p:tgtEl>
                                          <p:spTgt spid="39"/>
                                        </p:tgtEl>
                                      </p:cBhvr>
                                    </p:animEffect>
                                  </p:childTnLst>
                                </p:cTn>
                              </p:par>
                              <p:par>
                                <p:cTn id="70" presetID="10" presetClass="entr" presetSubtype="0" fill="hold" nodeType="with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fade">
                                      <p:cBhvr>
                                        <p:cTn id="72" dur="500"/>
                                        <p:tgtEl>
                                          <p:spTgt spid="4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63"/>
                                        </p:tgtEl>
                                        <p:attrNameLst>
                                          <p:attrName>style.visibility</p:attrName>
                                        </p:attrNameLst>
                                      </p:cBhvr>
                                      <p:to>
                                        <p:strVal val="visible"/>
                                      </p:to>
                                    </p:set>
                                    <p:animEffect transition="in" filter="wipe(up)">
                                      <p:cBhvr>
                                        <p:cTn id="77" dur="500"/>
                                        <p:tgtEl>
                                          <p:spTgt spid="63"/>
                                        </p:tgtEl>
                                      </p:cBhvr>
                                    </p:animEffect>
                                  </p:childTnLst>
                                </p:cTn>
                              </p:par>
                              <p:par>
                                <p:cTn id="78" presetID="22" presetClass="entr" presetSubtype="1" fill="hold" nodeType="withEffect">
                                  <p:stCondLst>
                                    <p:cond delay="0"/>
                                  </p:stCondLst>
                                  <p:childTnLst>
                                    <p:set>
                                      <p:cBhvr>
                                        <p:cTn id="79" dur="1" fill="hold">
                                          <p:stCondLst>
                                            <p:cond delay="0"/>
                                          </p:stCondLst>
                                        </p:cTn>
                                        <p:tgtEl>
                                          <p:spTgt spid="62"/>
                                        </p:tgtEl>
                                        <p:attrNameLst>
                                          <p:attrName>style.visibility</p:attrName>
                                        </p:attrNameLst>
                                      </p:cBhvr>
                                      <p:to>
                                        <p:strVal val="visible"/>
                                      </p:to>
                                    </p:set>
                                    <p:animEffect transition="in" filter="wipe(up)">
                                      <p:cBhvr>
                                        <p:cTn id="80" dur="500"/>
                                        <p:tgtEl>
                                          <p:spTgt spid="62"/>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73"/>
                                        </p:tgtEl>
                                        <p:attrNameLst>
                                          <p:attrName>style.visibility</p:attrName>
                                        </p:attrNameLst>
                                      </p:cBhvr>
                                      <p:to>
                                        <p:strVal val="visible"/>
                                      </p:to>
                                    </p:set>
                                    <p:animEffect transition="in" filter="fade">
                                      <p:cBhvr>
                                        <p:cTn id="85" dur="500"/>
                                        <p:tgtEl>
                                          <p:spTgt spid="73"/>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71"/>
                                        </p:tgtEl>
                                        <p:attrNameLst>
                                          <p:attrName>style.visibility</p:attrName>
                                        </p:attrNameLst>
                                      </p:cBhvr>
                                      <p:to>
                                        <p:strVal val="visible"/>
                                      </p:to>
                                    </p:set>
                                    <p:animEffect transition="in" filter="fade">
                                      <p:cBhvr>
                                        <p:cTn id="90" dur="500"/>
                                        <p:tgtEl>
                                          <p:spTgt spid="71"/>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61"/>
                                        </p:tgtEl>
                                        <p:attrNameLst>
                                          <p:attrName>style.visibility</p:attrName>
                                        </p:attrNameLst>
                                      </p:cBhvr>
                                      <p:to>
                                        <p:strVal val="visible"/>
                                      </p:to>
                                    </p:set>
                                    <p:animEffect transition="in" filter="fade">
                                      <p:cBhvr>
                                        <p:cTn id="95" dur="500"/>
                                        <p:tgtEl>
                                          <p:spTgt spid="61"/>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nodeType="clickEffect">
                                  <p:stCondLst>
                                    <p:cond delay="0"/>
                                  </p:stCondLst>
                                  <p:childTnLst>
                                    <p:set>
                                      <p:cBhvr>
                                        <p:cTn id="99" dur="1" fill="hold">
                                          <p:stCondLst>
                                            <p:cond delay="0"/>
                                          </p:stCondLst>
                                        </p:cTn>
                                        <p:tgtEl>
                                          <p:spTgt spid="26"/>
                                        </p:tgtEl>
                                        <p:attrNameLst>
                                          <p:attrName>style.visibility</p:attrName>
                                        </p:attrNameLst>
                                      </p:cBhvr>
                                      <p:to>
                                        <p:strVal val="visible"/>
                                      </p:to>
                                    </p:set>
                                    <p:animEffect transition="in" filter="fade">
                                      <p:cBhvr>
                                        <p:cTn id="100" dur="500"/>
                                        <p:tgtEl>
                                          <p:spTgt spid="26"/>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52"/>
                                        </p:tgtEl>
                                        <p:attrNameLst>
                                          <p:attrName>style.visibility</p:attrName>
                                        </p:attrNameLst>
                                      </p:cBhvr>
                                      <p:to>
                                        <p:strVal val="visible"/>
                                      </p:to>
                                    </p:set>
                                    <p:animEffect transition="in" filter="fade">
                                      <p:cBhvr>
                                        <p:cTn id="103" dur="500"/>
                                        <p:tgtEl>
                                          <p:spTgt spid="52"/>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12"/>
                                        </p:tgtEl>
                                        <p:attrNameLst>
                                          <p:attrName>style.visibility</p:attrName>
                                        </p:attrNameLst>
                                      </p:cBhvr>
                                      <p:to>
                                        <p:strVal val="visible"/>
                                      </p:to>
                                    </p:set>
                                    <p:animEffect transition="in" filter="fade">
                                      <p:cBhvr>
                                        <p:cTn id="108" dur="500"/>
                                        <p:tgtEl>
                                          <p:spTgt spid="12"/>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54"/>
                                        </p:tgtEl>
                                        <p:attrNameLst>
                                          <p:attrName>style.visibility</p:attrName>
                                        </p:attrNameLst>
                                      </p:cBhvr>
                                      <p:to>
                                        <p:strVal val="visible"/>
                                      </p:to>
                                    </p:set>
                                    <p:animEffect transition="in" filter="fade">
                                      <p:cBhvr>
                                        <p:cTn id="111"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2" grpId="0" animBg="1"/>
      <p:bldP spid="54" grpId="0" animBg="1"/>
      <p:bldP spid="9" grpId="0"/>
      <p:bldP spid="13" grpId="0"/>
      <p:bldP spid="15" grpId="0"/>
      <p:bldP spid="17" grpId="0"/>
      <p:bldP spid="18" grpId="0" animBg="1"/>
      <p:bldP spid="19" grpId="0" animBg="1"/>
      <p:bldP spid="30" grpId="0" animBg="1"/>
      <p:bldP spid="33" grpId="0" animBg="1"/>
      <p:bldP spid="36" grpId="0" animBg="1"/>
      <p:bldP spid="38" grpId="0" animBg="1"/>
      <p:bldP spid="61" grpId="0" animBg="1"/>
      <p:bldP spid="71" grpId="0" animBg="1"/>
      <p:bldP spid="7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DB3F9-9859-C647-DC28-36AFC8765B5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7B0D9F5-47B9-CBDE-35E1-639B5164C0E4}"/>
              </a:ext>
            </a:extLst>
          </p:cNvPr>
          <p:cNvSpPr/>
          <p:nvPr/>
        </p:nvSpPr>
        <p:spPr>
          <a:xfrm>
            <a:off x="0" y="0"/>
            <a:ext cx="12192000" cy="6858000"/>
          </a:xfrm>
          <a:prstGeom prst="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76" name="Von Neumann Bottleneck">
            <a:extLst>
              <a:ext uri="{FF2B5EF4-FFF2-40B4-BE49-F238E27FC236}">
                <a16:creationId xmlns:a16="http://schemas.microsoft.com/office/drawing/2014/main" id="{67263C02-3C78-7B17-C70B-ECB519C9A163}"/>
              </a:ext>
            </a:extLst>
          </p:cNvPr>
          <p:cNvSpPr txBox="1"/>
          <p:nvPr/>
        </p:nvSpPr>
        <p:spPr>
          <a:xfrm>
            <a:off x="4282063" y="2836017"/>
            <a:ext cx="3627917" cy="592983"/>
          </a:xfrm>
          <a:prstGeom prst="rect">
            <a:avLst/>
          </a:prstGeom>
          <a:solidFill>
            <a:schemeClr val="accent5">
              <a:lumMod val="60000"/>
              <a:lumOff val="40000"/>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lvl1pPr algn="l">
              <a:lnSpc>
                <a:spcPct val="80000"/>
              </a:lnSpc>
              <a:defRPr sz="8500" b="1" spc="-170"/>
            </a:lvl1pPr>
          </a:lstStyle>
          <a:p>
            <a:pPr algn="ctr"/>
            <a:r>
              <a:rPr lang="en-IN" sz="4400">
                <a:solidFill>
                  <a:srgbClr val="002060"/>
                </a:solidFill>
                <a:latin typeface="Helvetica"/>
                <a:cs typeface="Helvetica"/>
              </a:rPr>
              <a:t>Backup Slides</a:t>
            </a:r>
            <a:endParaRPr sz="5400" i="1">
              <a:solidFill>
                <a:srgbClr val="002060"/>
              </a:solidFill>
              <a:latin typeface="Helvetica" panose="020B0604020202020204" pitchFamily="34" charset="0"/>
              <a:cs typeface="Helvetica" panose="020B0604020202020204" pitchFamily="34" charset="0"/>
            </a:endParaRPr>
          </a:p>
        </p:txBody>
      </p:sp>
      <p:sp>
        <p:nvSpPr>
          <p:cNvPr id="2" name="Google Shape;55;p9">
            <a:extLst>
              <a:ext uri="{FF2B5EF4-FFF2-40B4-BE49-F238E27FC236}">
                <a16:creationId xmlns:a16="http://schemas.microsoft.com/office/drawing/2014/main" id="{BDA0D48F-B56D-72B5-7284-B632E0D8524D}"/>
              </a:ext>
            </a:extLst>
          </p:cNvPr>
          <p:cNvSpPr txBox="1">
            <a:spLocks/>
          </p:cNvSpPr>
          <p:nvPr/>
        </p:nvSpPr>
        <p:spPr>
          <a:xfrm>
            <a:off x="11283638" y="6286400"/>
            <a:ext cx="858900" cy="525000"/>
          </a:xfrm>
          <a:prstGeom prst="rect">
            <a:avLst/>
          </a:prstGeom>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Clr>
                <a:srgbClr val="000000"/>
              </a:buClr>
              <a:buSzPts val="1800"/>
              <a:buFont typeface="Arial"/>
              <a:buNone/>
              <a:defRPr/>
            </a:pPr>
            <a:fld id="{00000000-1234-1234-1234-123412341234}" type="slidenum">
              <a:rPr lang="en-US" sz="2160" kern="0" smtClean="0">
                <a:solidFill>
                  <a:schemeClr val="accent1">
                    <a:lumMod val="60000"/>
                    <a:lumOff val="40000"/>
                  </a:schemeClr>
                </a:solidFill>
                <a:latin typeface="Arial"/>
                <a:cs typeface="Arial"/>
                <a:sym typeface="Arial"/>
              </a:rPr>
              <a:pPr algn="r">
                <a:buClr>
                  <a:srgbClr val="000000"/>
                </a:buClr>
                <a:buSzPts val="1800"/>
                <a:buFont typeface="Arial"/>
                <a:buNone/>
                <a:defRPr/>
              </a:pPr>
              <a:t>30</a:t>
            </a:fld>
            <a:endParaRPr lang="en-US" sz="2160" kern="0">
              <a:solidFill>
                <a:schemeClr val="accent1">
                  <a:lumMod val="60000"/>
                  <a:lumOff val="40000"/>
                </a:schemeClr>
              </a:solidFill>
              <a:latin typeface="Arial"/>
              <a:cs typeface="Arial"/>
              <a:sym typeface="Arial"/>
            </a:endParaRPr>
          </a:p>
        </p:txBody>
      </p:sp>
    </p:spTree>
    <p:extLst>
      <p:ext uri="{BB962C8B-B14F-4D97-AF65-F5344CB8AC3E}">
        <p14:creationId xmlns:p14="http://schemas.microsoft.com/office/powerpoint/2010/main" val="14227467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8E862-F955-023D-FBD9-2D177694A904}"/>
            </a:ext>
          </a:extLst>
        </p:cNvPr>
        <p:cNvGrpSpPr/>
        <p:nvPr/>
      </p:nvGrpSpPr>
      <p:grpSpPr>
        <a:xfrm>
          <a:off x="0" y="0"/>
          <a:ext cx="0" cy="0"/>
          <a:chOff x="0" y="0"/>
          <a:chExt cx="0" cy="0"/>
        </a:xfrm>
      </p:grpSpPr>
      <p:sp>
        <p:nvSpPr>
          <p:cNvPr id="4" name="Google Shape;53;p9">
            <a:extLst>
              <a:ext uri="{FF2B5EF4-FFF2-40B4-BE49-F238E27FC236}">
                <a16:creationId xmlns:a16="http://schemas.microsoft.com/office/drawing/2014/main" id="{848C9696-10E1-CD72-CC96-1B6E281C8D09}"/>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a:t>Attacker</a:t>
            </a:r>
          </a:p>
        </p:txBody>
      </p:sp>
      <p:sp>
        <p:nvSpPr>
          <p:cNvPr id="27" name="Google Shape;55;p9">
            <a:extLst>
              <a:ext uri="{FF2B5EF4-FFF2-40B4-BE49-F238E27FC236}">
                <a16:creationId xmlns:a16="http://schemas.microsoft.com/office/drawing/2014/main" id="{6707AE3F-6E00-D130-9C15-9B74824FA5CA}"/>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31</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pic>
        <p:nvPicPr>
          <p:cNvPr id="14" name="Picture 13">
            <a:extLst>
              <a:ext uri="{FF2B5EF4-FFF2-40B4-BE49-F238E27FC236}">
                <a16:creationId xmlns:a16="http://schemas.microsoft.com/office/drawing/2014/main" id="{B6379A14-4CEA-EBFC-F8E1-CE772F08C098}"/>
              </a:ext>
            </a:extLst>
          </p:cNvPr>
          <p:cNvPicPr>
            <a:picLocks noChangeAspect="1"/>
          </p:cNvPicPr>
          <p:nvPr/>
        </p:nvPicPr>
        <p:blipFill>
          <a:blip r:embed="rId3">
            <a:alphaModFix amt="35000"/>
          </a:blip>
          <a:stretch>
            <a:fillRect/>
          </a:stretch>
        </p:blipFill>
        <p:spPr>
          <a:xfrm>
            <a:off x="7865367" y="93688"/>
            <a:ext cx="4210660" cy="2711950"/>
          </a:xfrm>
          <a:prstGeom prst="rect">
            <a:avLst/>
          </a:prstGeom>
        </p:spPr>
      </p:pic>
      <p:pic>
        <p:nvPicPr>
          <p:cNvPr id="2" name="Picture 1">
            <a:extLst>
              <a:ext uri="{FF2B5EF4-FFF2-40B4-BE49-F238E27FC236}">
                <a16:creationId xmlns:a16="http://schemas.microsoft.com/office/drawing/2014/main" id="{2DE42202-DBB1-E2C7-355C-B1749D1C65EA}"/>
              </a:ext>
            </a:extLst>
          </p:cNvPr>
          <p:cNvPicPr>
            <a:picLocks noChangeAspect="1"/>
          </p:cNvPicPr>
          <p:nvPr/>
        </p:nvPicPr>
        <p:blipFill>
          <a:blip r:embed="rId3">
            <a:alphaModFix/>
          </a:blip>
          <a:srcRect l="38737" t="42643" r="18819" b="37075"/>
          <a:stretch>
            <a:fillRect/>
          </a:stretch>
        </p:blipFill>
        <p:spPr>
          <a:xfrm>
            <a:off x="9496425" y="1250156"/>
            <a:ext cx="1787213" cy="550069"/>
          </a:xfrm>
          <a:prstGeom prst="rect">
            <a:avLst/>
          </a:prstGeom>
        </p:spPr>
      </p:pic>
      <p:pic>
        <p:nvPicPr>
          <p:cNvPr id="32" name="Picture 31">
            <a:extLst>
              <a:ext uri="{FF2B5EF4-FFF2-40B4-BE49-F238E27FC236}">
                <a16:creationId xmlns:a16="http://schemas.microsoft.com/office/drawing/2014/main" id="{DC201A97-4624-838E-8836-B0E0DC6F51B6}"/>
              </a:ext>
            </a:extLst>
          </p:cNvPr>
          <p:cNvPicPr>
            <a:picLocks noChangeAspect="1"/>
          </p:cNvPicPr>
          <p:nvPr/>
        </p:nvPicPr>
        <p:blipFill>
          <a:blip r:embed="rId3">
            <a:alphaModFix/>
          </a:blip>
          <a:srcRect l="11026" t="42641" r="61263" b="5"/>
          <a:stretch>
            <a:fillRect/>
          </a:stretch>
        </p:blipFill>
        <p:spPr>
          <a:xfrm>
            <a:off x="8329613" y="1250156"/>
            <a:ext cx="1166813" cy="1555482"/>
          </a:xfrm>
          <a:prstGeom prst="rect">
            <a:avLst/>
          </a:prstGeom>
        </p:spPr>
      </p:pic>
      <p:pic>
        <p:nvPicPr>
          <p:cNvPr id="3" name="Picture 2">
            <a:extLst>
              <a:ext uri="{FF2B5EF4-FFF2-40B4-BE49-F238E27FC236}">
                <a16:creationId xmlns:a16="http://schemas.microsoft.com/office/drawing/2014/main" id="{6E5589DC-52CE-F1D3-1300-569625EB86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222" y="1379858"/>
            <a:ext cx="1006328" cy="1006328"/>
          </a:xfrm>
          <a:prstGeom prst="rect">
            <a:avLst/>
          </a:prstGeom>
        </p:spPr>
      </p:pic>
      <p:pic>
        <p:nvPicPr>
          <p:cNvPr id="8" name="Google Shape;880;p52">
            <a:extLst>
              <a:ext uri="{FF2B5EF4-FFF2-40B4-BE49-F238E27FC236}">
                <a16:creationId xmlns:a16="http://schemas.microsoft.com/office/drawing/2014/main" id="{7CA19561-3384-6AD9-217B-8DCA27A93B87}"/>
              </a:ext>
            </a:extLst>
          </p:cNvPr>
          <p:cNvPicPr preferRelativeResize="0"/>
          <p:nvPr/>
        </p:nvPicPr>
        <p:blipFill>
          <a:blip r:embed="rId5">
            <a:alphaModFix/>
          </a:blip>
          <a:stretch>
            <a:fillRect/>
          </a:stretch>
        </p:blipFill>
        <p:spPr>
          <a:xfrm>
            <a:off x="598343" y="2072322"/>
            <a:ext cx="797176" cy="804917"/>
          </a:xfrm>
          <a:prstGeom prst="rect">
            <a:avLst/>
          </a:prstGeom>
          <a:noFill/>
          <a:ln>
            <a:noFill/>
          </a:ln>
        </p:spPr>
      </p:pic>
      <p:pic>
        <p:nvPicPr>
          <p:cNvPr id="9" name="Picture 8">
            <a:extLst>
              <a:ext uri="{FF2B5EF4-FFF2-40B4-BE49-F238E27FC236}">
                <a16:creationId xmlns:a16="http://schemas.microsoft.com/office/drawing/2014/main" id="{80C7765E-399F-12B7-A14C-D30850F57E2F}"/>
              </a:ext>
            </a:extLst>
          </p:cNvPr>
          <p:cNvPicPr>
            <a:picLocks noChangeAspect="1"/>
          </p:cNvPicPr>
          <p:nvPr/>
        </p:nvPicPr>
        <p:blipFill>
          <a:blip r:embed="rId3">
            <a:alphaModFix/>
          </a:blip>
          <a:srcRect l="49" t="42641" r="85159" b="5"/>
          <a:stretch>
            <a:fillRect/>
          </a:stretch>
        </p:blipFill>
        <p:spPr>
          <a:xfrm>
            <a:off x="7865367" y="1250152"/>
            <a:ext cx="622822" cy="1555482"/>
          </a:xfrm>
          <a:prstGeom prst="rect">
            <a:avLst/>
          </a:prstGeom>
        </p:spPr>
      </p:pic>
      <p:sp>
        <p:nvSpPr>
          <p:cNvPr id="5" name="Speech Bubble: Rectangle with Corners Rounded 4">
            <a:extLst>
              <a:ext uri="{FF2B5EF4-FFF2-40B4-BE49-F238E27FC236}">
                <a16:creationId xmlns:a16="http://schemas.microsoft.com/office/drawing/2014/main" id="{7341B2DA-59BA-50D5-8522-DEBB406D67AA}"/>
              </a:ext>
            </a:extLst>
          </p:cNvPr>
          <p:cNvSpPr/>
          <p:nvPr/>
        </p:nvSpPr>
        <p:spPr>
          <a:xfrm>
            <a:off x="1630153" y="1185427"/>
            <a:ext cx="5946547" cy="1116131"/>
          </a:xfrm>
          <a:prstGeom prst="wedgeRoundRectCallout">
            <a:avLst>
              <a:gd name="adj1" fmla="val -59379"/>
              <a:gd name="adj2" fmla="val 56586"/>
              <a:gd name="adj3" fmla="val 16667"/>
            </a:avLst>
          </a:prstGeom>
          <a:solidFill>
            <a:srgbClr val="FFD966">
              <a:alpha val="50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pPr algn="ctr"/>
            <a:r>
              <a:rPr lang="en-IN" sz="2000">
                <a:solidFill>
                  <a:schemeClr val="tx1"/>
                </a:solidFill>
              </a:rPr>
              <a:t>Induce a bit-flip </a:t>
            </a:r>
          </a:p>
          <a:p>
            <a:pPr algn="ctr"/>
            <a:r>
              <a:rPr lang="en-IN" sz="2000">
                <a:solidFill>
                  <a:schemeClr val="tx1"/>
                </a:solidFill>
              </a:rPr>
              <a:t>in the </a:t>
            </a:r>
            <a:r>
              <a:rPr lang="en-IN" sz="2000" err="1">
                <a:solidFill>
                  <a:schemeClr val="tx1"/>
                </a:solidFill>
                <a:latin typeface="Consolas" panose="020B0609020204030204" pitchFamily="49" charset="0"/>
              </a:rPr>
              <a:t>nv_fatbin</a:t>
            </a:r>
            <a:r>
              <a:rPr lang="en-IN" sz="2000">
                <a:solidFill>
                  <a:schemeClr val="tx1"/>
                </a:solidFill>
                <a:latin typeface="Consolas" panose="020B0609020204030204" pitchFamily="49" charset="0"/>
              </a:rPr>
              <a:t> </a:t>
            </a:r>
            <a:r>
              <a:rPr lang="en-IN" sz="2000">
                <a:solidFill>
                  <a:schemeClr val="tx1"/>
                </a:solidFill>
              </a:rPr>
              <a:t>section of a CUDA library </a:t>
            </a:r>
          </a:p>
          <a:p>
            <a:pPr algn="ctr"/>
            <a:r>
              <a:rPr lang="en-IN" sz="2000">
                <a:solidFill>
                  <a:schemeClr val="tx1"/>
                </a:solidFill>
              </a:rPr>
              <a:t>while it resides in DRAM — before the victim executes.</a:t>
            </a:r>
            <a:endParaRPr lang="en-IN" sz="2000">
              <a:solidFill>
                <a:schemeClr val="tx1"/>
              </a:solidFill>
              <a:latin typeface="Aptos" panose="020B0004020202020204" pitchFamily="34" charset="0"/>
            </a:endParaRPr>
          </a:p>
        </p:txBody>
      </p:sp>
      <p:sp>
        <p:nvSpPr>
          <p:cNvPr id="7" name="Rectangle: Rounded Corners 6">
            <a:extLst>
              <a:ext uri="{FF2B5EF4-FFF2-40B4-BE49-F238E27FC236}">
                <a16:creationId xmlns:a16="http://schemas.microsoft.com/office/drawing/2014/main" id="{887920B6-BB83-DAC7-0561-AE941320FA2D}"/>
              </a:ext>
            </a:extLst>
          </p:cNvPr>
          <p:cNvSpPr/>
          <p:nvPr/>
        </p:nvSpPr>
        <p:spPr>
          <a:xfrm>
            <a:off x="598343" y="3351944"/>
            <a:ext cx="3132262" cy="481428"/>
          </a:xfrm>
          <a:prstGeom prst="roundRect">
            <a:avLst>
              <a:gd name="adj" fmla="val 29313"/>
            </a:avLst>
          </a:prstGeom>
          <a:solidFill>
            <a:schemeClr val="accent5">
              <a:lumMod val="40000"/>
              <a:lumOff val="60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ptos" panose="020B0004020202020204" pitchFamily="34" charset="0"/>
                <a:ea typeface="Cambria"/>
                <a:cs typeface="Cambria"/>
                <a:sym typeface="Cambria"/>
              </a:rPr>
              <a:t>OS Page Deduplication</a:t>
            </a:r>
            <a:endParaRPr lang="en-US" sz="2000" b="1">
              <a:solidFill>
                <a:schemeClr val="tx1"/>
              </a:solidFill>
              <a:latin typeface="Aptos" panose="020B0004020202020204" pitchFamily="34" charset="0"/>
              <a:ea typeface="Cambria"/>
              <a:cs typeface="Cambria"/>
            </a:endParaRPr>
          </a:p>
        </p:txBody>
      </p:sp>
      <p:sp>
        <p:nvSpPr>
          <p:cNvPr id="10" name="Rectangle: Rounded Corners 9">
            <a:extLst>
              <a:ext uri="{FF2B5EF4-FFF2-40B4-BE49-F238E27FC236}">
                <a16:creationId xmlns:a16="http://schemas.microsoft.com/office/drawing/2014/main" id="{1E8A8140-EB76-DDC8-90F1-39ADE7743A2A}"/>
              </a:ext>
            </a:extLst>
          </p:cNvPr>
          <p:cNvSpPr/>
          <p:nvPr/>
        </p:nvSpPr>
        <p:spPr>
          <a:xfrm>
            <a:off x="7705092" y="3351944"/>
            <a:ext cx="3132262" cy="481428"/>
          </a:xfrm>
          <a:prstGeom prst="roundRect">
            <a:avLst>
              <a:gd name="adj" fmla="val 29313"/>
            </a:avLst>
          </a:prstGeom>
          <a:solidFill>
            <a:schemeClr val="accent5">
              <a:lumMod val="40000"/>
              <a:lumOff val="60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ptos" panose="020B0004020202020204" pitchFamily="34" charset="0"/>
                <a:ea typeface="Cambria"/>
                <a:cs typeface="Cambria"/>
                <a:sym typeface="Cambria"/>
              </a:rPr>
              <a:t>Frame Feng Shui</a:t>
            </a:r>
            <a:endParaRPr lang="en-US" sz="2000" b="1">
              <a:solidFill>
                <a:schemeClr val="tx1"/>
              </a:solidFill>
              <a:latin typeface="Aptos" panose="020B0004020202020204" pitchFamily="34" charset="0"/>
              <a:ea typeface="Cambria"/>
              <a:cs typeface="Cambria"/>
            </a:endParaRPr>
          </a:p>
        </p:txBody>
      </p:sp>
      <p:pic>
        <p:nvPicPr>
          <p:cNvPr id="31" name="Picture 30">
            <a:extLst>
              <a:ext uri="{FF2B5EF4-FFF2-40B4-BE49-F238E27FC236}">
                <a16:creationId xmlns:a16="http://schemas.microsoft.com/office/drawing/2014/main" id="{6AEDF2FA-4249-1F3A-34A4-6B31D3FED7F2}"/>
              </a:ext>
            </a:extLst>
          </p:cNvPr>
          <p:cNvPicPr>
            <a:picLocks noChangeAspect="1"/>
          </p:cNvPicPr>
          <p:nvPr/>
        </p:nvPicPr>
        <p:blipFill>
          <a:blip r:embed="rId6"/>
          <a:stretch>
            <a:fillRect/>
          </a:stretch>
        </p:blipFill>
        <p:spPr>
          <a:xfrm>
            <a:off x="1486759" y="5209296"/>
            <a:ext cx="1397388" cy="1397388"/>
          </a:xfrm>
          <a:prstGeom prst="rect">
            <a:avLst/>
          </a:prstGeom>
        </p:spPr>
      </p:pic>
      <p:grpSp>
        <p:nvGrpSpPr>
          <p:cNvPr id="11" name="Group 10">
            <a:extLst>
              <a:ext uri="{FF2B5EF4-FFF2-40B4-BE49-F238E27FC236}">
                <a16:creationId xmlns:a16="http://schemas.microsoft.com/office/drawing/2014/main" id="{C0C39B70-E8CE-C5F9-3071-01F4B79E5444}"/>
              </a:ext>
            </a:extLst>
          </p:cNvPr>
          <p:cNvGrpSpPr/>
          <p:nvPr/>
        </p:nvGrpSpPr>
        <p:grpSpPr>
          <a:xfrm>
            <a:off x="598343" y="4324734"/>
            <a:ext cx="3174221" cy="2291253"/>
            <a:chOff x="8892418" y="1566802"/>
            <a:chExt cx="3174221" cy="2291253"/>
          </a:xfrm>
        </p:grpSpPr>
        <p:grpSp>
          <p:nvGrpSpPr>
            <p:cNvPr id="17" name="Group 16">
              <a:extLst>
                <a:ext uri="{FF2B5EF4-FFF2-40B4-BE49-F238E27FC236}">
                  <a16:creationId xmlns:a16="http://schemas.microsoft.com/office/drawing/2014/main" id="{52AE3229-99DE-C8A6-B064-D7FAC0349D59}"/>
                </a:ext>
              </a:extLst>
            </p:cNvPr>
            <p:cNvGrpSpPr/>
            <p:nvPr/>
          </p:nvGrpSpPr>
          <p:grpSpPr>
            <a:xfrm>
              <a:off x="9004035" y="1660240"/>
              <a:ext cx="3062604" cy="2188512"/>
              <a:chOff x="6713297" y="1354187"/>
              <a:chExt cx="2296953" cy="1641384"/>
            </a:xfrm>
          </p:grpSpPr>
          <p:pic>
            <p:nvPicPr>
              <p:cNvPr id="30" name="Google Shape;672;p39" descr="A black and grey paper with text&#10;&#10;AI-generated content may be incorrect.">
                <a:extLst>
                  <a:ext uri="{FF2B5EF4-FFF2-40B4-BE49-F238E27FC236}">
                    <a16:creationId xmlns:a16="http://schemas.microsoft.com/office/drawing/2014/main" id="{C8EAACDE-02D1-71BC-721A-27D50384D018}"/>
                  </a:ext>
                </a:extLst>
              </p:cNvPr>
              <p:cNvPicPr preferRelativeResize="0"/>
              <p:nvPr/>
            </p:nvPicPr>
            <p:blipFill>
              <a:blip r:embed="rId7">
                <a:alphaModFix/>
              </a:blip>
              <a:stretch>
                <a:fillRect/>
              </a:stretch>
            </p:blipFill>
            <p:spPr>
              <a:xfrm>
                <a:off x="7640047" y="1998347"/>
                <a:ext cx="382823" cy="390521"/>
              </a:xfrm>
              <a:prstGeom prst="rect">
                <a:avLst/>
              </a:prstGeom>
              <a:noFill/>
              <a:ln>
                <a:noFill/>
              </a:ln>
            </p:spPr>
          </p:pic>
          <p:pic>
            <p:nvPicPr>
              <p:cNvPr id="23" name="Google Shape;651;p39">
                <a:extLst>
                  <a:ext uri="{FF2B5EF4-FFF2-40B4-BE49-F238E27FC236}">
                    <a16:creationId xmlns:a16="http://schemas.microsoft.com/office/drawing/2014/main" id="{27C21AA2-FDAB-40B2-605E-5C00C7E2F552}"/>
                  </a:ext>
                </a:extLst>
              </p:cNvPr>
              <p:cNvPicPr preferRelativeResize="0"/>
              <p:nvPr/>
            </p:nvPicPr>
            <p:blipFill>
              <a:blip r:embed="rId5">
                <a:alphaModFix/>
              </a:blip>
              <a:stretch>
                <a:fillRect/>
              </a:stretch>
            </p:blipFill>
            <p:spPr>
              <a:xfrm>
                <a:off x="6891892" y="1354914"/>
                <a:ext cx="624440" cy="571199"/>
              </a:xfrm>
              <a:prstGeom prst="rect">
                <a:avLst/>
              </a:prstGeom>
              <a:noFill/>
              <a:ln>
                <a:noFill/>
              </a:ln>
            </p:spPr>
          </p:pic>
          <p:pic>
            <p:nvPicPr>
              <p:cNvPr id="24" name="Google Shape;659;p39" descr="A person using a computer&#10;&#10;AI-generated content may be incorrect.">
                <a:extLst>
                  <a:ext uri="{FF2B5EF4-FFF2-40B4-BE49-F238E27FC236}">
                    <a16:creationId xmlns:a16="http://schemas.microsoft.com/office/drawing/2014/main" id="{69CF1595-DD64-3C4F-D405-105586E81586}"/>
                  </a:ext>
                </a:extLst>
              </p:cNvPr>
              <p:cNvPicPr preferRelativeResize="0"/>
              <p:nvPr/>
            </p:nvPicPr>
            <p:blipFill>
              <a:blip r:embed="rId8">
                <a:alphaModFix/>
              </a:blip>
              <a:stretch>
                <a:fillRect/>
              </a:stretch>
            </p:blipFill>
            <p:spPr>
              <a:xfrm>
                <a:off x="8202387" y="1354187"/>
                <a:ext cx="617766" cy="576650"/>
              </a:xfrm>
              <a:prstGeom prst="rect">
                <a:avLst/>
              </a:prstGeom>
              <a:noFill/>
              <a:ln>
                <a:noFill/>
              </a:ln>
            </p:spPr>
          </p:pic>
          <p:cxnSp>
            <p:nvCxnSpPr>
              <p:cNvPr id="25" name="Straight Arrow Connector 24">
                <a:extLst>
                  <a:ext uri="{FF2B5EF4-FFF2-40B4-BE49-F238E27FC236}">
                    <a16:creationId xmlns:a16="http://schemas.microsoft.com/office/drawing/2014/main" id="{8113558A-2F49-F37E-DF61-AA57EF2F0134}"/>
                  </a:ext>
                </a:extLst>
              </p:cNvPr>
              <p:cNvCxnSpPr/>
              <p:nvPr/>
            </p:nvCxnSpPr>
            <p:spPr>
              <a:xfrm>
                <a:off x="7213282" y="1962625"/>
                <a:ext cx="489585" cy="210028"/>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0CA3CA3E-5341-6A01-F2D2-9440DDAA45D9}"/>
                  </a:ext>
                </a:extLst>
              </p:cNvPr>
              <p:cNvCxnSpPr>
                <a:cxnSpLocks/>
              </p:cNvCxnSpPr>
              <p:nvPr/>
            </p:nvCxnSpPr>
            <p:spPr>
              <a:xfrm flipH="1">
                <a:off x="7952898" y="1955480"/>
                <a:ext cx="431957" cy="224314"/>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7D120AC3-83EA-0753-0924-EE59D9B47F45}"/>
                  </a:ext>
                </a:extLst>
              </p:cNvPr>
              <p:cNvSpPr txBox="1"/>
              <p:nvPr/>
            </p:nvSpPr>
            <p:spPr>
              <a:xfrm>
                <a:off x="6713297" y="2672406"/>
                <a:ext cx="2296953" cy="32316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US" sz="2000" b="1">
                    <a:latin typeface="Courier New" panose="02070309020205020404" pitchFamily="49" charset="0"/>
                    <a:cs typeface="Courier New" panose="02070309020205020404" pitchFamily="49" charset="0"/>
                  </a:rPr>
                  <a:t>cuBLAS</a:t>
                </a:r>
                <a:r>
                  <a:rPr lang="en-US" sz="2000" b="1"/>
                  <a:t> code page shared</a:t>
                </a:r>
              </a:p>
            </p:txBody>
          </p:sp>
        </p:grpSp>
        <p:sp>
          <p:nvSpPr>
            <p:cNvPr id="19" name="Rectangle: Rounded Corners 18">
              <a:extLst>
                <a:ext uri="{FF2B5EF4-FFF2-40B4-BE49-F238E27FC236}">
                  <a16:creationId xmlns:a16="http://schemas.microsoft.com/office/drawing/2014/main" id="{BBBEF80A-C667-EED7-B815-DC4C4506C90E}"/>
                </a:ext>
              </a:extLst>
            </p:cNvPr>
            <p:cNvSpPr/>
            <p:nvPr/>
          </p:nvSpPr>
          <p:spPr>
            <a:xfrm>
              <a:off x="8892418" y="1566802"/>
              <a:ext cx="3174220" cy="2291253"/>
            </a:xfrm>
            <a:prstGeom prst="roundRect">
              <a:avLst/>
            </a:prstGeom>
            <a:noFill/>
            <a:ln w="28575">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45" name="Rectangle: Rounded Corners 44">
            <a:extLst>
              <a:ext uri="{FF2B5EF4-FFF2-40B4-BE49-F238E27FC236}">
                <a16:creationId xmlns:a16="http://schemas.microsoft.com/office/drawing/2014/main" id="{A27D3796-376A-C56D-C4FA-A64C6D65595F}"/>
              </a:ext>
            </a:extLst>
          </p:cNvPr>
          <p:cNvSpPr/>
          <p:nvPr/>
        </p:nvSpPr>
        <p:spPr>
          <a:xfrm>
            <a:off x="9439648" y="4297906"/>
            <a:ext cx="2154009" cy="1805667"/>
          </a:xfrm>
          <a:prstGeom prst="roundRect">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noAutofit/>
          </a:bodyPr>
          <a:lstStyle/>
          <a:p>
            <a:pPr algn="ctr"/>
            <a:r>
              <a:rPr lang="en-US" sz="2400" b="1">
                <a:solidFill>
                  <a:schemeClr val="tx1"/>
                </a:solidFill>
                <a:latin typeface="Aptos" panose="020B0004020202020204" pitchFamily="34" charset="0"/>
                <a:cs typeface="Arial"/>
              </a:rPr>
              <a:t>Page Frame Cache</a:t>
            </a:r>
            <a:endParaRPr lang="en-US" sz="2400" b="1">
              <a:solidFill>
                <a:schemeClr val="tx1"/>
              </a:solidFill>
              <a:latin typeface="Aptos" panose="020B0004020202020204" pitchFamily="34" charset="0"/>
            </a:endParaRPr>
          </a:p>
        </p:txBody>
      </p:sp>
      <p:pic>
        <p:nvPicPr>
          <p:cNvPr id="47" name="Google Shape;672;p39" descr="A black and grey paper with text&#10;&#10;AI-generated content may be incorrect.">
            <a:extLst>
              <a:ext uri="{FF2B5EF4-FFF2-40B4-BE49-F238E27FC236}">
                <a16:creationId xmlns:a16="http://schemas.microsoft.com/office/drawing/2014/main" id="{4CDA9536-C8D6-D15C-C59F-B35CA0A88466}"/>
              </a:ext>
            </a:extLst>
          </p:cNvPr>
          <p:cNvPicPr preferRelativeResize="0"/>
          <p:nvPr/>
        </p:nvPicPr>
        <p:blipFill>
          <a:blip r:embed="rId7">
            <a:alphaModFix/>
          </a:blip>
          <a:stretch>
            <a:fillRect/>
          </a:stretch>
        </p:blipFill>
        <p:spPr>
          <a:xfrm>
            <a:off x="10063941" y="5186602"/>
            <a:ext cx="723721" cy="684481"/>
          </a:xfrm>
          <a:prstGeom prst="rect">
            <a:avLst/>
          </a:prstGeom>
          <a:noFill/>
          <a:ln>
            <a:noFill/>
          </a:ln>
        </p:spPr>
      </p:pic>
      <p:pic>
        <p:nvPicPr>
          <p:cNvPr id="49" name="Google Shape;672;p39" descr="A black and grey paper with text&#10;&#10;AI-generated content may be incorrect.">
            <a:extLst>
              <a:ext uri="{FF2B5EF4-FFF2-40B4-BE49-F238E27FC236}">
                <a16:creationId xmlns:a16="http://schemas.microsoft.com/office/drawing/2014/main" id="{B58A87F7-53E5-828C-CD78-340C35A4052D}"/>
              </a:ext>
            </a:extLst>
          </p:cNvPr>
          <p:cNvPicPr preferRelativeResize="0"/>
          <p:nvPr/>
        </p:nvPicPr>
        <p:blipFill>
          <a:blip r:embed="rId7">
            <a:alphaModFix/>
          </a:blip>
          <a:stretch>
            <a:fillRect/>
          </a:stretch>
        </p:blipFill>
        <p:spPr>
          <a:xfrm>
            <a:off x="10425802" y="5270939"/>
            <a:ext cx="723721" cy="684481"/>
          </a:xfrm>
          <a:prstGeom prst="rect">
            <a:avLst/>
          </a:prstGeom>
          <a:noFill/>
          <a:ln>
            <a:noFill/>
          </a:ln>
        </p:spPr>
      </p:pic>
      <p:sp>
        <p:nvSpPr>
          <p:cNvPr id="51" name="Rectangle: Rounded Corners 50">
            <a:extLst>
              <a:ext uri="{FF2B5EF4-FFF2-40B4-BE49-F238E27FC236}">
                <a16:creationId xmlns:a16="http://schemas.microsoft.com/office/drawing/2014/main" id="{420DB903-369E-F0BA-E4B0-783675241062}"/>
              </a:ext>
            </a:extLst>
          </p:cNvPr>
          <p:cNvSpPr/>
          <p:nvPr/>
        </p:nvSpPr>
        <p:spPr>
          <a:xfrm>
            <a:off x="7046138" y="4308506"/>
            <a:ext cx="2154009" cy="1805667"/>
          </a:xfrm>
          <a:prstGeom prst="roundRect">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noAutofit/>
          </a:bodyPr>
          <a:lstStyle/>
          <a:p>
            <a:pPr algn="ctr"/>
            <a:r>
              <a:rPr lang="en-US" sz="2400" b="1">
                <a:solidFill>
                  <a:schemeClr val="tx1"/>
                </a:solidFill>
                <a:latin typeface="Aptos" panose="020B0004020202020204" pitchFamily="34" charset="0"/>
                <a:cs typeface="Arial"/>
              </a:rPr>
              <a:t>Linux buddy allocator</a:t>
            </a:r>
            <a:endParaRPr lang="en-US" sz="2400" b="1">
              <a:solidFill>
                <a:schemeClr val="tx1"/>
              </a:solidFill>
              <a:latin typeface="Aptos" panose="020B0004020202020204" pitchFamily="34" charset="0"/>
            </a:endParaRPr>
          </a:p>
        </p:txBody>
      </p:sp>
      <p:pic>
        <p:nvPicPr>
          <p:cNvPr id="61" name="Picture 60">
            <a:extLst>
              <a:ext uri="{FF2B5EF4-FFF2-40B4-BE49-F238E27FC236}">
                <a16:creationId xmlns:a16="http://schemas.microsoft.com/office/drawing/2014/main" id="{80714F47-8DE6-FED2-78E1-22BBC49FA335}"/>
              </a:ext>
            </a:extLst>
          </p:cNvPr>
          <p:cNvPicPr>
            <a:picLocks noChangeAspect="1"/>
          </p:cNvPicPr>
          <p:nvPr/>
        </p:nvPicPr>
        <p:blipFill>
          <a:blip r:embed="rId9"/>
          <a:stretch>
            <a:fillRect/>
          </a:stretch>
        </p:blipFill>
        <p:spPr>
          <a:xfrm>
            <a:off x="7705092" y="5125151"/>
            <a:ext cx="948273" cy="948273"/>
          </a:xfrm>
          <a:prstGeom prst="rect">
            <a:avLst/>
          </a:prstGeom>
        </p:spPr>
      </p:pic>
      <p:pic>
        <p:nvPicPr>
          <p:cNvPr id="63" name="Google Shape;651;p39">
            <a:extLst>
              <a:ext uri="{FF2B5EF4-FFF2-40B4-BE49-F238E27FC236}">
                <a16:creationId xmlns:a16="http://schemas.microsoft.com/office/drawing/2014/main" id="{6C1A74F6-E99B-C5F2-F2C3-A8432FECEF68}"/>
              </a:ext>
            </a:extLst>
          </p:cNvPr>
          <p:cNvPicPr preferRelativeResize="0"/>
          <p:nvPr/>
        </p:nvPicPr>
        <p:blipFill>
          <a:blip r:embed="rId5">
            <a:alphaModFix/>
          </a:blip>
          <a:stretch>
            <a:fillRect/>
          </a:stretch>
        </p:blipFill>
        <p:spPr>
          <a:xfrm>
            <a:off x="6510644" y="4980082"/>
            <a:ext cx="832587" cy="761599"/>
          </a:xfrm>
          <a:prstGeom prst="rect">
            <a:avLst/>
          </a:prstGeom>
          <a:noFill/>
          <a:ln>
            <a:noFill/>
          </a:ln>
        </p:spPr>
      </p:pic>
      <p:sp>
        <p:nvSpPr>
          <p:cNvPr id="64" name="TextBox 63">
            <a:extLst>
              <a:ext uri="{FF2B5EF4-FFF2-40B4-BE49-F238E27FC236}">
                <a16:creationId xmlns:a16="http://schemas.microsoft.com/office/drawing/2014/main" id="{F8977C4A-333B-9F8D-7BC6-3EE52C7F6D48}"/>
              </a:ext>
            </a:extLst>
          </p:cNvPr>
          <p:cNvSpPr txBox="1"/>
          <p:nvPr/>
        </p:nvSpPr>
        <p:spPr>
          <a:xfrm>
            <a:off x="479674" y="3855019"/>
            <a:ext cx="3292889" cy="400110"/>
          </a:xfrm>
          <a:prstGeom prst="rect">
            <a:avLst/>
          </a:prstGeom>
          <a:noFill/>
        </p:spPr>
        <p:txBody>
          <a:bodyPr wrap="none" rtlCol="0">
            <a:spAutoFit/>
          </a:bodyPr>
          <a:lstStyle/>
          <a:p>
            <a:r>
              <a:rPr lang="en-US" sz="2000">
                <a:solidFill>
                  <a:srgbClr val="C00000"/>
                </a:solidFill>
                <a:latin typeface="Arial" panose="020B0604020202020204" pitchFamily="34" charset="0"/>
                <a:cs typeface="Arial" panose="020B0604020202020204" pitchFamily="34" charset="0"/>
              </a:rPr>
              <a:t>[Flip feng shui USENIX ’16]</a:t>
            </a:r>
            <a:endParaRPr lang="en-IN" sz="2000">
              <a:solidFill>
                <a:srgbClr val="C00000"/>
              </a:solidFill>
              <a:latin typeface="Arial" panose="020B0604020202020204" pitchFamily="34" charset="0"/>
              <a:cs typeface="Arial" panose="020B0604020202020204" pitchFamily="34" charset="0"/>
            </a:endParaRPr>
          </a:p>
        </p:txBody>
      </p:sp>
      <p:sp>
        <p:nvSpPr>
          <p:cNvPr id="65" name="TextBox 64">
            <a:extLst>
              <a:ext uri="{FF2B5EF4-FFF2-40B4-BE49-F238E27FC236}">
                <a16:creationId xmlns:a16="http://schemas.microsoft.com/office/drawing/2014/main" id="{24DA3DA0-3490-56AE-3AC2-30FF01AB9604}"/>
              </a:ext>
            </a:extLst>
          </p:cNvPr>
          <p:cNvSpPr txBox="1"/>
          <p:nvPr/>
        </p:nvSpPr>
        <p:spPr>
          <a:xfrm>
            <a:off x="8026675" y="3855019"/>
            <a:ext cx="2489977" cy="400110"/>
          </a:xfrm>
          <a:prstGeom prst="rect">
            <a:avLst/>
          </a:prstGeom>
          <a:noFill/>
        </p:spPr>
        <p:txBody>
          <a:bodyPr wrap="none" rtlCol="0">
            <a:spAutoFit/>
          </a:bodyPr>
          <a:lstStyle/>
          <a:p>
            <a:r>
              <a:rPr lang="en-US" sz="2000">
                <a:solidFill>
                  <a:srgbClr val="C00000"/>
                </a:solidFill>
                <a:latin typeface="Arial" panose="020B0604020202020204" pitchFamily="34" charset="0"/>
                <a:cs typeface="Arial" panose="020B0604020202020204" pitchFamily="34" charset="0"/>
              </a:rPr>
              <a:t>[</a:t>
            </a:r>
            <a:r>
              <a:rPr lang="en-US" sz="2000" err="1">
                <a:solidFill>
                  <a:srgbClr val="C00000"/>
                </a:solidFill>
                <a:latin typeface="Arial" panose="020B0604020202020204" pitchFamily="34" charset="0"/>
                <a:cs typeface="Arial" panose="020B0604020202020204" pitchFamily="34" charset="0"/>
              </a:rPr>
              <a:t>Rambleed</a:t>
            </a:r>
            <a:r>
              <a:rPr lang="en-US" sz="2000">
                <a:solidFill>
                  <a:srgbClr val="C00000"/>
                </a:solidFill>
                <a:latin typeface="Arial" panose="020B0604020202020204" pitchFamily="34" charset="0"/>
                <a:cs typeface="Arial" panose="020B0604020202020204" pitchFamily="34" charset="0"/>
              </a:rPr>
              <a:t> S&amp;P ’20]</a:t>
            </a:r>
            <a:endParaRPr lang="en-IN" sz="2000">
              <a:solidFill>
                <a:srgbClr val="C00000"/>
              </a:solidFill>
              <a:latin typeface="Arial" panose="020B0604020202020204" pitchFamily="34" charset="0"/>
              <a:cs typeface="Arial" panose="020B0604020202020204" pitchFamily="34" charset="0"/>
            </a:endParaRPr>
          </a:p>
        </p:txBody>
      </p:sp>
      <p:sp>
        <p:nvSpPr>
          <p:cNvPr id="66" name="Rectangle: Rounded Corners 65">
            <a:extLst>
              <a:ext uri="{FF2B5EF4-FFF2-40B4-BE49-F238E27FC236}">
                <a16:creationId xmlns:a16="http://schemas.microsoft.com/office/drawing/2014/main" id="{3826B9DB-3D05-6AF5-75CE-E0525724FE09}"/>
              </a:ext>
            </a:extLst>
          </p:cNvPr>
          <p:cNvSpPr/>
          <p:nvPr/>
        </p:nvSpPr>
        <p:spPr>
          <a:xfrm>
            <a:off x="4032877" y="2598945"/>
            <a:ext cx="3543823" cy="556588"/>
          </a:xfrm>
          <a:prstGeom prst="roundRect">
            <a:avLst>
              <a:gd name="adj" fmla="val 29313"/>
            </a:avLst>
          </a:prstGeom>
          <a:solidFill>
            <a:schemeClr val="bg2">
              <a:lumMod val="75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ptos" panose="020B0004020202020204" pitchFamily="34" charset="0"/>
                <a:ea typeface="Cambria"/>
                <a:cs typeface="Cambria"/>
                <a:sym typeface="Cambria"/>
              </a:rPr>
              <a:t>Memory Massaging</a:t>
            </a:r>
            <a:endParaRPr lang="en-US" sz="2800" b="1">
              <a:solidFill>
                <a:schemeClr val="tx1"/>
              </a:solidFill>
              <a:latin typeface="Aptos" panose="020B0004020202020204" pitchFamily="34" charset="0"/>
              <a:ea typeface="Cambria"/>
              <a:cs typeface="Cambria"/>
            </a:endParaRPr>
          </a:p>
        </p:txBody>
      </p:sp>
      <p:grpSp>
        <p:nvGrpSpPr>
          <p:cNvPr id="67" name="Graphic 14">
            <a:extLst>
              <a:ext uri="{FF2B5EF4-FFF2-40B4-BE49-F238E27FC236}">
                <a16:creationId xmlns:a16="http://schemas.microsoft.com/office/drawing/2014/main" id="{3C9D74F5-6325-EF8C-D9F2-ED703B8CCBCA}"/>
              </a:ext>
            </a:extLst>
          </p:cNvPr>
          <p:cNvGrpSpPr/>
          <p:nvPr/>
        </p:nvGrpSpPr>
        <p:grpSpPr>
          <a:xfrm>
            <a:off x="9169512" y="2839666"/>
            <a:ext cx="388137" cy="452827"/>
            <a:chOff x="3566912" y="2240166"/>
            <a:chExt cx="285750" cy="333375"/>
          </a:xfrm>
          <a:solidFill>
            <a:srgbClr val="000000"/>
          </a:solidFill>
        </p:grpSpPr>
        <p:sp>
          <p:nvSpPr>
            <p:cNvPr id="68" name="Oval 67">
              <a:extLst>
                <a:ext uri="{FF2B5EF4-FFF2-40B4-BE49-F238E27FC236}">
                  <a16:creationId xmlns:a16="http://schemas.microsoft.com/office/drawing/2014/main" id="{5A1924E1-0336-CFB7-F8E7-994C28923D12}"/>
                </a:ext>
              </a:extLst>
            </p:cNvPr>
            <p:cNvSpPr/>
            <p:nvPr/>
          </p:nvSpPr>
          <p:spPr>
            <a:xfrm>
              <a:off x="3566912" y="2244929"/>
              <a:ext cx="285750" cy="285750"/>
            </a:xfrm>
            <a:prstGeom prst="ellipse">
              <a:avLst/>
            </a:prstGeom>
            <a:solidFill>
              <a:srgbClr val="000000"/>
            </a:solidFill>
            <a:ln w="9525" cap="flat">
              <a:solidFill>
                <a:srgbClr val="000000"/>
              </a:solidFill>
              <a:prstDash val="solid"/>
              <a:miter/>
            </a:ln>
          </p:spPr>
          <p:txBody>
            <a:bodyPr/>
            <a:lstStyle/>
            <a:p>
              <a:endParaRPr lang="en-IN"/>
            </a:p>
          </p:txBody>
        </p:sp>
        <p:pic>
          <p:nvPicPr>
            <p:cNvPr id="69" name="Picture 68">
              <a:extLst>
                <a:ext uri="{FF2B5EF4-FFF2-40B4-BE49-F238E27FC236}">
                  <a16:creationId xmlns:a16="http://schemas.microsoft.com/office/drawing/2014/main" id="{B0CBFC5A-8FAF-E233-517F-5CFFD47FDA4E}"/>
                </a:ext>
              </a:extLst>
            </p:cNvPr>
            <p:cNvPicPr>
              <a:picLocks noChangeAspect="1"/>
            </p:cNvPicPr>
            <p:nvPr/>
          </p:nvPicPr>
          <p:blipFill>
            <a:blip r:embed="rId10"/>
            <a:stretch>
              <a:fillRect/>
            </a:stretch>
          </p:blipFill>
          <p:spPr>
            <a:xfrm>
              <a:off x="3576437" y="2240166"/>
              <a:ext cx="266700" cy="333375"/>
            </a:xfrm>
            <a:custGeom>
              <a:avLst/>
              <a:gdLst>
                <a:gd name="csX0" fmla="*/ 0 w 266700"/>
                <a:gd name="csY0" fmla="*/ 0 h 333375"/>
                <a:gd name="csX1" fmla="*/ 266700 w 266700"/>
                <a:gd name="csY1" fmla="*/ 0 h 333375"/>
                <a:gd name="csX2" fmla="*/ 266700 w 266700"/>
                <a:gd name="csY2" fmla="*/ 333375 h 333375"/>
                <a:gd name="csX3" fmla="*/ 0 w 266700"/>
                <a:gd name="csY3" fmla="*/ 333375 h 333375"/>
              </a:gdLst>
              <a:ahLst/>
              <a:cxnLst>
                <a:cxn ang="0">
                  <a:pos x="csX0" y="csY0"/>
                </a:cxn>
                <a:cxn ang="0">
                  <a:pos x="csX1" y="csY1"/>
                </a:cxn>
                <a:cxn ang="0">
                  <a:pos x="csX2" y="csY2"/>
                </a:cxn>
                <a:cxn ang="0">
                  <a:pos x="csX3" y="csY3"/>
                </a:cxn>
              </a:cxnLst>
              <a:rect l="l" t="t" r="r" b="b"/>
              <a:pathLst>
                <a:path w="266700" h="333375">
                  <a:moveTo>
                    <a:pt x="0" y="0"/>
                  </a:moveTo>
                  <a:lnTo>
                    <a:pt x="266700" y="0"/>
                  </a:lnTo>
                  <a:lnTo>
                    <a:pt x="266700" y="333375"/>
                  </a:lnTo>
                  <a:lnTo>
                    <a:pt x="0" y="333375"/>
                  </a:lnTo>
                  <a:close/>
                </a:path>
              </a:pathLst>
            </a:custGeom>
          </p:spPr>
        </p:pic>
      </p:grpSp>
      <p:grpSp>
        <p:nvGrpSpPr>
          <p:cNvPr id="70" name="Graphic 14">
            <a:extLst>
              <a:ext uri="{FF2B5EF4-FFF2-40B4-BE49-F238E27FC236}">
                <a16:creationId xmlns:a16="http://schemas.microsoft.com/office/drawing/2014/main" id="{BA56F25E-CB0C-31FC-D96A-1F1D86E58611}"/>
              </a:ext>
            </a:extLst>
          </p:cNvPr>
          <p:cNvGrpSpPr/>
          <p:nvPr/>
        </p:nvGrpSpPr>
        <p:grpSpPr>
          <a:xfrm>
            <a:off x="1932049" y="2839666"/>
            <a:ext cx="388137" cy="452827"/>
            <a:chOff x="3947912" y="2230641"/>
            <a:chExt cx="285750" cy="333375"/>
          </a:xfrm>
          <a:solidFill>
            <a:srgbClr val="000000"/>
          </a:solidFill>
        </p:grpSpPr>
        <p:sp>
          <p:nvSpPr>
            <p:cNvPr id="71" name="Oval 70">
              <a:extLst>
                <a:ext uri="{FF2B5EF4-FFF2-40B4-BE49-F238E27FC236}">
                  <a16:creationId xmlns:a16="http://schemas.microsoft.com/office/drawing/2014/main" id="{5ECDB501-874A-96EF-774B-E2CCB0BD0B49}"/>
                </a:ext>
              </a:extLst>
            </p:cNvPr>
            <p:cNvSpPr/>
            <p:nvPr/>
          </p:nvSpPr>
          <p:spPr>
            <a:xfrm>
              <a:off x="3947912" y="2235404"/>
              <a:ext cx="285750" cy="285750"/>
            </a:xfrm>
            <a:prstGeom prst="ellipse">
              <a:avLst/>
            </a:prstGeom>
            <a:solidFill>
              <a:srgbClr val="000000"/>
            </a:solidFill>
            <a:ln w="9525" cap="flat">
              <a:solidFill>
                <a:srgbClr val="000000"/>
              </a:solidFill>
              <a:prstDash val="solid"/>
              <a:miter/>
            </a:ln>
          </p:spPr>
          <p:txBody>
            <a:bodyPr/>
            <a:lstStyle/>
            <a:p>
              <a:endParaRPr lang="en-IN"/>
            </a:p>
          </p:txBody>
        </p:sp>
        <p:pic>
          <p:nvPicPr>
            <p:cNvPr id="72" name="Picture 71">
              <a:extLst>
                <a:ext uri="{FF2B5EF4-FFF2-40B4-BE49-F238E27FC236}">
                  <a16:creationId xmlns:a16="http://schemas.microsoft.com/office/drawing/2014/main" id="{D394C394-47C8-09B4-346E-D72B789DC672}"/>
                </a:ext>
              </a:extLst>
            </p:cNvPr>
            <p:cNvPicPr>
              <a:picLocks noChangeAspect="1"/>
            </p:cNvPicPr>
            <p:nvPr/>
          </p:nvPicPr>
          <p:blipFill>
            <a:blip r:embed="rId11"/>
            <a:stretch>
              <a:fillRect/>
            </a:stretch>
          </p:blipFill>
          <p:spPr>
            <a:xfrm>
              <a:off x="3957437" y="2230641"/>
              <a:ext cx="266700" cy="333375"/>
            </a:xfrm>
            <a:custGeom>
              <a:avLst/>
              <a:gdLst>
                <a:gd name="csX0" fmla="*/ 0 w 266700"/>
                <a:gd name="csY0" fmla="*/ 0 h 333375"/>
                <a:gd name="csX1" fmla="*/ 266700 w 266700"/>
                <a:gd name="csY1" fmla="*/ 0 h 333375"/>
                <a:gd name="csX2" fmla="*/ 266700 w 266700"/>
                <a:gd name="csY2" fmla="*/ 333375 h 333375"/>
                <a:gd name="csX3" fmla="*/ 0 w 266700"/>
                <a:gd name="csY3" fmla="*/ 333375 h 333375"/>
              </a:gdLst>
              <a:ahLst/>
              <a:cxnLst>
                <a:cxn ang="0">
                  <a:pos x="csX0" y="csY0"/>
                </a:cxn>
                <a:cxn ang="0">
                  <a:pos x="csX1" y="csY1"/>
                </a:cxn>
                <a:cxn ang="0">
                  <a:pos x="csX2" y="csY2"/>
                </a:cxn>
                <a:cxn ang="0">
                  <a:pos x="csX3" y="csY3"/>
                </a:cxn>
              </a:cxnLst>
              <a:rect l="l" t="t" r="r" b="b"/>
              <a:pathLst>
                <a:path w="266700" h="333375">
                  <a:moveTo>
                    <a:pt x="0" y="0"/>
                  </a:moveTo>
                  <a:lnTo>
                    <a:pt x="266700" y="0"/>
                  </a:lnTo>
                  <a:lnTo>
                    <a:pt x="266700" y="333375"/>
                  </a:lnTo>
                  <a:lnTo>
                    <a:pt x="0" y="333375"/>
                  </a:lnTo>
                  <a:close/>
                </a:path>
              </a:pathLst>
            </a:custGeom>
          </p:spPr>
        </p:pic>
      </p:grpSp>
    </p:spTree>
    <p:extLst>
      <p:ext uri="{BB962C8B-B14F-4D97-AF65-F5344CB8AC3E}">
        <p14:creationId xmlns:p14="http://schemas.microsoft.com/office/powerpoint/2010/main" val="14712233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32" presetClass="emph" presetSubtype="0" fill="hold" nodeType="clickEffect">
                                  <p:stCondLst>
                                    <p:cond delay="0"/>
                                  </p:stCondLst>
                                  <p:childTnLst>
                                    <p:animRot by="120000">
                                      <p:cBhvr>
                                        <p:cTn id="29" dur="100" fill="hold">
                                          <p:stCondLst>
                                            <p:cond delay="0"/>
                                          </p:stCondLst>
                                        </p:cTn>
                                        <p:tgtEl>
                                          <p:spTgt spid="3"/>
                                        </p:tgtEl>
                                        <p:attrNameLst>
                                          <p:attrName>r</p:attrName>
                                        </p:attrNameLst>
                                      </p:cBhvr>
                                    </p:animRot>
                                    <p:animRot by="-240000">
                                      <p:cBhvr>
                                        <p:cTn id="30" dur="200" fill="hold">
                                          <p:stCondLst>
                                            <p:cond delay="200"/>
                                          </p:stCondLst>
                                        </p:cTn>
                                        <p:tgtEl>
                                          <p:spTgt spid="3"/>
                                        </p:tgtEl>
                                        <p:attrNameLst>
                                          <p:attrName>r</p:attrName>
                                        </p:attrNameLst>
                                      </p:cBhvr>
                                    </p:animRot>
                                    <p:animRot by="240000">
                                      <p:cBhvr>
                                        <p:cTn id="31" dur="200" fill="hold">
                                          <p:stCondLst>
                                            <p:cond delay="400"/>
                                          </p:stCondLst>
                                        </p:cTn>
                                        <p:tgtEl>
                                          <p:spTgt spid="3"/>
                                        </p:tgtEl>
                                        <p:attrNameLst>
                                          <p:attrName>r</p:attrName>
                                        </p:attrNameLst>
                                      </p:cBhvr>
                                    </p:animRot>
                                    <p:animRot by="-240000">
                                      <p:cBhvr>
                                        <p:cTn id="32" dur="200" fill="hold">
                                          <p:stCondLst>
                                            <p:cond delay="600"/>
                                          </p:stCondLst>
                                        </p:cTn>
                                        <p:tgtEl>
                                          <p:spTgt spid="3"/>
                                        </p:tgtEl>
                                        <p:attrNameLst>
                                          <p:attrName>r</p:attrName>
                                        </p:attrNameLst>
                                      </p:cBhvr>
                                    </p:animRot>
                                    <p:animRot by="120000">
                                      <p:cBhvr>
                                        <p:cTn id="33" dur="200" fill="hold">
                                          <p:stCondLst>
                                            <p:cond delay="800"/>
                                          </p:stCondLst>
                                        </p:cTn>
                                        <p:tgtEl>
                                          <p:spTgt spid="3"/>
                                        </p:tgtEl>
                                        <p:attrNameLst>
                                          <p:attrName>r</p:attrName>
                                        </p:attrNameLst>
                                      </p:cBhvr>
                                    </p:animRot>
                                  </p:childTnLst>
                                </p:cTn>
                              </p:par>
                              <p:par>
                                <p:cTn id="34" presetID="10" presetClass="entr" presetSubtype="0"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66"/>
                                        </p:tgtEl>
                                        <p:attrNameLst>
                                          <p:attrName>style.visibility</p:attrName>
                                        </p:attrNameLst>
                                      </p:cBhvr>
                                      <p:to>
                                        <p:strVal val="visible"/>
                                      </p:to>
                                    </p:set>
                                    <p:animEffect transition="in" filter="fade">
                                      <p:cBhvr>
                                        <p:cTn id="41" dur="500"/>
                                        <p:tgtEl>
                                          <p:spTgt spid="6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70"/>
                                        </p:tgtEl>
                                        <p:attrNameLst>
                                          <p:attrName>style.visibility</p:attrName>
                                        </p:attrNameLst>
                                      </p:cBhvr>
                                      <p:to>
                                        <p:strVal val="visible"/>
                                      </p:to>
                                    </p:set>
                                    <p:animEffect transition="in" filter="fade">
                                      <p:cBhvr>
                                        <p:cTn id="56" dur="500"/>
                                        <p:tgtEl>
                                          <p:spTgt spid="70"/>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additive="base">
                                        <p:cTn id="61" dur="500" fill="hold"/>
                                        <p:tgtEl>
                                          <p:spTgt spid="11"/>
                                        </p:tgtEl>
                                        <p:attrNameLst>
                                          <p:attrName>ppt_x</p:attrName>
                                        </p:attrNameLst>
                                      </p:cBhvr>
                                      <p:tavLst>
                                        <p:tav tm="0">
                                          <p:val>
                                            <p:strVal val="#ppt_x"/>
                                          </p:val>
                                        </p:tav>
                                        <p:tav tm="100000">
                                          <p:val>
                                            <p:strVal val="#ppt_x"/>
                                          </p:val>
                                        </p:tav>
                                      </p:tavLst>
                                    </p:anim>
                                    <p:anim calcmode="lin" valueType="num">
                                      <p:cBhvr additive="base">
                                        <p:cTn id="62" dur="500" fill="hold"/>
                                        <p:tgtEl>
                                          <p:spTgt spid="11"/>
                                        </p:tgtEl>
                                        <p:attrNameLst>
                                          <p:attrName>ppt_y</p:attrName>
                                        </p:attrNameLst>
                                      </p:cBhvr>
                                      <p:tavLst>
                                        <p:tav tm="0">
                                          <p:val>
                                            <p:strVal val="1+#ppt_h/2"/>
                                          </p:val>
                                        </p:tav>
                                        <p:tav tm="100000">
                                          <p:val>
                                            <p:strVal val="#ppt_y"/>
                                          </p:val>
                                        </p:tav>
                                      </p:tavLst>
                                    </p:anim>
                                  </p:childTnLst>
                                </p:cTn>
                              </p:par>
                              <p:par>
                                <p:cTn id="63" presetID="9" presetClass="emph" presetSubtype="0" nodeType="withEffect">
                                  <p:stCondLst>
                                    <p:cond delay="0"/>
                                  </p:stCondLst>
                                  <p:childTnLst>
                                    <p:set>
                                      <p:cBhvr>
                                        <p:cTn id="64" dur="indefinite"/>
                                        <p:tgtEl>
                                          <p:spTgt spid="11"/>
                                        </p:tgtEl>
                                        <p:attrNameLst>
                                          <p:attrName>style.opacity</p:attrName>
                                        </p:attrNameLst>
                                      </p:cBhvr>
                                      <p:to>
                                        <p:strVal val="0.25"/>
                                      </p:to>
                                    </p:set>
                                    <p:animEffect filter="image" prLst="opacity: 0.25">
                                      <p:cBhvr rctx="IE">
                                        <p:cTn id="65" dur="indefinite"/>
                                        <p:tgtEl>
                                          <p:spTgt spid="11"/>
                                        </p:tgtEl>
                                      </p:cBhvr>
                                    </p:animEffect>
                                  </p:childTnLst>
                                </p:cTn>
                              </p:par>
                              <p:par>
                                <p:cTn id="66" presetID="10" presetClass="entr" presetSubtype="0" fill="hold" nodeType="with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fade">
                                      <p:cBhvr>
                                        <p:cTn id="68" dur="500"/>
                                        <p:tgtEl>
                                          <p:spTgt spid="31"/>
                                        </p:tgtEl>
                                      </p:cBhvr>
                                    </p:animEffect>
                                  </p:childTnLst>
                                </p:cTn>
                              </p:par>
                            </p:childTnLst>
                          </p:cTn>
                        </p:par>
                        <p:par>
                          <p:cTn id="69" fill="hold">
                            <p:stCondLst>
                              <p:cond delay="500"/>
                            </p:stCondLst>
                            <p:childTnLst>
                              <p:par>
                                <p:cTn id="70" presetID="10" presetClass="entr" presetSubtype="0" fill="hold" grpId="0" nodeType="afterEffect">
                                  <p:stCondLst>
                                    <p:cond delay="0"/>
                                  </p:stCondLst>
                                  <p:childTnLst>
                                    <p:set>
                                      <p:cBhvr>
                                        <p:cTn id="71" dur="1" fill="hold">
                                          <p:stCondLst>
                                            <p:cond delay="0"/>
                                          </p:stCondLst>
                                        </p:cTn>
                                        <p:tgtEl>
                                          <p:spTgt spid="64"/>
                                        </p:tgtEl>
                                        <p:attrNameLst>
                                          <p:attrName>style.visibility</p:attrName>
                                        </p:attrNameLst>
                                      </p:cBhvr>
                                      <p:to>
                                        <p:strVal val="visible"/>
                                      </p:to>
                                    </p:set>
                                    <p:animEffect transition="in" filter="fade">
                                      <p:cBhvr>
                                        <p:cTn id="72" dur="500"/>
                                        <p:tgtEl>
                                          <p:spTgt spid="64"/>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67"/>
                                        </p:tgtEl>
                                        <p:attrNameLst>
                                          <p:attrName>style.visibility</p:attrName>
                                        </p:attrNameLst>
                                      </p:cBhvr>
                                      <p:to>
                                        <p:strVal val="visible"/>
                                      </p:to>
                                    </p:set>
                                    <p:animEffect transition="in" filter="fade">
                                      <p:cBhvr>
                                        <p:cTn id="77" dur="500"/>
                                        <p:tgtEl>
                                          <p:spTgt spid="6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5"/>
                                        </p:tgtEl>
                                        <p:attrNameLst>
                                          <p:attrName>style.visibility</p:attrName>
                                        </p:attrNameLst>
                                      </p:cBhvr>
                                      <p:to>
                                        <p:strVal val="visible"/>
                                      </p:to>
                                    </p:set>
                                    <p:animEffect transition="in" filter="fade">
                                      <p:cBhvr>
                                        <p:cTn id="82" dur="500"/>
                                        <p:tgtEl>
                                          <p:spTgt spid="45"/>
                                        </p:tgtEl>
                                      </p:cBhvr>
                                    </p:animEffect>
                                  </p:childTnLst>
                                </p:cTn>
                              </p:par>
                              <p:par>
                                <p:cTn id="83" presetID="10" presetClass="entr" presetSubtype="0" fill="hold" nodeType="withEffect">
                                  <p:stCondLst>
                                    <p:cond delay="0"/>
                                  </p:stCondLst>
                                  <p:childTnLst>
                                    <p:set>
                                      <p:cBhvr>
                                        <p:cTn id="84" dur="1" fill="hold">
                                          <p:stCondLst>
                                            <p:cond delay="0"/>
                                          </p:stCondLst>
                                        </p:cTn>
                                        <p:tgtEl>
                                          <p:spTgt spid="47"/>
                                        </p:tgtEl>
                                        <p:attrNameLst>
                                          <p:attrName>style.visibility</p:attrName>
                                        </p:attrNameLst>
                                      </p:cBhvr>
                                      <p:to>
                                        <p:strVal val="visible"/>
                                      </p:to>
                                    </p:set>
                                    <p:animEffect transition="in" filter="fade">
                                      <p:cBhvr>
                                        <p:cTn id="85" dur="500"/>
                                        <p:tgtEl>
                                          <p:spTgt spid="47"/>
                                        </p:tgtEl>
                                      </p:cBhvr>
                                    </p:animEffect>
                                  </p:childTnLst>
                                </p:cTn>
                              </p:par>
                              <p:par>
                                <p:cTn id="86" presetID="10" presetClass="entr" presetSubtype="0" fill="hold" nodeType="withEffect">
                                  <p:stCondLst>
                                    <p:cond delay="0"/>
                                  </p:stCondLst>
                                  <p:childTnLst>
                                    <p:set>
                                      <p:cBhvr>
                                        <p:cTn id="87" dur="1" fill="hold">
                                          <p:stCondLst>
                                            <p:cond delay="0"/>
                                          </p:stCondLst>
                                        </p:cTn>
                                        <p:tgtEl>
                                          <p:spTgt spid="49"/>
                                        </p:tgtEl>
                                        <p:attrNameLst>
                                          <p:attrName>style.visibility</p:attrName>
                                        </p:attrNameLst>
                                      </p:cBhvr>
                                      <p:to>
                                        <p:strVal val="visible"/>
                                      </p:to>
                                    </p:set>
                                    <p:animEffect transition="in" filter="fade">
                                      <p:cBhvr>
                                        <p:cTn id="88" dur="500"/>
                                        <p:tgtEl>
                                          <p:spTgt spid="49"/>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51"/>
                                        </p:tgtEl>
                                        <p:attrNameLst>
                                          <p:attrName>style.visibility</p:attrName>
                                        </p:attrNameLst>
                                      </p:cBhvr>
                                      <p:to>
                                        <p:strVal val="visible"/>
                                      </p:to>
                                    </p:set>
                                    <p:animEffect transition="in" filter="fade">
                                      <p:cBhvr>
                                        <p:cTn id="91" dur="500"/>
                                        <p:tgtEl>
                                          <p:spTgt spid="51"/>
                                        </p:tgtEl>
                                      </p:cBhvr>
                                    </p:animEffect>
                                  </p:childTnLst>
                                </p:cTn>
                              </p:par>
                              <p:par>
                                <p:cTn id="92" presetID="10" presetClass="entr" presetSubtype="0" fill="hold" nodeType="withEffect">
                                  <p:stCondLst>
                                    <p:cond delay="0"/>
                                  </p:stCondLst>
                                  <p:childTnLst>
                                    <p:set>
                                      <p:cBhvr>
                                        <p:cTn id="93" dur="1" fill="hold">
                                          <p:stCondLst>
                                            <p:cond delay="0"/>
                                          </p:stCondLst>
                                        </p:cTn>
                                        <p:tgtEl>
                                          <p:spTgt spid="61"/>
                                        </p:tgtEl>
                                        <p:attrNameLst>
                                          <p:attrName>style.visibility</p:attrName>
                                        </p:attrNameLst>
                                      </p:cBhvr>
                                      <p:to>
                                        <p:strVal val="visible"/>
                                      </p:to>
                                    </p:set>
                                    <p:animEffect transition="in" filter="fade">
                                      <p:cBhvr>
                                        <p:cTn id="94" dur="500"/>
                                        <p:tgtEl>
                                          <p:spTgt spid="61"/>
                                        </p:tgtEl>
                                      </p:cBhvr>
                                    </p:animEffect>
                                  </p:childTnLst>
                                </p:cTn>
                              </p:par>
                              <p:par>
                                <p:cTn id="95" presetID="10" presetClass="entr" presetSubtype="0" fill="hold" nodeType="withEffect">
                                  <p:stCondLst>
                                    <p:cond delay="0"/>
                                  </p:stCondLst>
                                  <p:childTnLst>
                                    <p:set>
                                      <p:cBhvr>
                                        <p:cTn id="96" dur="1" fill="hold">
                                          <p:stCondLst>
                                            <p:cond delay="0"/>
                                          </p:stCondLst>
                                        </p:cTn>
                                        <p:tgtEl>
                                          <p:spTgt spid="63"/>
                                        </p:tgtEl>
                                        <p:attrNameLst>
                                          <p:attrName>style.visibility</p:attrName>
                                        </p:attrNameLst>
                                      </p:cBhvr>
                                      <p:to>
                                        <p:strVal val="visible"/>
                                      </p:to>
                                    </p:set>
                                    <p:animEffect transition="in" filter="fade">
                                      <p:cBhvr>
                                        <p:cTn id="97" dur="500"/>
                                        <p:tgtEl>
                                          <p:spTgt spid="63"/>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65"/>
                                        </p:tgtEl>
                                        <p:attrNameLst>
                                          <p:attrName>style.visibility</p:attrName>
                                        </p:attrNameLst>
                                      </p:cBhvr>
                                      <p:to>
                                        <p:strVal val="visible"/>
                                      </p:to>
                                    </p:set>
                                    <p:animEffect transition="in" filter="fade">
                                      <p:cBhvr>
                                        <p:cTn id="100"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0" grpId="0" animBg="1"/>
      <p:bldP spid="45" grpId="0" animBg="1"/>
      <p:bldP spid="51" grpId="0" animBg="1"/>
      <p:bldP spid="64" grpId="0"/>
      <p:bldP spid="65" grpId="0"/>
      <p:bldP spid="6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672;p39">
            <a:extLst>
              <a:ext uri="{FF2B5EF4-FFF2-40B4-BE49-F238E27FC236}">
                <a16:creationId xmlns:a16="http://schemas.microsoft.com/office/drawing/2014/main" id="{F54B32B8-E28D-235C-DF2A-F4E783207449}"/>
              </a:ext>
            </a:extLst>
          </p:cNvPr>
          <p:cNvPicPr preferRelativeResize="0"/>
          <p:nvPr/>
        </p:nvPicPr>
        <p:blipFill>
          <a:blip r:embed="rId2">
            <a:alphaModFix/>
          </a:blip>
          <a:stretch>
            <a:fillRect/>
          </a:stretch>
        </p:blipFill>
        <p:spPr>
          <a:xfrm>
            <a:off x="5376972" y="1332925"/>
            <a:ext cx="723721" cy="684481"/>
          </a:xfrm>
          <a:prstGeom prst="rect">
            <a:avLst/>
          </a:prstGeom>
          <a:noFill/>
          <a:ln>
            <a:noFill/>
          </a:ln>
        </p:spPr>
      </p:pic>
      <p:sp>
        <p:nvSpPr>
          <p:cNvPr id="17" name="Google Shape;679;p39">
            <a:extLst>
              <a:ext uri="{FF2B5EF4-FFF2-40B4-BE49-F238E27FC236}">
                <a16:creationId xmlns:a16="http://schemas.microsoft.com/office/drawing/2014/main" id="{36E4927F-8C49-E144-5A08-208B022F1983}"/>
              </a:ext>
            </a:extLst>
          </p:cNvPr>
          <p:cNvSpPr txBox="1"/>
          <p:nvPr/>
        </p:nvSpPr>
        <p:spPr>
          <a:xfrm>
            <a:off x="4859032" y="2207495"/>
            <a:ext cx="1994081" cy="58536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67" b="1">
                <a:latin typeface="Cambria"/>
                <a:ea typeface="Cambria"/>
                <a:sym typeface="Cambria"/>
              </a:rPr>
              <a:t>Attacker Identifies</a:t>
            </a:r>
            <a:endParaRPr lang="en-US" sz="1867">
              <a:ea typeface="Cambria"/>
            </a:endParaRPr>
          </a:p>
          <a:p>
            <a:pPr algn="ctr"/>
            <a:r>
              <a:rPr lang="en-US" sz="1867" b="1" err="1">
                <a:latin typeface="Cambria"/>
                <a:ea typeface="Cambria"/>
              </a:rPr>
              <a:t>Flippable</a:t>
            </a:r>
            <a:r>
              <a:rPr lang="en-US" sz="1867" b="1">
                <a:latin typeface="Cambria"/>
                <a:ea typeface="Cambria"/>
              </a:rPr>
              <a:t> Page</a:t>
            </a:r>
          </a:p>
        </p:txBody>
      </p:sp>
      <p:cxnSp>
        <p:nvCxnSpPr>
          <p:cNvPr id="76" name="Google Shape;650;p39">
            <a:extLst>
              <a:ext uri="{FF2B5EF4-FFF2-40B4-BE49-F238E27FC236}">
                <a16:creationId xmlns:a16="http://schemas.microsoft.com/office/drawing/2014/main" id="{371D555F-6FA5-14F7-8120-9F1B01B87D25}"/>
              </a:ext>
            </a:extLst>
          </p:cNvPr>
          <p:cNvCxnSpPr>
            <a:cxnSpLocks/>
          </p:cNvCxnSpPr>
          <p:nvPr/>
        </p:nvCxnSpPr>
        <p:spPr>
          <a:xfrm>
            <a:off x="4782578" y="2108426"/>
            <a:ext cx="2260412" cy="9525"/>
          </a:xfrm>
          <a:prstGeom prst="straightConnector1">
            <a:avLst/>
          </a:prstGeom>
          <a:noFill/>
          <a:ln w="38100" cap="flat" cmpd="sng">
            <a:solidFill>
              <a:schemeClr val="dk1"/>
            </a:solidFill>
            <a:prstDash val="solid"/>
            <a:round/>
            <a:headEnd type="none" w="med" len="med"/>
            <a:tailEnd type="triangle" w="med" len="med"/>
          </a:ln>
        </p:spPr>
      </p:cxnSp>
      <p:sp>
        <p:nvSpPr>
          <p:cNvPr id="81" name="Google Shape;649;p39">
            <a:extLst>
              <a:ext uri="{FF2B5EF4-FFF2-40B4-BE49-F238E27FC236}">
                <a16:creationId xmlns:a16="http://schemas.microsoft.com/office/drawing/2014/main" id="{702D9487-11D8-FAAE-4F30-1AE90DF33335}"/>
              </a:ext>
            </a:extLst>
          </p:cNvPr>
          <p:cNvSpPr/>
          <p:nvPr/>
        </p:nvSpPr>
        <p:spPr>
          <a:xfrm>
            <a:off x="2784405" y="1680262"/>
            <a:ext cx="1984051" cy="856340"/>
          </a:xfrm>
          <a:prstGeom prst="roundRect">
            <a:avLst>
              <a:gd name="adj" fmla="val 16667"/>
            </a:avLst>
          </a:prstGeom>
          <a:solidFill>
            <a:srgbClr val="B6D7A8"/>
          </a:solidFill>
          <a:ln w="38100" cap="flat" cmpd="sng">
            <a:solidFill>
              <a:srgbClr val="00B050"/>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133" b="1">
                <a:latin typeface="Cambria"/>
                <a:ea typeface="Cambria"/>
                <a:cs typeface="Cambria"/>
                <a:sym typeface="Cambria"/>
              </a:rPr>
              <a:t>Memory </a:t>
            </a:r>
            <a:endParaRPr lang="en-US" sz="2133" b="1">
              <a:latin typeface="Cambria"/>
              <a:ea typeface="Cambria"/>
              <a:cs typeface="Cambria"/>
            </a:endParaRPr>
          </a:p>
          <a:p>
            <a:pPr algn="ctr"/>
            <a:r>
              <a:rPr lang="en-US" sz="2133" b="1">
                <a:latin typeface="Cambria"/>
                <a:ea typeface="Cambria"/>
                <a:cs typeface="Cambria"/>
                <a:sym typeface="Cambria"/>
              </a:rPr>
              <a:t>Templating</a:t>
            </a:r>
            <a:endParaRPr sz="2133" b="1">
              <a:latin typeface="Cambria"/>
              <a:ea typeface="Cambria"/>
              <a:cs typeface="Cambria"/>
            </a:endParaRPr>
          </a:p>
        </p:txBody>
      </p:sp>
      <p:cxnSp>
        <p:nvCxnSpPr>
          <p:cNvPr id="83" name="Google Shape;650;p39">
            <a:extLst>
              <a:ext uri="{FF2B5EF4-FFF2-40B4-BE49-F238E27FC236}">
                <a16:creationId xmlns:a16="http://schemas.microsoft.com/office/drawing/2014/main" id="{BB08AAF1-192C-DC87-DDC9-ED2E7E98C888}"/>
              </a:ext>
            </a:extLst>
          </p:cNvPr>
          <p:cNvCxnSpPr/>
          <p:nvPr/>
        </p:nvCxnSpPr>
        <p:spPr>
          <a:xfrm>
            <a:off x="1790815" y="2108429"/>
            <a:ext cx="993589" cy="0"/>
          </a:xfrm>
          <a:prstGeom prst="straightConnector1">
            <a:avLst/>
          </a:prstGeom>
          <a:noFill/>
          <a:ln w="38100" cap="flat" cmpd="sng">
            <a:solidFill>
              <a:schemeClr val="dk1"/>
            </a:solidFill>
            <a:prstDash val="solid"/>
            <a:round/>
            <a:headEnd type="none" w="med" len="med"/>
            <a:tailEnd type="triangle" w="med" len="med"/>
          </a:ln>
        </p:spPr>
      </p:cxnSp>
      <p:pic>
        <p:nvPicPr>
          <p:cNvPr id="85" name="Google Shape;652;p39" descr="A green and yellow computer chip&#10;&#10;AI-generated content may be incorrect.">
            <a:extLst>
              <a:ext uri="{FF2B5EF4-FFF2-40B4-BE49-F238E27FC236}">
                <a16:creationId xmlns:a16="http://schemas.microsoft.com/office/drawing/2014/main" id="{58CF9184-7D37-496A-F500-9999EE3D4543}"/>
              </a:ext>
            </a:extLst>
          </p:cNvPr>
          <p:cNvPicPr preferRelativeResize="0"/>
          <p:nvPr/>
        </p:nvPicPr>
        <p:blipFill rotWithShape="1">
          <a:blip r:embed="rId3">
            <a:alphaModFix/>
          </a:blip>
          <a:srcRect t="29012" b="29200"/>
          <a:stretch/>
        </p:blipFill>
        <p:spPr>
          <a:xfrm>
            <a:off x="2902267" y="2770261"/>
            <a:ext cx="1748332" cy="791135"/>
          </a:xfrm>
          <a:prstGeom prst="rect">
            <a:avLst/>
          </a:prstGeom>
          <a:noFill/>
          <a:ln>
            <a:noFill/>
          </a:ln>
        </p:spPr>
      </p:pic>
      <p:cxnSp>
        <p:nvCxnSpPr>
          <p:cNvPr id="87" name="Google Shape;653;p39">
            <a:extLst>
              <a:ext uri="{FF2B5EF4-FFF2-40B4-BE49-F238E27FC236}">
                <a16:creationId xmlns:a16="http://schemas.microsoft.com/office/drawing/2014/main" id="{07565572-E46C-6141-B68C-79ABA846E58A}"/>
              </a:ext>
            </a:extLst>
          </p:cNvPr>
          <p:cNvCxnSpPr/>
          <p:nvPr/>
        </p:nvCxnSpPr>
        <p:spPr>
          <a:xfrm>
            <a:off x="2784252" y="2414916"/>
            <a:ext cx="118013" cy="750912"/>
          </a:xfrm>
          <a:prstGeom prst="straightConnector1">
            <a:avLst/>
          </a:prstGeom>
          <a:noFill/>
          <a:ln w="38100" cap="flat" cmpd="sng">
            <a:solidFill>
              <a:schemeClr val="dk1"/>
            </a:solidFill>
            <a:prstDash val="solid"/>
            <a:round/>
            <a:headEnd type="none" w="med" len="med"/>
            <a:tailEnd type="triangle" w="med" len="med"/>
          </a:ln>
        </p:spPr>
      </p:cxnSp>
      <p:sp>
        <p:nvSpPr>
          <p:cNvPr id="89" name="Google Shape;655;p39">
            <a:extLst>
              <a:ext uri="{FF2B5EF4-FFF2-40B4-BE49-F238E27FC236}">
                <a16:creationId xmlns:a16="http://schemas.microsoft.com/office/drawing/2014/main" id="{13F0F87E-B912-54F1-CED2-AA47522BEF60}"/>
              </a:ext>
            </a:extLst>
          </p:cNvPr>
          <p:cNvSpPr/>
          <p:nvPr/>
        </p:nvSpPr>
        <p:spPr>
          <a:xfrm>
            <a:off x="3531759" y="1207696"/>
            <a:ext cx="477584" cy="416173"/>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467" b="1">
                <a:solidFill>
                  <a:srgbClr val="FFFFFF"/>
                </a:solidFill>
                <a:latin typeface="Cambria"/>
                <a:ea typeface="Cambria"/>
                <a:cs typeface="Cambria"/>
                <a:sym typeface="Cambria"/>
              </a:rPr>
              <a:t>1</a:t>
            </a:r>
            <a:endParaRPr sz="1467" b="1">
              <a:solidFill>
                <a:srgbClr val="FFFFFF"/>
              </a:solidFill>
              <a:latin typeface="Cambria"/>
              <a:ea typeface="Cambria"/>
              <a:cs typeface="Cambria"/>
              <a:sym typeface="Cambria"/>
            </a:endParaRPr>
          </a:p>
        </p:txBody>
      </p:sp>
      <p:grpSp>
        <p:nvGrpSpPr>
          <p:cNvPr id="93" name="Google Shape;656;p39">
            <a:extLst>
              <a:ext uri="{FF2B5EF4-FFF2-40B4-BE49-F238E27FC236}">
                <a16:creationId xmlns:a16="http://schemas.microsoft.com/office/drawing/2014/main" id="{C72B6E53-3321-6EB0-3B1E-35ADF2824BD0}"/>
              </a:ext>
            </a:extLst>
          </p:cNvPr>
          <p:cNvGrpSpPr/>
          <p:nvPr/>
        </p:nvGrpSpPr>
        <p:grpSpPr>
          <a:xfrm>
            <a:off x="516942" y="1435079"/>
            <a:ext cx="1565457" cy="1895975"/>
            <a:chOff x="280550" y="1771797"/>
            <a:chExt cx="1651500" cy="2114853"/>
          </a:xfrm>
        </p:grpSpPr>
        <p:pic>
          <p:nvPicPr>
            <p:cNvPr id="91" name="Google Shape;651;p39">
              <a:extLst>
                <a:ext uri="{FF2B5EF4-FFF2-40B4-BE49-F238E27FC236}">
                  <a16:creationId xmlns:a16="http://schemas.microsoft.com/office/drawing/2014/main" id="{51648351-1D78-7B6C-7F69-C55E489B64D2}"/>
                </a:ext>
              </a:extLst>
            </p:cNvPr>
            <p:cNvPicPr preferRelativeResize="0"/>
            <p:nvPr/>
          </p:nvPicPr>
          <p:blipFill>
            <a:blip r:embed="rId4">
              <a:alphaModFix/>
            </a:blip>
            <a:stretch>
              <a:fillRect/>
            </a:stretch>
          </p:blipFill>
          <p:spPr>
            <a:xfrm>
              <a:off x="415925" y="1771797"/>
              <a:ext cx="1380774" cy="1380750"/>
            </a:xfrm>
            <a:prstGeom prst="rect">
              <a:avLst/>
            </a:prstGeom>
            <a:noFill/>
            <a:ln>
              <a:noFill/>
            </a:ln>
          </p:spPr>
        </p:pic>
        <p:sp>
          <p:nvSpPr>
            <p:cNvPr id="92" name="Google Shape;657;p39">
              <a:extLst>
                <a:ext uri="{FF2B5EF4-FFF2-40B4-BE49-F238E27FC236}">
                  <a16:creationId xmlns:a16="http://schemas.microsoft.com/office/drawing/2014/main" id="{E2786173-46AD-40D3-4959-A126122FB066}"/>
                </a:ext>
              </a:extLst>
            </p:cNvPr>
            <p:cNvSpPr txBox="1"/>
            <p:nvPr/>
          </p:nvSpPr>
          <p:spPr>
            <a:xfrm>
              <a:off x="280550" y="3297450"/>
              <a:ext cx="1651500" cy="5892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67" b="1">
                  <a:latin typeface="Cambria"/>
                  <a:ea typeface="Cambria"/>
                  <a:cs typeface="Cambria"/>
                  <a:sym typeface="Cambria"/>
                </a:rPr>
                <a:t>Attacker</a:t>
              </a:r>
              <a:endParaRPr sz="1867" b="1">
                <a:latin typeface="Cambria"/>
                <a:ea typeface="Cambria"/>
                <a:cs typeface="Cambria"/>
                <a:sym typeface="Cambria"/>
              </a:endParaRPr>
            </a:p>
          </p:txBody>
        </p:sp>
      </p:grpSp>
      <p:cxnSp>
        <p:nvCxnSpPr>
          <p:cNvPr id="95" name="Google Shape;654;p39">
            <a:extLst>
              <a:ext uri="{FF2B5EF4-FFF2-40B4-BE49-F238E27FC236}">
                <a16:creationId xmlns:a16="http://schemas.microsoft.com/office/drawing/2014/main" id="{F210CCFA-B1BB-4C8C-AE38-2B12CC247646}"/>
              </a:ext>
            </a:extLst>
          </p:cNvPr>
          <p:cNvCxnSpPr/>
          <p:nvPr/>
        </p:nvCxnSpPr>
        <p:spPr>
          <a:xfrm flipH="1">
            <a:off x="4650598" y="2396896"/>
            <a:ext cx="117729" cy="768931"/>
          </a:xfrm>
          <a:prstGeom prst="straightConnector1">
            <a:avLst/>
          </a:prstGeom>
          <a:noFill/>
          <a:ln w="38100" cap="flat" cmpd="sng">
            <a:solidFill>
              <a:schemeClr val="dk1"/>
            </a:solidFill>
            <a:prstDash val="solid"/>
            <a:round/>
            <a:headEnd type="none" w="med" len="med"/>
            <a:tailEnd type="triangle" w="med" len="med"/>
          </a:ln>
        </p:spPr>
      </p:cxnSp>
      <p:sp>
        <p:nvSpPr>
          <p:cNvPr id="3" name="Google Shape;53;p9">
            <a:extLst>
              <a:ext uri="{FF2B5EF4-FFF2-40B4-BE49-F238E27FC236}">
                <a16:creationId xmlns:a16="http://schemas.microsoft.com/office/drawing/2014/main" id="{7799A981-4978-D36B-F957-3B17931FC6CF}"/>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a:t>End-to-End Rowhammer Attack</a:t>
            </a:r>
          </a:p>
        </p:txBody>
      </p:sp>
      <p:sp>
        <p:nvSpPr>
          <p:cNvPr id="2" name="Google Shape;55;p9">
            <a:extLst>
              <a:ext uri="{FF2B5EF4-FFF2-40B4-BE49-F238E27FC236}">
                <a16:creationId xmlns:a16="http://schemas.microsoft.com/office/drawing/2014/main" id="{F22871F7-0962-50F8-40A2-6B0882A6E719}"/>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32</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spTree>
    <p:extLst>
      <p:ext uri="{BB962C8B-B14F-4D97-AF65-F5344CB8AC3E}">
        <p14:creationId xmlns:p14="http://schemas.microsoft.com/office/powerpoint/2010/main" val="33270160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961FC-E316-F2B0-F8F4-A5C079D864EF}"/>
            </a:ext>
          </a:extLst>
        </p:cNvPr>
        <p:cNvGrpSpPr/>
        <p:nvPr/>
      </p:nvGrpSpPr>
      <p:grpSpPr>
        <a:xfrm>
          <a:off x="0" y="0"/>
          <a:ext cx="0" cy="0"/>
          <a:chOff x="0" y="0"/>
          <a:chExt cx="0" cy="0"/>
        </a:xfrm>
      </p:grpSpPr>
      <p:sp>
        <p:nvSpPr>
          <p:cNvPr id="17" name="Google Shape;679;p39">
            <a:extLst>
              <a:ext uri="{FF2B5EF4-FFF2-40B4-BE49-F238E27FC236}">
                <a16:creationId xmlns:a16="http://schemas.microsoft.com/office/drawing/2014/main" id="{93B971A5-3B11-E6B8-B19F-D64D33A873F3}"/>
              </a:ext>
            </a:extLst>
          </p:cNvPr>
          <p:cNvSpPr txBox="1"/>
          <p:nvPr/>
        </p:nvSpPr>
        <p:spPr>
          <a:xfrm>
            <a:off x="4859032" y="2207495"/>
            <a:ext cx="1994081" cy="58536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67" b="1">
                <a:latin typeface="Cambria"/>
                <a:ea typeface="Cambria"/>
                <a:sym typeface="Cambria"/>
              </a:rPr>
              <a:t>Attacker Identifies</a:t>
            </a:r>
            <a:endParaRPr lang="en-US" sz="1867">
              <a:ea typeface="Cambria"/>
            </a:endParaRPr>
          </a:p>
          <a:p>
            <a:pPr algn="ctr"/>
            <a:r>
              <a:rPr lang="en-US" sz="1867" b="1" err="1">
                <a:latin typeface="Cambria"/>
                <a:ea typeface="Cambria"/>
              </a:rPr>
              <a:t>Flippable</a:t>
            </a:r>
            <a:r>
              <a:rPr lang="en-US" sz="1867" b="1">
                <a:latin typeface="Cambria"/>
                <a:ea typeface="Cambria"/>
              </a:rPr>
              <a:t> Page</a:t>
            </a:r>
          </a:p>
        </p:txBody>
      </p:sp>
      <p:sp>
        <p:nvSpPr>
          <p:cNvPr id="40" name="Rectangle: Rounded Corners 39">
            <a:extLst>
              <a:ext uri="{FF2B5EF4-FFF2-40B4-BE49-F238E27FC236}">
                <a16:creationId xmlns:a16="http://schemas.microsoft.com/office/drawing/2014/main" id="{C11D2445-1079-D160-99EC-FBD404B25E79}"/>
              </a:ext>
            </a:extLst>
          </p:cNvPr>
          <p:cNvSpPr/>
          <p:nvPr/>
        </p:nvSpPr>
        <p:spPr>
          <a:xfrm>
            <a:off x="7019926" y="1240971"/>
            <a:ext cx="4245428" cy="2950028"/>
          </a:xfrm>
          <a:prstGeom prst="roundRect">
            <a:avLst/>
          </a:prstGeom>
          <a:solidFill>
            <a:schemeClr val="accent1">
              <a:lumMod val="40000"/>
              <a:lumOff val="6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noAutofit/>
          </a:bodyPr>
          <a:lstStyle/>
          <a:p>
            <a:pPr algn="ctr"/>
            <a:r>
              <a:rPr lang="en-US" sz="2133" b="1">
                <a:solidFill>
                  <a:schemeClr val="tx1"/>
                </a:solidFill>
                <a:latin typeface="Cambria"/>
                <a:ea typeface="Cambria"/>
                <a:cs typeface="Arial"/>
              </a:rPr>
              <a:t>Memory Massaging</a:t>
            </a:r>
          </a:p>
        </p:txBody>
      </p:sp>
      <p:cxnSp>
        <p:nvCxnSpPr>
          <p:cNvPr id="76" name="Google Shape;650;p39">
            <a:extLst>
              <a:ext uri="{FF2B5EF4-FFF2-40B4-BE49-F238E27FC236}">
                <a16:creationId xmlns:a16="http://schemas.microsoft.com/office/drawing/2014/main" id="{BF1D600E-C773-389E-5727-C0D122941B54}"/>
              </a:ext>
            </a:extLst>
          </p:cNvPr>
          <p:cNvCxnSpPr>
            <a:cxnSpLocks/>
          </p:cNvCxnSpPr>
          <p:nvPr/>
        </p:nvCxnSpPr>
        <p:spPr>
          <a:xfrm>
            <a:off x="4772139" y="2108426"/>
            <a:ext cx="2260412" cy="9525"/>
          </a:xfrm>
          <a:prstGeom prst="straightConnector1">
            <a:avLst/>
          </a:prstGeom>
          <a:noFill/>
          <a:ln w="38100" cap="flat" cmpd="sng">
            <a:solidFill>
              <a:schemeClr val="dk1"/>
            </a:solidFill>
            <a:prstDash val="solid"/>
            <a:round/>
            <a:headEnd type="none" w="med" len="med"/>
            <a:tailEnd type="triangle" w="med" len="med"/>
          </a:ln>
        </p:spPr>
      </p:cxnSp>
      <p:sp>
        <p:nvSpPr>
          <p:cNvPr id="77" name="Rectangle: Rounded Corners 76">
            <a:extLst>
              <a:ext uri="{FF2B5EF4-FFF2-40B4-BE49-F238E27FC236}">
                <a16:creationId xmlns:a16="http://schemas.microsoft.com/office/drawing/2014/main" id="{7D49AC3A-8270-74B1-E8F1-B795E0DB36D5}"/>
              </a:ext>
            </a:extLst>
          </p:cNvPr>
          <p:cNvSpPr/>
          <p:nvPr/>
        </p:nvSpPr>
        <p:spPr>
          <a:xfrm>
            <a:off x="8886826" y="2168979"/>
            <a:ext cx="2154009" cy="18056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noAutofit/>
          </a:bodyPr>
          <a:lstStyle/>
          <a:p>
            <a:pPr algn="ctr"/>
            <a:r>
              <a:rPr lang="en-US" sz="2400" b="1">
                <a:solidFill>
                  <a:schemeClr val="tx1"/>
                </a:solidFill>
                <a:cs typeface="Arial"/>
              </a:rPr>
              <a:t>Page Frame Cache</a:t>
            </a:r>
            <a:endParaRPr lang="en-US" sz="2400" b="1">
              <a:solidFill>
                <a:schemeClr val="tx1"/>
              </a:solidFill>
            </a:endParaRPr>
          </a:p>
        </p:txBody>
      </p:sp>
      <p:pic>
        <p:nvPicPr>
          <p:cNvPr id="9" name="Google Shape;672;p39">
            <a:extLst>
              <a:ext uri="{FF2B5EF4-FFF2-40B4-BE49-F238E27FC236}">
                <a16:creationId xmlns:a16="http://schemas.microsoft.com/office/drawing/2014/main" id="{C2542CCC-05F4-C85E-94B7-53D0CCDBDC43}"/>
              </a:ext>
            </a:extLst>
          </p:cNvPr>
          <p:cNvPicPr preferRelativeResize="0"/>
          <p:nvPr/>
        </p:nvPicPr>
        <p:blipFill>
          <a:blip r:embed="rId2">
            <a:alphaModFix/>
          </a:blip>
          <a:stretch>
            <a:fillRect/>
          </a:stretch>
        </p:blipFill>
        <p:spPr>
          <a:xfrm>
            <a:off x="9500121" y="3222268"/>
            <a:ext cx="723721" cy="684481"/>
          </a:xfrm>
          <a:prstGeom prst="rect">
            <a:avLst/>
          </a:prstGeom>
          <a:noFill/>
          <a:ln>
            <a:noFill/>
          </a:ln>
        </p:spPr>
      </p:pic>
      <p:pic>
        <p:nvPicPr>
          <p:cNvPr id="3" name="Google Shape;672;p39" descr="A black and grey paper with text&#10;&#10;AI-generated content may be incorrect.">
            <a:extLst>
              <a:ext uri="{FF2B5EF4-FFF2-40B4-BE49-F238E27FC236}">
                <a16:creationId xmlns:a16="http://schemas.microsoft.com/office/drawing/2014/main" id="{DCBFACDC-AC0C-6D13-A87E-BF512CB816D8}"/>
              </a:ext>
            </a:extLst>
          </p:cNvPr>
          <p:cNvPicPr preferRelativeResize="0"/>
          <p:nvPr/>
        </p:nvPicPr>
        <p:blipFill>
          <a:blip r:embed="rId2">
            <a:alphaModFix/>
          </a:blip>
          <a:stretch>
            <a:fillRect/>
          </a:stretch>
        </p:blipFill>
        <p:spPr>
          <a:xfrm>
            <a:off x="9750642" y="2992622"/>
            <a:ext cx="723721" cy="684481"/>
          </a:xfrm>
          <a:prstGeom prst="rect">
            <a:avLst/>
          </a:prstGeom>
          <a:noFill/>
          <a:ln>
            <a:noFill/>
          </a:ln>
        </p:spPr>
      </p:pic>
      <p:pic>
        <p:nvPicPr>
          <p:cNvPr id="4" name="Google Shape;672;p39" descr="A black and grey paper with text&#10;&#10;AI-generated content may be incorrect.">
            <a:extLst>
              <a:ext uri="{FF2B5EF4-FFF2-40B4-BE49-F238E27FC236}">
                <a16:creationId xmlns:a16="http://schemas.microsoft.com/office/drawing/2014/main" id="{F0436E96-E0E6-1445-5C1F-0BE0E17F3A80}"/>
              </a:ext>
            </a:extLst>
          </p:cNvPr>
          <p:cNvPicPr preferRelativeResize="0"/>
          <p:nvPr/>
        </p:nvPicPr>
        <p:blipFill>
          <a:blip r:embed="rId2">
            <a:alphaModFix/>
          </a:blip>
          <a:stretch>
            <a:fillRect/>
          </a:stretch>
        </p:blipFill>
        <p:spPr>
          <a:xfrm>
            <a:off x="9969846" y="2836048"/>
            <a:ext cx="723721" cy="684481"/>
          </a:xfrm>
          <a:prstGeom prst="rect">
            <a:avLst/>
          </a:prstGeom>
          <a:noFill/>
          <a:ln>
            <a:noFill/>
          </a:ln>
        </p:spPr>
      </p:pic>
      <p:sp>
        <p:nvSpPr>
          <p:cNvPr id="8" name="Google Shape;679;p39">
            <a:extLst>
              <a:ext uri="{FF2B5EF4-FFF2-40B4-BE49-F238E27FC236}">
                <a16:creationId xmlns:a16="http://schemas.microsoft.com/office/drawing/2014/main" id="{55EAD52A-73ED-7CFD-7E8F-A42BF8065B81}"/>
              </a:ext>
            </a:extLst>
          </p:cNvPr>
          <p:cNvSpPr txBox="1"/>
          <p:nvPr/>
        </p:nvSpPr>
        <p:spPr>
          <a:xfrm>
            <a:off x="6946702" y="2384945"/>
            <a:ext cx="1994081" cy="58536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67" b="1">
                <a:latin typeface="Cambria"/>
                <a:ea typeface="Cambria"/>
                <a:sym typeface="Cambria"/>
              </a:rPr>
              <a:t>Attacker </a:t>
            </a:r>
            <a:r>
              <a:rPr lang="en-US" sz="1867" b="1" err="1">
                <a:latin typeface="Cambria"/>
                <a:ea typeface="Cambria"/>
                <a:sym typeface="Cambria"/>
              </a:rPr>
              <a:t>Unmaps</a:t>
            </a:r>
            <a:endParaRPr lang="en-US" sz="1867" b="1" err="1">
              <a:latin typeface="Cambria"/>
              <a:ea typeface="Cambria"/>
            </a:endParaRPr>
          </a:p>
          <a:p>
            <a:pPr algn="ctr"/>
            <a:r>
              <a:rPr lang="en-US" sz="1867" b="1" err="1">
                <a:latin typeface="Cambria"/>
                <a:ea typeface="Cambria"/>
              </a:rPr>
              <a:t>Flippable</a:t>
            </a:r>
            <a:r>
              <a:rPr lang="en-US" sz="1867" b="1">
                <a:latin typeface="Cambria"/>
                <a:ea typeface="Cambria"/>
              </a:rPr>
              <a:t> Page</a:t>
            </a:r>
          </a:p>
        </p:txBody>
      </p:sp>
      <p:sp>
        <p:nvSpPr>
          <p:cNvPr id="11" name="Google Shape;655;p39">
            <a:extLst>
              <a:ext uri="{FF2B5EF4-FFF2-40B4-BE49-F238E27FC236}">
                <a16:creationId xmlns:a16="http://schemas.microsoft.com/office/drawing/2014/main" id="{AA9BCDB9-54E4-F984-6B38-1C80D084202A}"/>
              </a:ext>
            </a:extLst>
          </p:cNvPr>
          <p:cNvSpPr/>
          <p:nvPr/>
        </p:nvSpPr>
        <p:spPr>
          <a:xfrm>
            <a:off x="7707100" y="2084518"/>
            <a:ext cx="477584" cy="416173"/>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467" b="1">
                <a:solidFill>
                  <a:srgbClr val="FFFFFF"/>
                </a:solidFill>
                <a:latin typeface="Cambria"/>
                <a:ea typeface="Cambria"/>
                <a:cs typeface="Cambria"/>
                <a:sym typeface="Cambria"/>
              </a:rPr>
              <a:t>2</a:t>
            </a:r>
            <a:endParaRPr sz="1467" b="1">
              <a:solidFill>
                <a:srgbClr val="FFFFFF"/>
              </a:solidFill>
              <a:latin typeface="Cambria"/>
              <a:ea typeface="Cambria"/>
              <a:cs typeface="Cambria"/>
              <a:sym typeface="Cambria"/>
            </a:endParaRPr>
          </a:p>
        </p:txBody>
      </p:sp>
      <p:sp>
        <p:nvSpPr>
          <p:cNvPr id="42" name="Google Shape;649;p39">
            <a:extLst>
              <a:ext uri="{FF2B5EF4-FFF2-40B4-BE49-F238E27FC236}">
                <a16:creationId xmlns:a16="http://schemas.microsoft.com/office/drawing/2014/main" id="{48C605EC-0FDB-0600-D029-DC2656F40ADD}"/>
              </a:ext>
            </a:extLst>
          </p:cNvPr>
          <p:cNvSpPr/>
          <p:nvPr/>
        </p:nvSpPr>
        <p:spPr>
          <a:xfrm>
            <a:off x="2784405" y="1680262"/>
            <a:ext cx="1984051" cy="856340"/>
          </a:xfrm>
          <a:prstGeom prst="roundRect">
            <a:avLst>
              <a:gd name="adj" fmla="val 16667"/>
            </a:avLst>
          </a:prstGeom>
          <a:solidFill>
            <a:srgbClr val="B6D7A8"/>
          </a:solidFill>
          <a:ln w="38100" cap="flat" cmpd="sng">
            <a:solidFill>
              <a:srgbClr val="00B050"/>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133" b="1">
                <a:latin typeface="Cambria"/>
                <a:ea typeface="Cambria"/>
                <a:cs typeface="Cambria"/>
                <a:sym typeface="Cambria"/>
              </a:rPr>
              <a:t>Memory </a:t>
            </a:r>
            <a:endParaRPr lang="en-US" sz="2133" b="1">
              <a:latin typeface="Cambria"/>
              <a:ea typeface="Cambria"/>
              <a:cs typeface="Cambria"/>
            </a:endParaRPr>
          </a:p>
          <a:p>
            <a:pPr algn="ctr"/>
            <a:r>
              <a:rPr lang="en-US" sz="2133" b="1">
                <a:latin typeface="Cambria"/>
                <a:ea typeface="Cambria"/>
                <a:cs typeface="Cambria"/>
                <a:sym typeface="Cambria"/>
              </a:rPr>
              <a:t>Templating</a:t>
            </a:r>
            <a:endParaRPr sz="2133" b="1">
              <a:latin typeface="Cambria"/>
              <a:ea typeface="Cambria"/>
              <a:cs typeface="Cambria"/>
            </a:endParaRPr>
          </a:p>
        </p:txBody>
      </p:sp>
      <p:cxnSp>
        <p:nvCxnSpPr>
          <p:cNvPr id="44" name="Google Shape;650;p39">
            <a:extLst>
              <a:ext uri="{FF2B5EF4-FFF2-40B4-BE49-F238E27FC236}">
                <a16:creationId xmlns:a16="http://schemas.microsoft.com/office/drawing/2014/main" id="{8705026A-F994-27DC-B5C5-763FA6DB1927}"/>
              </a:ext>
            </a:extLst>
          </p:cNvPr>
          <p:cNvCxnSpPr/>
          <p:nvPr/>
        </p:nvCxnSpPr>
        <p:spPr>
          <a:xfrm>
            <a:off x="1790815" y="2108429"/>
            <a:ext cx="993589" cy="0"/>
          </a:xfrm>
          <a:prstGeom prst="straightConnector1">
            <a:avLst/>
          </a:prstGeom>
          <a:noFill/>
          <a:ln w="38100" cap="flat" cmpd="sng">
            <a:solidFill>
              <a:schemeClr val="dk1"/>
            </a:solidFill>
            <a:prstDash val="solid"/>
            <a:round/>
            <a:headEnd type="none" w="med" len="med"/>
            <a:tailEnd type="triangle" w="med" len="med"/>
          </a:ln>
        </p:spPr>
      </p:cxnSp>
      <p:pic>
        <p:nvPicPr>
          <p:cNvPr id="46" name="Google Shape;652;p39">
            <a:extLst>
              <a:ext uri="{FF2B5EF4-FFF2-40B4-BE49-F238E27FC236}">
                <a16:creationId xmlns:a16="http://schemas.microsoft.com/office/drawing/2014/main" id="{934D5A3E-88D2-2437-CB94-85EE50EFAE14}"/>
              </a:ext>
            </a:extLst>
          </p:cNvPr>
          <p:cNvPicPr preferRelativeResize="0"/>
          <p:nvPr/>
        </p:nvPicPr>
        <p:blipFill rotWithShape="1">
          <a:blip r:embed="rId3">
            <a:alphaModFix/>
          </a:blip>
          <a:srcRect t="29012" b="29200"/>
          <a:stretch/>
        </p:blipFill>
        <p:spPr>
          <a:xfrm>
            <a:off x="2902267" y="2770261"/>
            <a:ext cx="1748332" cy="791135"/>
          </a:xfrm>
          <a:prstGeom prst="rect">
            <a:avLst/>
          </a:prstGeom>
          <a:noFill/>
          <a:ln>
            <a:noFill/>
          </a:ln>
        </p:spPr>
      </p:pic>
      <p:cxnSp>
        <p:nvCxnSpPr>
          <p:cNvPr id="48" name="Google Shape;653;p39">
            <a:extLst>
              <a:ext uri="{FF2B5EF4-FFF2-40B4-BE49-F238E27FC236}">
                <a16:creationId xmlns:a16="http://schemas.microsoft.com/office/drawing/2014/main" id="{A268DB49-C64C-CCEB-3F69-7FA6E1F2A379}"/>
              </a:ext>
            </a:extLst>
          </p:cNvPr>
          <p:cNvCxnSpPr/>
          <p:nvPr/>
        </p:nvCxnSpPr>
        <p:spPr>
          <a:xfrm>
            <a:off x="2784252" y="2414916"/>
            <a:ext cx="118013" cy="750912"/>
          </a:xfrm>
          <a:prstGeom prst="straightConnector1">
            <a:avLst/>
          </a:prstGeom>
          <a:noFill/>
          <a:ln w="38100" cap="flat" cmpd="sng">
            <a:solidFill>
              <a:schemeClr val="dk1"/>
            </a:solidFill>
            <a:prstDash val="solid"/>
            <a:round/>
            <a:headEnd type="none" w="med" len="med"/>
            <a:tailEnd type="triangle" w="med" len="med"/>
          </a:ln>
        </p:spPr>
      </p:cxnSp>
      <p:sp>
        <p:nvSpPr>
          <p:cNvPr id="50" name="Google Shape;655;p39">
            <a:extLst>
              <a:ext uri="{FF2B5EF4-FFF2-40B4-BE49-F238E27FC236}">
                <a16:creationId xmlns:a16="http://schemas.microsoft.com/office/drawing/2014/main" id="{C4713C16-004E-B59E-4CBA-AE776CFD92A0}"/>
              </a:ext>
            </a:extLst>
          </p:cNvPr>
          <p:cNvSpPr/>
          <p:nvPr/>
        </p:nvSpPr>
        <p:spPr>
          <a:xfrm>
            <a:off x="3531759" y="1207696"/>
            <a:ext cx="477584" cy="416173"/>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467" b="1">
                <a:solidFill>
                  <a:srgbClr val="FFFFFF"/>
                </a:solidFill>
                <a:latin typeface="Cambria"/>
                <a:ea typeface="Cambria"/>
                <a:cs typeface="Cambria"/>
                <a:sym typeface="Cambria"/>
              </a:rPr>
              <a:t>1</a:t>
            </a:r>
            <a:endParaRPr sz="1467" b="1">
              <a:solidFill>
                <a:srgbClr val="FFFFFF"/>
              </a:solidFill>
              <a:latin typeface="Cambria"/>
              <a:ea typeface="Cambria"/>
              <a:cs typeface="Cambria"/>
              <a:sym typeface="Cambria"/>
            </a:endParaRPr>
          </a:p>
        </p:txBody>
      </p:sp>
      <p:grpSp>
        <p:nvGrpSpPr>
          <p:cNvPr id="54" name="Google Shape;656;p39">
            <a:extLst>
              <a:ext uri="{FF2B5EF4-FFF2-40B4-BE49-F238E27FC236}">
                <a16:creationId xmlns:a16="http://schemas.microsoft.com/office/drawing/2014/main" id="{ADEE5CCC-D104-0FAB-3376-C66CEA0066A4}"/>
              </a:ext>
            </a:extLst>
          </p:cNvPr>
          <p:cNvGrpSpPr/>
          <p:nvPr/>
        </p:nvGrpSpPr>
        <p:grpSpPr>
          <a:xfrm>
            <a:off x="516942" y="1435079"/>
            <a:ext cx="1565457" cy="1895975"/>
            <a:chOff x="280550" y="1771797"/>
            <a:chExt cx="1651500" cy="2114853"/>
          </a:xfrm>
        </p:grpSpPr>
        <p:pic>
          <p:nvPicPr>
            <p:cNvPr id="52" name="Google Shape;651;p39">
              <a:extLst>
                <a:ext uri="{FF2B5EF4-FFF2-40B4-BE49-F238E27FC236}">
                  <a16:creationId xmlns:a16="http://schemas.microsoft.com/office/drawing/2014/main" id="{496ED45B-A4E1-D787-AA47-1B3AA8D69685}"/>
                </a:ext>
              </a:extLst>
            </p:cNvPr>
            <p:cNvPicPr preferRelativeResize="0"/>
            <p:nvPr/>
          </p:nvPicPr>
          <p:blipFill>
            <a:blip r:embed="rId4">
              <a:alphaModFix/>
            </a:blip>
            <a:stretch>
              <a:fillRect/>
            </a:stretch>
          </p:blipFill>
          <p:spPr>
            <a:xfrm>
              <a:off x="415925" y="1771797"/>
              <a:ext cx="1380774" cy="1380750"/>
            </a:xfrm>
            <a:prstGeom prst="rect">
              <a:avLst/>
            </a:prstGeom>
            <a:noFill/>
            <a:ln>
              <a:noFill/>
            </a:ln>
          </p:spPr>
        </p:pic>
        <p:sp>
          <p:nvSpPr>
            <p:cNvPr id="53" name="Google Shape;657;p39">
              <a:extLst>
                <a:ext uri="{FF2B5EF4-FFF2-40B4-BE49-F238E27FC236}">
                  <a16:creationId xmlns:a16="http://schemas.microsoft.com/office/drawing/2014/main" id="{98E06140-9A77-CC16-7139-59F0068DD9E5}"/>
                </a:ext>
              </a:extLst>
            </p:cNvPr>
            <p:cNvSpPr txBox="1"/>
            <p:nvPr/>
          </p:nvSpPr>
          <p:spPr>
            <a:xfrm>
              <a:off x="280550" y="3297450"/>
              <a:ext cx="1651500" cy="5892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67" b="1">
                  <a:latin typeface="Cambria"/>
                  <a:ea typeface="Cambria"/>
                  <a:cs typeface="Cambria"/>
                  <a:sym typeface="Cambria"/>
                </a:rPr>
                <a:t>Attacker</a:t>
              </a:r>
              <a:endParaRPr sz="1867" b="1">
                <a:latin typeface="Cambria"/>
                <a:ea typeface="Cambria"/>
                <a:cs typeface="Cambria"/>
                <a:sym typeface="Cambria"/>
              </a:endParaRPr>
            </a:p>
          </p:txBody>
        </p:sp>
      </p:grpSp>
      <p:cxnSp>
        <p:nvCxnSpPr>
          <p:cNvPr id="56" name="Google Shape;654;p39">
            <a:extLst>
              <a:ext uri="{FF2B5EF4-FFF2-40B4-BE49-F238E27FC236}">
                <a16:creationId xmlns:a16="http://schemas.microsoft.com/office/drawing/2014/main" id="{FD842BEE-773F-8B6F-D69D-7A1494D7680F}"/>
              </a:ext>
            </a:extLst>
          </p:cNvPr>
          <p:cNvCxnSpPr/>
          <p:nvPr/>
        </p:nvCxnSpPr>
        <p:spPr>
          <a:xfrm flipH="1">
            <a:off x="4650598" y="2396896"/>
            <a:ext cx="117729" cy="768931"/>
          </a:xfrm>
          <a:prstGeom prst="straightConnector1">
            <a:avLst/>
          </a:prstGeom>
          <a:noFill/>
          <a:ln w="38100" cap="flat" cmpd="sng">
            <a:solidFill>
              <a:schemeClr val="dk1"/>
            </a:solidFill>
            <a:prstDash val="solid"/>
            <a:round/>
            <a:headEnd type="none" w="med" len="med"/>
            <a:tailEnd type="triangle" w="med" len="med"/>
          </a:ln>
        </p:spPr>
      </p:cxnSp>
      <p:sp>
        <p:nvSpPr>
          <p:cNvPr id="7" name="Google Shape;53;p9">
            <a:extLst>
              <a:ext uri="{FF2B5EF4-FFF2-40B4-BE49-F238E27FC236}">
                <a16:creationId xmlns:a16="http://schemas.microsoft.com/office/drawing/2014/main" id="{08B344D5-547E-628B-495B-CBDC156A3D6A}"/>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a:t>End-to-End Rowhammer Attack</a:t>
            </a:r>
          </a:p>
        </p:txBody>
      </p:sp>
      <p:sp>
        <p:nvSpPr>
          <p:cNvPr id="2" name="Google Shape;55;p9">
            <a:extLst>
              <a:ext uri="{FF2B5EF4-FFF2-40B4-BE49-F238E27FC236}">
                <a16:creationId xmlns:a16="http://schemas.microsoft.com/office/drawing/2014/main" id="{8DEF85A6-5BEE-FAE9-CEB2-1F5408CC8FB9}"/>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33</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spTree>
    <p:extLst>
      <p:ext uri="{BB962C8B-B14F-4D97-AF65-F5344CB8AC3E}">
        <p14:creationId xmlns:p14="http://schemas.microsoft.com/office/powerpoint/2010/main" val="521273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410AE-FBFC-F5EE-4DD9-600ACF9C4DDF}"/>
            </a:ext>
          </a:extLst>
        </p:cNvPr>
        <p:cNvGrpSpPr/>
        <p:nvPr/>
      </p:nvGrpSpPr>
      <p:grpSpPr>
        <a:xfrm>
          <a:off x="0" y="0"/>
          <a:ext cx="0" cy="0"/>
          <a:chOff x="0" y="0"/>
          <a:chExt cx="0" cy="0"/>
        </a:xfrm>
      </p:grpSpPr>
      <p:pic>
        <p:nvPicPr>
          <p:cNvPr id="28" name="Google Shape;659;p39">
            <a:extLst>
              <a:ext uri="{FF2B5EF4-FFF2-40B4-BE49-F238E27FC236}">
                <a16:creationId xmlns:a16="http://schemas.microsoft.com/office/drawing/2014/main" id="{FEFE90D8-CEA4-AB0B-490B-7ED2EDEF9D1A}"/>
              </a:ext>
            </a:extLst>
          </p:cNvPr>
          <p:cNvPicPr preferRelativeResize="0"/>
          <p:nvPr/>
        </p:nvPicPr>
        <p:blipFill>
          <a:blip r:embed="rId2">
            <a:alphaModFix/>
          </a:blip>
          <a:stretch>
            <a:fillRect/>
          </a:stretch>
        </p:blipFill>
        <p:spPr>
          <a:xfrm>
            <a:off x="5821594" y="4310659"/>
            <a:ext cx="1538063" cy="1454667"/>
          </a:xfrm>
          <a:prstGeom prst="rect">
            <a:avLst/>
          </a:prstGeom>
          <a:noFill/>
          <a:ln>
            <a:noFill/>
          </a:ln>
        </p:spPr>
      </p:pic>
      <p:sp>
        <p:nvSpPr>
          <p:cNvPr id="29" name="Google Shape;660;p39">
            <a:extLst>
              <a:ext uri="{FF2B5EF4-FFF2-40B4-BE49-F238E27FC236}">
                <a16:creationId xmlns:a16="http://schemas.microsoft.com/office/drawing/2014/main" id="{5D9805CA-6D23-33BE-F2F1-A54A11EE54A9}"/>
              </a:ext>
            </a:extLst>
          </p:cNvPr>
          <p:cNvSpPr txBox="1"/>
          <p:nvPr/>
        </p:nvSpPr>
        <p:spPr>
          <a:xfrm>
            <a:off x="8066044" y="4457582"/>
            <a:ext cx="2400525" cy="538657"/>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67" b="1">
                <a:latin typeface="Cambria"/>
                <a:ea typeface="Cambria"/>
                <a:cs typeface="Cambria"/>
                <a:sym typeface="Cambria"/>
              </a:rPr>
              <a:t>Victim Process Requests a page</a:t>
            </a:r>
            <a:endParaRPr sz="1867" b="1">
              <a:latin typeface="Cambria"/>
              <a:ea typeface="Cambria"/>
              <a:cs typeface="Cambria"/>
              <a:sym typeface="Cambria"/>
            </a:endParaRPr>
          </a:p>
        </p:txBody>
      </p:sp>
      <p:sp>
        <p:nvSpPr>
          <p:cNvPr id="17" name="Google Shape;679;p39">
            <a:extLst>
              <a:ext uri="{FF2B5EF4-FFF2-40B4-BE49-F238E27FC236}">
                <a16:creationId xmlns:a16="http://schemas.microsoft.com/office/drawing/2014/main" id="{685B7034-E9EA-A213-7448-359AAA39C48F}"/>
              </a:ext>
            </a:extLst>
          </p:cNvPr>
          <p:cNvSpPr txBox="1"/>
          <p:nvPr/>
        </p:nvSpPr>
        <p:spPr>
          <a:xfrm>
            <a:off x="4859032" y="2207495"/>
            <a:ext cx="1994081" cy="58536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67" b="1">
                <a:latin typeface="Cambria"/>
                <a:ea typeface="Cambria"/>
                <a:sym typeface="Cambria"/>
              </a:rPr>
              <a:t>Attacker Identifies</a:t>
            </a:r>
            <a:endParaRPr lang="en-US" sz="1867">
              <a:ea typeface="Cambria"/>
            </a:endParaRPr>
          </a:p>
          <a:p>
            <a:pPr algn="ctr"/>
            <a:r>
              <a:rPr lang="en-US" sz="1867" b="1" err="1">
                <a:latin typeface="Cambria"/>
                <a:ea typeface="Cambria"/>
              </a:rPr>
              <a:t>Flippable</a:t>
            </a:r>
            <a:r>
              <a:rPr lang="en-US" sz="1867" b="1">
                <a:latin typeface="Cambria"/>
                <a:ea typeface="Cambria"/>
              </a:rPr>
              <a:t> Page</a:t>
            </a:r>
          </a:p>
        </p:txBody>
      </p:sp>
      <p:sp>
        <p:nvSpPr>
          <p:cNvPr id="40" name="Rectangle: Rounded Corners 39">
            <a:extLst>
              <a:ext uri="{FF2B5EF4-FFF2-40B4-BE49-F238E27FC236}">
                <a16:creationId xmlns:a16="http://schemas.microsoft.com/office/drawing/2014/main" id="{CEEC8DF0-B941-B13A-928E-82E2027C49F3}"/>
              </a:ext>
            </a:extLst>
          </p:cNvPr>
          <p:cNvSpPr/>
          <p:nvPr/>
        </p:nvSpPr>
        <p:spPr>
          <a:xfrm>
            <a:off x="7019926" y="1240971"/>
            <a:ext cx="4245428" cy="2950028"/>
          </a:xfrm>
          <a:prstGeom prst="roundRect">
            <a:avLst/>
          </a:prstGeom>
          <a:solidFill>
            <a:schemeClr val="accent1">
              <a:lumMod val="40000"/>
              <a:lumOff val="6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noAutofit/>
          </a:bodyPr>
          <a:lstStyle/>
          <a:p>
            <a:pPr algn="ctr"/>
            <a:r>
              <a:rPr lang="en-US" sz="2133" b="1">
                <a:solidFill>
                  <a:schemeClr val="tx1"/>
                </a:solidFill>
                <a:latin typeface="Cambria"/>
                <a:ea typeface="Cambria"/>
                <a:cs typeface="Arial"/>
              </a:rPr>
              <a:t>Memory Massaging</a:t>
            </a:r>
          </a:p>
        </p:txBody>
      </p:sp>
      <p:cxnSp>
        <p:nvCxnSpPr>
          <p:cNvPr id="76" name="Google Shape;650;p39">
            <a:extLst>
              <a:ext uri="{FF2B5EF4-FFF2-40B4-BE49-F238E27FC236}">
                <a16:creationId xmlns:a16="http://schemas.microsoft.com/office/drawing/2014/main" id="{BEB3AC31-2954-23F0-909A-8E137FA6F423}"/>
              </a:ext>
            </a:extLst>
          </p:cNvPr>
          <p:cNvCxnSpPr>
            <a:cxnSpLocks/>
          </p:cNvCxnSpPr>
          <p:nvPr/>
        </p:nvCxnSpPr>
        <p:spPr>
          <a:xfrm>
            <a:off x="4772139" y="2108426"/>
            <a:ext cx="2260412" cy="9525"/>
          </a:xfrm>
          <a:prstGeom prst="straightConnector1">
            <a:avLst/>
          </a:prstGeom>
          <a:noFill/>
          <a:ln w="38100" cap="flat" cmpd="sng">
            <a:solidFill>
              <a:schemeClr val="dk1"/>
            </a:solidFill>
            <a:prstDash val="solid"/>
            <a:round/>
            <a:headEnd type="none" w="med" len="med"/>
            <a:tailEnd type="triangle" w="med" len="med"/>
          </a:ln>
        </p:spPr>
      </p:cxnSp>
      <p:sp>
        <p:nvSpPr>
          <p:cNvPr id="77" name="Rectangle: Rounded Corners 76">
            <a:extLst>
              <a:ext uri="{FF2B5EF4-FFF2-40B4-BE49-F238E27FC236}">
                <a16:creationId xmlns:a16="http://schemas.microsoft.com/office/drawing/2014/main" id="{BDCC70CB-986B-20BE-2CB9-40CA9A7369E6}"/>
              </a:ext>
            </a:extLst>
          </p:cNvPr>
          <p:cNvSpPr/>
          <p:nvPr/>
        </p:nvSpPr>
        <p:spPr>
          <a:xfrm>
            <a:off x="8886826" y="2168979"/>
            <a:ext cx="2154009" cy="18056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noAutofit/>
          </a:bodyPr>
          <a:lstStyle/>
          <a:p>
            <a:pPr algn="ctr"/>
            <a:r>
              <a:rPr lang="en-US" sz="2400" b="1">
                <a:solidFill>
                  <a:schemeClr val="tx1"/>
                </a:solidFill>
                <a:cs typeface="Arial"/>
              </a:rPr>
              <a:t>Page Frame Cache</a:t>
            </a:r>
            <a:endParaRPr lang="en-US" sz="2400" b="1">
              <a:solidFill>
                <a:schemeClr val="tx1"/>
              </a:solidFill>
            </a:endParaRPr>
          </a:p>
        </p:txBody>
      </p:sp>
      <p:pic>
        <p:nvPicPr>
          <p:cNvPr id="9" name="Google Shape;672;p39">
            <a:extLst>
              <a:ext uri="{FF2B5EF4-FFF2-40B4-BE49-F238E27FC236}">
                <a16:creationId xmlns:a16="http://schemas.microsoft.com/office/drawing/2014/main" id="{AAFB26D6-A180-A322-8919-6C98AB7D7896}"/>
              </a:ext>
            </a:extLst>
          </p:cNvPr>
          <p:cNvPicPr preferRelativeResize="0"/>
          <p:nvPr/>
        </p:nvPicPr>
        <p:blipFill>
          <a:blip r:embed="rId3">
            <a:alphaModFix/>
          </a:blip>
          <a:stretch>
            <a:fillRect/>
          </a:stretch>
        </p:blipFill>
        <p:spPr>
          <a:xfrm>
            <a:off x="7464641" y="4318296"/>
            <a:ext cx="723721" cy="684481"/>
          </a:xfrm>
          <a:prstGeom prst="rect">
            <a:avLst/>
          </a:prstGeom>
          <a:noFill/>
          <a:ln>
            <a:noFill/>
          </a:ln>
        </p:spPr>
      </p:pic>
      <p:pic>
        <p:nvPicPr>
          <p:cNvPr id="3" name="Google Shape;672;p39" descr="A black and grey paper with text&#10;&#10;AI-generated content may be incorrect.">
            <a:extLst>
              <a:ext uri="{FF2B5EF4-FFF2-40B4-BE49-F238E27FC236}">
                <a16:creationId xmlns:a16="http://schemas.microsoft.com/office/drawing/2014/main" id="{6E8BF1DB-A917-3284-7C1A-608FCE594A9C}"/>
              </a:ext>
            </a:extLst>
          </p:cNvPr>
          <p:cNvPicPr preferRelativeResize="0"/>
          <p:nvPr/>
        </p:nvPicPr>
        <p:blipFill>
          <a:blip r:embed="rId3">
            <a:alphaModFix/>
          </a:blip>
          <a:stretch>
            <a:fillRect/>
          </a:stretch>
        </p:blipFill>
        <p:spPr>
          <a:xfrm>
            <a:off x="9750642" y="2992622"/>
            <a:ext cx="723721" cy="684481"/>
          </a:xfrm>
          <a:prstGeom prst="rect">
            <a:avLst/>
          </a:prstGeom>
          <a:noFill/>
          <a:ln>
            <a:noFill/>
          </a:ln>
        </p:spPr>
      </p:pic>
      <p:pic>
        <p:nvPicPr>
          <p:cNvPr id="4" name="Google Shape;672;p39" descr="A black and grey paper with text&#10;&#10;AI-generated content may be incorrect.">
            <a:extLst>
              <a:ext uri="{FF2B5EF4-FFF2-40B4-BE49-F238E27FC236}">
                <a16:creationId xmlns:a16="http://schemas.microsoft.com/office/drawing/2014/main" id="{6417A5DA-2CF9-5D6F-E16F-CF5202C29BE0}"/>
              </a:ext>
            </a:extLst>
          </p:cNvPr>
          <p:cNvPicPr preferRelativeResize="0"/>
          <p:nvPr/>
        </p:nvPicPr>
        <p:blipFill>
          <a:blip r:embed="rId3">
            <a:alphaModFix/>
          </a:blip>
          <a:stretch>
            <a:fillRect/>
          </a:stretch>
        </p:blipFill>
        <p:spPr>
          <a:xfrm>
            <a:off x="9969846" y="2836048"/>
            <a:ext cx="723721" cy="684481"/>
          </a:xfrm>
          <a:prstGeom prst="rect">
            <a:avLst/>
          </a:prstGeom>
          <a:noFill/>
          <a:ln>
            <a:noFill/>
          </a:ln>
        </p:spPr>
      </p:pic>
      <p:sp>
        <p:nvSpPr>
          <p:cNvPr id="8" name="Google Shape;679;p39">
            <a:extLst>
              <a:ext uri="{FF2B5EF4-FFF2-40B4-BE49-F238E27FC236}">
                <a16:creationId xmlns:a16="http://schemas.microsoft.com/office/drawing/2014/main" id="{FA0581FB-171A-EE25-88B2-04C4029AB6BB}"/>
              </a:ext>
            </a:extLst>
          </p:cNvPr>
          <p:cNvSpPr txBox="1"/>
          <p:nvPr/>
        </p:nvSpPr>
        <p:spPr>
          <a:xfrm>
            <a:off x="6946702" y="2384945"/>
            <a:ext cx="1994081" cy="58536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67" b="1">
                <a:latin typeface="Cambria"/>
                <a:ea typeface="Cambria"/>
                <a:sym typeface="Cambria"/>
              </a:rPr>
              <a:t>Attacker </a:t>
            </a:r>
            <a:r>
              <a:rPr lang="en-US" sz="1867" b="1" err="1">
                <a:latin typeface="Cambria"/>
                <a:ea typeface="Cambria"/>
                <a:sym typeface="Cambria"/>
              </a:rPr>
              <a:t>Unmaps</a:t>
            </a:r>
            <a:endParaRPr lang="en-US" sz="1867" b="1" err="1">
              <a:latin typeface="Cambria"/>
              <a:ea typeface="Cambria"/>
            </a:endParaRPr>
          </a:p>
          <a:p>
            <a:pPr algn="ctr"/>
            <a:r>
              <a:rPr lang="en-US" sz="1867" b="1" err="1">
                <a:latin typeface="Cambria"/>
                <a:ea typeface="Cambria"/>
              </a:rPr>
              <a:t>Flippable</a:t>
            </a:r>
            <a:r>
              <a:rPr lang="en-US" sz="1867" b="1">
                <a:latin typeface="Cambria"/>
                <a:ea typeface="Cambria"/>
              </a:rPr>
              <a:t> Page</a:t>
            </a:r>
          </a:p>
        </p:txBody>
      </p:sp>
      <p:sp>
        <p:nvSpPr>
          <p:cNvPr id="11" name="Google Shape;655;p39">
            <a:extLst>
              <a:ext uri="{FF2B5EF4-FFF2-40B4-BE49-F238E27FC236}">
                <a16:creationId xmlns:a16="http://schemas.microsoft.com/office/drawing/2014/main" id="{4BBA7D58-0A15-ED8C-2BEB-041C053071D7}"/>
              </a:ext>
            </a:extLst>
          </p:cNvPr>
          <p:cNvSpPr/>
          <p:nvPr/>
        </p:nvSpPr>
        <p:spPr>
          <a:xfrm>
            <a:off x="7707100" y="2084518"/>
            <a:ext cx="477584" cy="416173"/>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467" b="1">
                <a:solidFill>
                  <a:srgbClr val="FFFFFF"/>
                </a:solidFill>
                <a:latin typeface="Cambria"/>
                <a:ea typeface="Cambria"/>
                <a:cs typeface="Cambria"/>
                <a:sym typeface="Cambria"/>
              </a:rPr>
              <a:t>2</a:t>
            </a:r>
            <a:endParaRPr sz="1467" b="1">
              <a:solidFill>
                <a:srgbClr val="FFFFFF"/>
              </a:solidFill>
              <a:latin typeface="Cambria"/>
              <a:ea typeface="Cambria"/>
              <a:cs typeface="Cambria"/>
              <a:sym typeface="Cambria"/>
            </a:endParaRPr>
          </a:p>
        </p:txBody>
      </p:sp>
      <p:grpSp>
        <p:nvGrpSpPr>
          <p:cNvPr id="19" name="Group 18">
            <a:extLst>
              <a:ext uri="{FF2B5EF4-FFF2-40B4-BE49-F238E27FC236}">
                <a16:creationId xmlns:a16="http://schemas.microsoft.com/office/drawing/2014/main" id="{21911EEE-A201-5B79-CBB8-8FA4F4C56E69}"/>
              </a:ext>
            </a:extLst>
          </p:cNvPr>
          <p:cNvGrpSpPr/>
          <p:nvPr/>
        </p:nvGrpSpPr>
        <p:grpSpPr>
          <a:xfrm>
            <a:off x="1003641" y="4180343"/>
            <a:ext cx="4974527" cy="1464711"/>
            <a:chOff x="752730" y="3135257"/>
            <a:chExt cx="3730895" cy="1098533"/>
          </a:xfrm>
        </p:grpSpPr>
        <p:sp>
          <p:nvSpPr>
            <p:cNvPr id="15" name="Google Shape;677;p39">
              <a:extLst>
                <a:ext uri="{FF2B5EF4-FFF2-40B4-BE49-F238E27FC236}">
                  <a16:creationId xmlns:a16="http://schemas.microsoft.com/office/drawing/2014/main" id="{A69C757F-7829-1FF0-22C6-7B226573B762}"/>
                </a:ext>
              </a:extLst>
            </p:cNvPr>
            <p:cNvSpPr/>
            <p:nvPr/>
          </p:nvSpPr>
          <p:spPr>
            <a:xfrm>
              <a:off x="752730" y="3371253"/>
              <a:ext cx="1488038" cy="642255"/>
            </a:xfrm>
            <a:prstGeom prst="roundRect">
              <a:avLst>
                <a:gd name="adj" fmla="val 16667"/>
              </a:avLst>
            </a:prstGeom>
            <a:solidFill>
              <a:srgbClr val="E06666"/>
            </a:solidFill>
            <a:ln w="381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133" b="1">
                  <a:latin typeface="Cambria"/>
                  <a:ea typeface="Cambria"/>
                  <a:cs typeface="Cambria"/>
                  <a:sym typeface="Cambria"/>
                </a:rPr>
                <a:t>Hammering</a:t>
              </a:r>
              <a:endParaRPr lang="en-US" sz="2133" b="1">
                <a:latin typeface="Cambria"/>
                <a:ea typeface="Cambria"/>
                <a:cs typeface="Cambria"/>
              </a:endParaRPr>
            </a:p>
          </p:txBody>
        </p:sp>
        <p:cxnSp>
          <p:nvCxnSpPr>
            <p:cNvPr id="16" name="Google Shape;678;p39">
              <a:extLst>
                <a:ext uri="{FF2B5EF4-FFF2-40B4-BE49-F238E27FC236}">
                  <a16:creationId xmlns:a16="http://schemas.microsoft.com/office/drawing/2014/main" id="{43AFA446-3F85-C3D9-DF47-B2B9380B1A89}"/>
                </a:ext>
              </a:extLst>
            </p:cNvPr>
            <p:cNvCxnSpPr>
              <a:cxnSpLocks/>
            </p:cNvCxnSpPr>
            <p:nvPr/>
          </p:nvCxnSpPr>
          <p:spPr>
            <a:xfrm flipH="1">
              <a:off x="2279859" y="3700207"/>
              <a:ext cx="2203766" cy="7829"/>
            </a:xfrm>
            <a:prstGeom prst="straightConnector1">
              <a:avLst/>
            </a:prstGeom>
            <a:noFill/>
            <a:ln w="38100" cap="flat" cmpd="sng">
              <a:solidFill>
                <a:schemeClr val="dk1"/>
              </a:solidFill>
              <a:prstDash val="solid"/>
              <a:round/>
              <a:headEnd type="none" w="med" len="med"/>
              <a:tailEnd type="triangle" w="med" len="med"/>
            </a:ln>
          </p:spPr>
        </p:cxnSp>
        <p:pic>
          <p:nvPicPr>
            <p:cNvPr id="12" name="Google Shape;682;p39">
              <a:extLst>
                <a:ext uri="{FF2B5EF4-FFF2-40B4-BE49-F238E27FC236}">
                  <a16:creationId xmlns:a16="http://schemas.microsoft.com/office/drawing/2014/main" id="{8CE7A40B-8DFB-842D-D391-B1F5350C8D11}"/>
                </a:ext>
              </a:extLst>
            </p:cNvPr>
            <p:cNvPicPr preferRelativeResize="0"/>
            <p:nvPr/>
          </p:nvPicPr>
          <p:blipFill>
            <a:blip r:embed="rId4">
              <a:alphaModFix/>
            </a:blip>
            <a:stretch>
              <a:fillRect/>
            </a:stretch>
          </p:blipFill>
          <p:spPr>
            <a:xfrm>
              <a:off x="1210774" y="3836112"/>
              <a:ext cx="420477" cy="397678"/>
            </a:xfrm>
            <a:prstGeom prst="rect">
              <a:avLst/>
            </a:prstGeom>
            <a:noFill/>
            <a:ln>
              <a:noFill/>
            </a:ln>
          </p:spPr>
        </p:pic>
        <p:sp>
          <p:nvSpPr>
            <p:cNvPr id="7" name="Google Shape;655;p39">
              <a:extLst>
                <a:ext uri="{FF2B5EF4-FFF2-40B4-BE49-F238E27FC236}">
                  <a16:creationId xmlns:a16="http://schemas.microsoft.com/office/drawing/2014/main" id="{5028EF4D-FEF0-EBBA-5A96-4E8F80AACB10}"/>
                </a:ext>
              </a:extLst>
            </p:cNvPr>
            <p:cNvSpPr/>
            <p:nvPr/>
          </p:nvSpPr>
          <p:spPr>
            <a:xfrm>
              <a:off x="3204660" y="3778928"/>
              <a:ext cx="358188" cy="312130"/>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467" b="1">
                  <a:solidFill>
                    <a:srgbClr val="FFFFFF"/>
                  </a:solidFill>
                  <a:latin typeface="Cambria"/>
                  <a:ea typeface="Cambria"/>
                  <a:cs typeface="Cambria"/>
                </a:rPr>
                <a:t>4</a:t>
              </a:r>
              <a:endParaRPr sz="1467" b="1">
                <a:solidFill>
                  <a:srgbClr val="FFFFFF"/>
                </a:solidFill>
                <a:latin typeface="Cambria"/>
                <a:ea typeface="Cambria"/>
                <a:cs typeface="Cambria"/>
                <a:sym typeface="Cambria"/>
              </a:endParaRPr>
            </a:p>
          </p:txBody>
        </p:sp>
        <p:sp>
          <p:nvSpPr>
            <p:cNvPr id="10" name="Google Shape;679;p39">
              <a:extLst>
                <a:ext uri="{FF2B5EF4-FFF2-40B4-BE49-F238E27FC236}">
                  <a16:creationId xmlns:a16="http://schemas.microsoft.com/office/drawing/2014/main" id="{94C7A728-C589-71BC-9C8E-A8262759EF14}"/>
                </a:ext>
              </a:extLst>
            </p:cNvPr>
            <p:cNvSpPr txBox="1"/>
            <p:nvPr/>
          </p:nvSpPr>
          <p:spPr>
            <a:xfrm>
              <a:off x="2665676" y="3135257"/>
              <a:ext cx="1495561" cy="43902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67" b="1">
                  <a:latin typeface="Cambria"/>
                  <a:ea typeface="Cambria"/>
                  <a:sym typeface="Cambria"/>
                </a:rPr>
                <a:t>Victim Maps</a:t>
              </a:r>
              <a:endParaRPr lang="en-US" sz="1867" b="1">
                <a:latin typeface="Cambria"/>
                <a:ea typeface="Cambria"/>
              </a:endParaRPr>
            </a:p>
            <a:p>
              <a:pPr algn="ctr"/>
              <a:r>
                <a:rPr lang="en-US" sz="1867" b="1" err="1">
                  <a:latin typeface="Cambria"/>
                  <a:ea typeface="Cambria"/>
                </a:rPr>
                <a:t>Flippable</a:t>
              </a:r>
              <a:r>
                <a:rPr lang="en-US" sz="1867" b="1">
                  <a:latin typeface="Cambria"/>
                  <a:ea typeface="Cambria"/>
                </a:rPr>
                <a:t> Page</a:t>
              </a:r>
            </a:p>
          </p:txBody>
        </p:sp>
      </p:grpSp>
      <p:cxnSp>
        <p:nvCxnSpPr>
          <p:cNvPr id="13" name="Connector: Elbow 12">
            <a:extLst>
              <a:ext uri="{FF2B5EF4-FFF2-40B4-BE49-F238E27FC236}">
                <a16:creationId xmlns:a16="http://schemas.microsoft.com/office/drawing/2014/main" id="{90AD0236-2BAC-932E-0D75-2A32A82781CE}"/>
              </a:ext>
            </a:extLst>
          </p:cNvPr>
          <p:cNvCxnSpPr/>
          <p:nvPr/>
        </p:nvCxnSpPr>
        <p:spPr>
          <a:xfrm flipH="1">
            <a:off x="7505179" y="3674303"/>
            <a:ext cx="1440488" cy="1576191"/>
          </a:xfrm>
          <a:prstGeom prst="bent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Google Shape;655;p39">
            <a:extLst>
              <a:ext uri="{FF2B5EF4-FFF2-40B4-BE49-F238E27FC236}">
                <a16:creationId xmlns:a16="http://schemas.microsoft.com/office/drawing/2014/main" id="{BEAC062E-B5EA-131B-32FF-F7800F8AAB79}"/>
              </a:ext>
            </a:extLst>
          </p:cNvPr>
          <p:cNvSpPr/>
          <p:nvPr/>
        </p:nvSpPr>
        <p:spPr>
          <a:xfrm>
            <a:off x="7707099" y="5351722"/>
            <a:ext cx="477584" cy="416173"/>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467" b="1">
                <a:solidFill>
                  <a:srgbClr val="FFFFFF"/>
                </a:solidFill>
                <a:latin typeface="Cambria"/>
                <a:ea typeface="Cambria"/>
                <a:cs typeface="Cambria"/>
                <a:sym typeface="Cambria"/>
              </a:rPr>
              <a:t>3</a:t>
            </a:r>
            <a:endParaRPr lang="en-US" sz="1467" b="1">
              <a:solidFill>
                <a:srgbClr val="FFFFFF"/>
              </a:solidFill>
              <a:latin typeface="Cambria"/>
              <a:ea typeface="Cambria"/>
              <a:cs typeface="Cambria"/>
            </a:endParaRPr>
          </a:p>
        </p:txBody>
      </p:sp>
      <p:sp>
        <p:nvSpPr>
          <p:cNvPr id="24" name="Google Shape;649;p39">
            <a:extLst>
              <a:ext uri="{FF2B5EF4-FFF2-40B4-BE49-F238E27FC236}">
                <a16:creationId xmlns:a16="http://schemas.microsoft.com/office/drawing/2014/main" id="{6DA0C1A4-3977-2842-52E5-70C6C7C23702}"/>
              </a:ext>
            </a:extLst>
          </p:cNvPr>
          <p:cNvSpPr/>
          <p:nvPr/>
        </p:nvSpPr>
        <p:spPr>
          <a:xfrm>
            <a:off x="2784405" y="1680262"/>
            <a:ext cx="1984051" cy="856340"/>
          </a:xfrm>
          <a:prstGeom prst="roundRect">
            <a:avLst>
              <a:gd name="adj" fmla="val 16667"/>
            </a:avLst>
          </a:prstGeom>
          <a:solidFill>
            <a:srgbClr val="B6D7A8"/>
          </a:solidFill>
          <a:ln w="38100" cap="flat" cmpd="sng">
            <a:solidFill>
              <a:srgbClr val="00B050"/>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133" b="1">
                <a:latin typeface="Cambria"/>
                <a:ea typeface="Cambria"/>
                <a:cs typeface="Cambria"/>
                <a:sym typeface="Cambria"/>
              </a:rPr>
              <a:t>Memory </a:t>
            </a:r>
            <a:endParaRPr lang="en-US" sz="2133" b="1">
              <a:latin typeface="Cambria"/>
              <a:ea typeface="Cambria"/>
              <a:cs typeface="Cambria"/>
            </a:endParaRPr>
          </a:p>
          <a:p>
            <a:pPr algn="ctr"/>
            <a:r>
              <a:rPr lang="en-US" sz="2133" b="1">
                <a:latin typeface="Cambria"/>
                <a:ea typeface="Cambria"/>
                <a:cs typeface="Cambria"/>
                <a:sym typeface="Cambria"/>
              </a:rPr>
              <a:t>Templating</a:t>
            </a:r>
            <a:endParaRPr sz="2133" b="1">
              <a:latin typeface="Cambria"/>
              <a:ea typeface="Cambria"/>
              <a:cs typeface="Cambria"/>
            </a:endParaRPr>
          </a:p>
        </p:txBody>
      </p:sp>
      <p:cxnSp>
        <p:nvCxnSpPr>
          <p:cNvPr id="26" name="Google Shape;650;p39">
            <a:extLst>
              <a:ext uri="{FF2B5EF4-FFF2-40B4-BE49-F238E27FC236}">
                <a16:creationId xmlns:a16="http://schemas.microsoft.com/office/drawing/2014/main" id="{CF3C166B-85B3-B976-79E9-009D1C93C8F1}"/>
              </a:ext>
            </a:extLst>
          </p:cNvPr>
          <p:cNvCxnSpPr/>
          <p:nvPr/>
        </p:nvCxnSpPr>
        <p:spPr>
          <a:xfrm>
            <a:off x="1790815" y="2108429"/>
            <a:ext cx="993589" cy="0"/>
          </a:xfrm>
          <a:prstGeom prst="straightConnector1">
            <a:avLst/>
          </a:prstGeom>
          <a:noFill/>
          <a:ln w="38100" cap="flat" cmpd="sng">
            <a:solidFill>
              <a:schemeClr val="dk1"/>
            </a:solidFill>
            <a:prstDash val="solid"/>
            <a:round/>
            <a:headEnd type="none" w="med" len="med"/>
            <a:tailEnd type="triangle" w="med" len="med"/>
          </a:ln>
        </p:spPr>
      </p:cxnSp>
      <p:pic>
        <p:nvPicPr>
          <p:cNvPr id="30" name="Google Shape;652;p39" descr="A green and yellow computer chip&#10;&#10;AI-generated content may be incorrect.">
            <a:extLst>
              <a:ext uri="{FF2B5EF4-FFF2-40B4-BE49-F238E27FC236}">
                <a16:creationId xmlns:a16="http://schemas.microsoft.com/office/drawing/2014/main" id="{C10D1962-D5FB-832B-174E-E9ED65E10287}"/>
              </a:ext>
            </a:extLst>
          </p:cNvPr>
          <p:cNvPicPr preferRelativeResize="0"/>
          <p:nvPr/>
        </p:nvPicPr>
        <p:blipFill rotWithShape="1">
          <a:blip r:embed="rId5">
            <a:alphaModFix/>
          </a:blip>
          <a:srcRect t="29012" b="29200"/>
          <a:stretch/>
        </p:blipFill>
        <p:spPr>
          <a:xfrm>
            <a:off x="2902267" y="2770261"/>
            <a:ext cx="1748332" cy="791135"/>
          </a:xfrm>
          <a:prstGeom prst="rect">
            <a:avLst/>
          </a:prstGeom>
          <a:noFill/>
          <a:ln>
            <a:noFill/>
          </a:ln>
        </p:spPr>
      </p:pic>
      <p:cxnSp>
        <p:nvCxnSpPr>
          <p:cNvPr id="41" name="Google Shape;653;p39">
            <a:extLst>
              <a:ext uri="{FF2B5EF4-FFF2-40B4-BE49-F238E27FC236}">
                <a16:creationId xmlns:a16="http://schemas.microsoft.com/office/drawing/2014/main" id="{164FFC27-FACC-BB38-0044-ACD3BA04053E}"/>
              </a:ext>
            </a:extLst>
          </p:cNvPr>
          <p:cNvCxnSpPr/>
          <p:nvPr/>
        </p:nvCxnSpPr>
        <p:spPr>
          <a:xfrm>
            <a:off x="2784252" y="2414916"/>
            <a:ext cx="118013" cy="750912"/>
          </a:xfrm>
          <a:prstGeom prst="straightConnector1">
            <a:avLst/>
          </a:prstGeom>
          <a:noFill/>
          <a:ln w="38100" cap="flat" cmpd="sng">
            <a:solidFill>
              <a:schemeClr val="dk1"/>
            </a:solidFill>
            <a:prstDash val="solid"/>
            <a:round/>
            <a:headEnd type="none" w="med" len="med"/>
            <a:tailEnd type="triangle" w="med" len="med"/>
          </a:ln>
        </p:spPr>
      </p:cxnSp>
      <p:sp>
        <p:nvSpPr>
          <p:cNvPr id="43" name="Google Shape;655;p39">
            <a:extLst>
              <a:ext uri="{FF2B5EF4-FFF2-40B4-BE49-F238E27FC236}">
                <a16:creationId xmlns:a16="http://schemas.microsoft.com/office/drawing/2014/main" id="{716B61D3-61D8-6D64-1952-CCFD1CF74849}"/>
              </a:ext>
            </a:extLst>
          </p:cNvPr>
          <p:cNvSpPr/>
          <p:nvPr/>
        </p:nvSpPr>
        <p:spPr>
          <a:xfrm>
            <a:off x="3531759" y="1207696"/>
            <a:ext cx="477584" cy="416173"/>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467" b="1">
                <a:solidFill>
                  <a:srgbClr val="FFFFFF"/>
                </a:solidFill>
                <a:latin typeface="Cambria"/>
                <a:ea typeface="Cambria"/>
                <a:cs typeface="Cambria"/>
                <a:sym typeface="Cambria"/>
              </a:rPr>
              <a:t>1</a:t>
            </a:r>
            <a:endParaRPr sz="1467" b="1">
              <a:solidFill>
                <a:srgbClr val="FFFFFF"/>
              </a:solidFill>
              <a:latin typeface="Cambria"/>
              <a:ea typeface="Cambria"/>
              <a:cs typeface="Cambria"/>
              <a:sym typeface="Cambria"/>
            </a:endParaRPr>
          </a:p>
        </p:txBody>
      </p:sp>
      <p:grpSp>
        <p:nvGrpSpPr>
          <p:cNvPr id="47" name="Google Shape;656;p39">
            <a:extLst>
              <a:ext uri="{FF2B5EF4-FFF2-40B4-BE49-F238E27FC236}">
                <a16:creationId xmlns:a16="http://schemas.microsoft.com/office/drawing/2014/main" id="{95ECF655-789C-2D6C-A6E9-90F91F0E4CA8}"/>
              </a:ext>
            </a:extLst>
          </p:cNvPr>
          <p:cNvGrpSpPr/>
          <p:nvPr/>
        </p:nvGrpSpPr>
        <p:grpSpPr>
          <a:xfrm>
            <a:off x="516942" y="1435079"/>
            <a:ext cx="1565457" cy="1895975"/>
            <a:chOff x="280550" y="1771797"/>
            <a:chExt cx="1651500" cy="2114853"/>
          </a:xfrm>
        </p:grpSpPr>
        <p:pic>
          <p:nvPicPr>
            <p:cNvPr id="45" name="Google Shape;651;p39">
              <a:extLst>
                <a:ext uri="{FF2B5EF4-FFF2-40B4-BE49-F238E27FC236}">
                  <a16:creationId xmlns:a16="http://schemas.microsoft.com/office/drawing/2014/main" id="{96224F63-5890-B608-F902-0492C85E10EE}"/>
                </a:ext>
              </a:extLst>
            </p:cNvPr>
            <p:cNvPicPr preferRelativeResize="0"/>
            <p:nvPr/>
          </p:nvPicPr>
          <p:blipFill>
            <a:blip r:embed="rId6">
              <a:alphaModFix/>
            </a:blip>
            <a:stretch>
              <a:fillRect/>
            </a:stretch>
          </p:blipFill>
          <p:spPr>
            <a:xfrm>
              <a:off x="415925" y="1771797"/>
              <a:ext cx="1380774" cy="1380750"/>
            </a:xfrm>
            <a:prstGeom prst="rect">
              <a:avLst/>
            </a:prstGeom>
            <a:noFill/>
            <a:ln>
              <a:noFill/>
            </a:ln>
          </p:spPr>
        </p:pic>
        <p:sp>
          <p:nvSpPr>
            <p:cNvPr id="46" name="Google Shape;657;p39">
              <a:extLst>
                <a:ext uri="{FF2B5EF4-FFF2-40B4-BE49-F238E27FC236}">
                  <a16:creationId xmlns:a16="http://schemas.microsoft.com/office/drawing/2014/main" id="{840C8DA8-92D9-BE82-74AF-36DA1957A1A5}"/>
                </a:ext>
              </a:extLst>
            </p:cNvPr>
            <p:cNvSpPr txBox="1"/>
            <p:nvPr/>
          </p:nvSpPr>
          <p:spPr>
            <a:xfrm>
              <a:off x="280550" y="3297450"/>
              <a:ext cx="1651500" cy="5892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67" b="1">
                  <a:latin typeface="Cambria"/>
                  <a:ea typeface="Cambria"/>
                  <a:cs typeface="Cambria"/>
                  <a:sym typeface="Cambria"/>
                </a:rPr>
                <a:t>Attacker</a:t>
              </a:r>
              <a:endParaRPr sz="1867" b="1">
                <a:latin typeface="Cambria"/>
                <a:ea typeface="Cambria"/>
                <a:cs typeface="Cambria"/>
                <a:sym typeface="Cambria"/>
              </a:endParaRPr>
            </a:p>
          </p:txBody>
        </p:sp>
      </p:grpSp>
      <p:cxnSp>
        <p:nvCxnSpPr>
          <p:cNvPr id="49" name="Google Shape;654;p39">
            <a:extLst>
              <a:ext uri="{FF2B5EF4-FFF2-40B4-BE49-F238E27FC236}">
                <a16:creationId xmlns:a16="http://schemas.microsoft.com/office/drawing/2014/main" id="{C3789E20-B622-F704-653B-FF0FF34757E0}"/>
              </a:ext>
            </a:extLst>
          </p:cNvPr>
          <p:cNvCxnSpPr/>
          <p:nvPr/>
        </p:nvCxnSpPr>
        <p:spPr>
          <a:xfrm flipH="1">
            <a:off x="4650598" y="2396896"/>
            <a:ext cx="117729" cy="768931"/>
          </a:xfrm>
          <a:prstGeom prst="straightConnector1">
            <a:avLst/>
          </a:prstGeom>
          <a:noFill/>
          <a:ln w="38100" cap="flat" cmpd="sng">
            <a:solidFill>
              <a:schemeClr val="dk1"/>
            </a:solidFill>
            <a:prstDash val="solid"/>
            <a:round/>
            <a:headEnd type="none" w="med" len="med"/>
            <a:tailEnd type="triangle" w="med" len="med"/>
          </a:ln>
        </p:spPr>
      </p:cxnSp>
      <p:sp>
        <p:nvSpPr>
          <p:cNvPr id="14" name="Google Shape;53;p9">
            <a:extLst>
              <a:ext uri="{FF2B5EF4-FFF2-40B4-BE49-F238E27FC236}">
                <a16:creationId xmlns:a16="http://schemas.microsoft.com/office/drawing/2014/main" id="{A2C35996-AEC8-B7AD-E9A6-E26CA0677AD0}"/>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a:t>End-to-End Rowhammer Attack</a:t>
            </a:r>
          </a:p>
        </p:txBody>
      </p:sp>
      <p:sp>
        <p:nvSpPr>
          <p:cNvPr id="2" name="Google Shape;55;p9">
            <a:extLst>
              <a:ext uri="{FF2B5EF4-FFF2-40B4-BE49-F238E27FC236}">
                <a16:creationId xmlns:a16="http://schemas.microsoft.com/office/drawing/2014/main" id="{48A2E8E8-5847-B2B0-5B93-B86DFD6420FA}"/>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34</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spTree>
    <p:extLst>
      <p:ext uri="{BB962C8B-B14F-4D97-AF65-F5344CB8AC3E}">
        <p14:creationId xmlns:p14="http://schemas.microsoft.com/office/powerpoint/2010/main" val="7149142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
          <a:extLst>
            <a:ext uri="{FF2B5EF4-FFF2-40B4-BE49-F238E27FC236}">
              <a16:creationId xmlns:a16="http://schemas.microsoft.com/office/drawing/2014/main" id="{6647A204-12BA-82BB-04FA-9D28C861EA13}"/>
            </a:ext>
          </a:extLst>
        </p:cNvPr>
        <p:cNvGrpSpPr/>
        <p:nvPr/>
      </p:nvGrpSpPr>
      <p:grpSpPr>
        <a:xfrm>
          <a:off x="0" y="0"/>
          <a:ext cx="0" cy="0"/>
          <a:chOff x="0" y="0"/>
          <a:chExt cx="0" cy="0"/>
        </a:xfrm>
      </p:grpSpPr>
      <p:sp>
        <p:nvSpPr>
          <p:cNvPr id="55" name="Google Shape;55;p9">
            <a:extLst>
              <a:ext uri="{FF2B5EF4-FFF2-40B4-BE49-F238E27FC236}">
                <a16:creationId xmlns:a16="http://schemas.microsoft.com/office/drawing/2014/main" id="{1F459DB9-316E-5CBB-3404-1D339F68EF70}"/>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4</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sp>
        <p:nvSpPr>
          <p:cNvPr id="2" name="Performance limited by memory bottleneck">
            <a:extLst>
              <a:ext uri="{FF2B5EF4-FFF2-40B4-BE49-F238E27FC236}">
                <a16:creationId xmlns:a16="http://schemas.microsoft.com/office/drawing/2014/main" id="{FA710E1E-D2BF-26CB-F3F7-39076ECDA816}"/>
              </a:ext>
            </a:extLst>
          </p:cNvPr>
          <p:cNvSpPr txBox="1"/>
          <p:nvPr/>
        </p:nvSpPr>
        <p:spPr>
          <a:xfrm>
            <a:off x="497117" y="687062"/>
            <a:ext cx="51361" cy="3282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lvl1pPr algn="l">
              <a:lnSpc>
                <a:spcPct val="90000"/>
              </a:lnSpc>
              <a:spcBef>
                <a:spcPts val="4500"/>
              </a:spcBef>
              <a:defRPr sz="4800" i="1"/>
            </a:lvl1pPr>
          </a:lstStyle>
          <a:p>
            <a:pPr marL="0" marR="0" lvl="0" indent="0" algn="l" defTabSz="914400" rtl="0" eaLnBrk="1" fontAlgn="auto" latinLnBrk="0" hangingPunct="1">
              <a:lnSpc>
                <a:spcPct val="90000"/>
              </a:lnSpc>
              <a:spcBef>
                <a:spcPts val="4500"/>
              </a:spcBef>
              <a:spcAft>
                <a:spcPts val="0"/>
              </a:spcAft>
              <a:buClr>
                <a:srgbClr val="000000"/>
              </a:buClr>
              <a:buSzTx/>
              <a:buFont typeface="Arial"/>
              <a:buNone/>
              <a:tabLst/>
              <a:defRPr/>
            </a:pPr>
            <a:endParaRPr kumimoji="0" sz="2000" b="0" i="1" u="none" strike="noStrike" kern="0" cap="none" spc="0" normalizeH="0" baseline="0" noProof="0">
              <a:ln>
                <a:noFill/>
              </a:ln>
              <a:solidFill>
                <a:schemeClr val="accent1">
                  <a:lumMod val="50000"/>
                </a:schemeClr>
              </a:solidFill>
              <a:effectLst/>
              <a:uLnTx/>
              <a:uFillTx/>
              <a:latin typeface="Arial"/>
              <a:cs typeface="Helvetica" panose="020B0604020202020204" pitchFamily="34" charset="0"/>
              <a:sym typeface="Arial"/>
            </a:endParaRPr>
          </a:p>
        </p:txBody>
      </p:sp>
      <p:pic>
        <p:nvPicPr>
          <p:cNvPr id="39" name="Picture 38">
            <a:extLst>
              <a:ext uri="{FF2B5EF4-FFF2-40B4-BE49-F238E27FC236}">
                <a16:creationId xmlns:a16="http://schemas.microsoft.com/office/drawing/2014/main" id="{4FCBF78A-426B-D048-DE57-1E37125586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984" y="2369299"/>
            <a:ext cx="2188058" cy="2188058"/>
          </a:xfrm>
          <a:prstGeom prst="rect">
            <a:avLst/>
          </a:prstGeom>
        </p:spPr>
      </p:pic>
      <p:pic>
        <p:nvPicPr>
          <p:cNvPr id="46" name="Picture 45">
            <a:extLst>
              <a:ext uri="{FF2B5EF4-FFF2-40B4-BE49-F238E27FC236}">
                <a16:creationId xmlns:a16="http://schemas.microsoft.com/office/drawing/2014/main" id="{A0A8AE82-496E-F47F-6F91-2B25073651DF}"/>
              </a:ext>
            </a:extLst>
          </p:cNvPr>
          <p:cNvPicPr>
            <a:picLocks noChangeAspect="1"/>
          </p:cNvPicPr>
          <p:nvPr/>
        </p:nvPicPr>
        <p:blipFill>
          <a:blip r:embed="rId4"/>
          <a:stretch>
            <a:fillRect/>
          </a:stretch>
        </p:blipFill>
        <p:spPr>
          <a:xfrm rot="5400000">
            <a:off x="2968056" y="2207879"/>
            <a:ext cx="2695993" cy="2695993"/>
          </a:xfrm>
          <a:prstGeom prst="rect">
            <a:avLst/>
          </a:prstGeom>
        </p:spPr>
      </p:pic>
      <p:grpSp>
        <p:nvGrpSpPr>
          <p:cNvPr id="10" name="Google Shape;285;p28">
            <a:extLst>
              <a:ext uri="{FF2B5EF4-FFF2-40B4-BE49-F238E27FC236}">
                <a16:creationId xmlns:a16="http://schemas.microsoft.com/office/drawing/2014/main" id="{D4845554-A486-FA55-1425-995C2C6DA061}"/>
              </a:ext>
            </a:extLst>
          </p:cNvPr>
          <p:cNvGrpSpPr/>
          <p:nvPr/>
        </p:nvGrpSpPr>
        <p:grpSpPr>
          <a:xfrm>
            <a:off x="4676983" y="1280958"/>
            <a:ext cx="7207331" cy="4423788"/>
            <a:chOff x="3179327" y="1677329"/>
            <a:chExt cx="7979774" cy="4423788"/>
          </a:xfrm>
        </p:grpSpPr>
        <p:sp>
          <p:nvSpPr>
            <p:cNvPr id="14" name="Google Shape;288;p28">
              <a:extLst>
                <a:ext uri="{FF2B5EF4-FFF2-40B4-BE49-F238E27FC236}">
                  <a16:creationId xmlns:a16="http://schemas.microsoft.com/office/drawing/2014/main" id="{325BA05E-2534-BB8A-E460-8FF152C54122}"/>
                </a:ext>
              </a:extLst>
            </p:cNvPr>
            <p:cNvSpPr/>
            <p:nvPr/>
          </p:nvSpPr>
          <p:spPr>
            <a:xfrm>
              <a:off x="4956296" y="1677329"/>
              <a:ext cx="6202805" cy="4423788"/>
            </a:xfrm>
            <a:prstGeom prst="roundRect">
              <a:avLst>
                <a:gd name="adj" fmla="val 16667"/>
              </a:avLst>
            </a:prstGeom>
            <a:ln w="28575">
              <a:prstDash val="lgDash"/>
              <a:headEnd type="none" w="sm" len="sm"/>
              <a:tailEnd type="none" w="sm" len="sm"/>
            </a:ln>
          </p:spPr>
          <p:style>
            <a:lnRef idx="2">
              <a:schemeClr val="accent3">
                <a:shade val="15000"/>
              </a:schemeClr>
            </a:lnRef>
            <a:fillRef idx="1">
              <a:schemeClr val="accent3"/>
            </a:fillRef>
            <a:effectRef idx="0">
              <a:schemeClr val="accent3"/>
            </a:effectRef>
            <a:fontRef idx="minor">
              <a:schemeClr val="lt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ptos" panose="020B0004020202020204" pitchFamily="34" charset="0"/>
                <a:ea typeface="Arial"/>
                <a:cs typeface="Arial"/>
                <a:sym typeface="Arial"/>
              </a:endParaRPr>
            </a:p>
          </p:txBody>
        </p:sp>
        <p:cxnSp>
          <p:nvCxnSpPr>
            <p:cNvPr id="11" name="Google Shape;286;p28">
              <a:extLst>
                <a:ext uri="{FF2B5EF4-FFF2-40B4-BE49-F238E27FC236}">
                  <a16:creationId xmlns:a16="http://schemas.microsoft.com/office/drawing/2014/main" id="{6509F6F8-DCBC-00C4-525A-47548009D558}"/>
                </a:ext>
              </a:extLst>
            </p:cNvPr>
            <p:cNvCxnSpPr>
              <a:cxnSpLocks/>
            </p:cNvCxnSpPr>
            <p:nvPr/>
          </p:nvCxnSpPr>
          <p:spPr>
            <a:xfrm flipV="1">
              <a:off x="3179327" y="2073210"/>
              <a:ext cx="1816636" cy="2018418"/>
            </a:xfrm>
            <a:prstGeom prst="straightConnector1">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3" name="Google Shape;287;p28">
              <a:extLst>
                <a:ext uri="{FF2B5EF4-FFF2-40B4-BE49-F238E27FC236}">
                  <a16:creationId xmlns:a16="http://schemas.microsoft.com/office/drawing/2014/main" id="{EA797B58-906E-15C7-57D8-E571729BEF25}"/>
                </a:ext>
              </a:extLst>
            </p:cNvPr>
            <p:cNvCxnSpPr>
              <a:cxnSpLocks/>
            </p:cNvCxnSpPr>
            <p:nvPr/>
          </p:nvCxnSpPr>
          <p:spPr>
            <a:xfrm>
              <a:off x="3179327" y="4420815"/>
              <a:ext cx="2117727" cy="1552861"/>
            </a:xfrm>
            <a:prstGeom prst="straightConnector1">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61" name="Google Shape;53;p9">
            <a:extLst>
              <a:ext uri="{FF2B5EF4-FFF2-40B4-BE49-F238E27FC236}">
                <a16:creationId xmlns:a16="http://schemas.microsoft.com/office/drawing/2014/main" id="{225A329D-F1E3-4FA5-0545-AA0F5D0204F5}"/>
              </a:ext>
            </a:extLst>
          </p:cNvPr>
          <p:cNvSpPr txBox="1">
            <a:spLocks noGrp="1"/>
          </p:cNvSpPr>
          <p:nvPr>
            <p:ph type="title"/>
          </p:nvPr>
        </p:nvSpPr>
        <p:spPr>
          <a:xfrm>
            <a:off x="415600" y="320666"/>
            <a:ext cx="11839347"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err="1"/>
              <a:t>Rowhammer</a:t>
            </a:r>
            <a:endParaRPr b="1"/>
          </a:p>
        </p:txBody>
      </p:sp>
      <p:sp>
        <p:nvSpPr>
          <p:cNvPr id="146" name="Freeform: Shape 145">
            <a:extLst>
              <a:ext uri="{FF2B5EF4-FFF2-40B4-BE49-F238E27FC236}">
                <a16:creationId xmlns:a16="http://schemas.microsoft.com/office/drawing/2014/main" id="{375E1B43-6E55-162D-D5DE-41269F539287}"/>
              </a:ext>
            </a:extLst>
          </p:cNvPr>
          <p:cNvSpPr/>
          <p:nvPr/>
        </p:nvSpPr>
        <p:spPr>
          <a:xfrm>
            <a:off x="7849767" y="1607482"/>
            <a:ext cx="1237" cy="3247732"/>
          </a:xfrm>
          <a:custGeom>
            <a:avLst/>
            <a:gdLst>
              <a:gd name="csX0" fmla="*/ 1237 w 1237"/>
              <a:gd name="csY0" fmla="*/ 3247732 h 3247732"/>
              <a:gd name="csX1" fmla="*/ 0 w 1237"/>
              <a:gd name="csY1" fmla="*/ 0 h 3247732"/>
            </a:gdLst>
            <a:ahLst/>
            <a:cxnLst>
              <a:cxn ang="0">
                <a:pos x="csX0" y="csY0"/>
              </a:cxn>
              <a:cxn ang="0">
                <a:pos x="csX1" y="csY1"/>
              </a:cxn>
            </a:cxnLst>
            <a:rect l="l" t="t" r="r" b="b"/>
            <a:pathLst>
              <a:path w="1237" h="3247732">
                <a:moveTo>
                  <a:pt x="1237" y="3247732"/>
                </a:moveTo>
                <a:lnTo>
                  <a:pt x="0" y="0"/>
                </a:lnTo>
              </a:path>
            </a:pathLst>
          </a:custGeom>
          <a:noFill/>
          <a:ln w="30888" cap="flat">
            <a:solidFill>
              <a:srgbClr val="000000"/>
            </a:solidFill>
            <a:prstDash val="solid"/>
            <a:miter/>
          </a:ln>
        </p:spPr>
        <p:txBody>
          <a:bodyPr/>
          <a:lstStyle/>
          <a:p>
            <a:endParaRPr lang="en-IN"/>
          </a:p>
        </p:txBody>
      </p:sp>
      <p:sp>
        <p:nvSpPr>
          <p:cNvPr id="147" name="Freeform: Shape 146">
            <a:extLst>
              <a:ext uri="{FF2B5EF4-FFF2-40B4-BE49-F238E27FC236}">
                <a16:creationId xmlns:a16="http://schemas.microsoft.com/office/drawing/2014/main" id="{D8B690C4-FA6D-9935-C933-6315A294905D}"/>
              </a:ext>
            </a:extLst>
          </p:cNvPr>
          <p:cNvSpPr/>
          <p:nvPr/>
        </p:nvSpPr>
        <p:spPr>
          <a:xfrm>
            <a:off x="8467145" y="1607482"/>
            <a:ext cx="1237" cy="3247732"/>
          </a:xfrm>
          <a:custGeom>
            <a:avLst/>
            <a:gdLst>
              <a:gd name="csX0" fmla="*/ 0 w 1237"/>
              <a:gd name="csY0" fmla="*/ 3247732 h 3247732"/>
              <a:gd name="csX1" fmla="*/ 1237 w 1237"/>
              <a:gd name="csY1" fmla="*/ 0 h 3247732"/>
            </a:gdLst>
            <a:ahLst/>
            <a:cxnLst>
              <a:cxn ang="0">
                <a:pos x="csX0" y="csY0"/>
              </a:cxn>
              <a:cxn ang="0">
                <a:pos x="csX1" y="csY1"/>
              </a:cxn>
            </a:cxnLst>
            <a:rect l="l" t="t" r="r" b="b"/>
            <a:pathLst>
              <a:path w="1237" h="3247732">
                <a:moveTo>
                  <a:pt x="0" y="3247732"/>
                </a:moveTo>
                <a:lnTo>
                  <a:pt x="1237" y="0"/>
                </a:lnTo>
              </a:path>
            </a:pathLst>
          </a:custGeom>
          <a:noFill/>
          <a:ln w="30888" cap="flat">
            <a:solidFill>
              <a:srgbClr val="000000"/>
            </a:solidFill>
            <a:prstDash val="solid"/>
            <a:miter/>
          </a:ln>
        </p:spPr>
        <p:txBody>
          <a:bodyPr/>
          <a:lstStyle/>
          <a:p>
            <a:endParaRPr lang="en-IN"/>
          </a:p>
        </p:txBody>
      </p:sp>
      <p:sp>
        <p:nvSpPr>
          <p:cNvPr id="148" name="Freeform: Shape 147">
            <a:extLst>
              <a:ext uri="{FF2B5EF4-FFF2-40B4-BE49-F238E27FC236}">
                <a16:creationId xmlns:a16="http://schemas.microsoft.com/office/drawing/2014/main" id="{A4060A89-4EB5-186E-1E9D-92A335FD2820}"/>
              </a:ext>
            </a:extLst>
          </p:cNvPr>
          <p:cNvSpPr/>
          <p:nvPr/>
        </p:nvSpPr>
        <p:spPr>
          <a:xfrm>
            <a:off x="9086998" y="1607482"/>
            <a:ext cx="15465" cy="2938424"/>
          </a:xfrm>
          <a:custGeom>
            <a:avLst/>
            <a:gdLst>
              <a:gd name="csX0" fmla="*/ 0 w 15465"/>
              <a:gd name="csY0" fmla="*/ 2938425 h 2938424"/>
              <a:gd name="csX1" fmla="*/ 0 w 15465"/>
              <a:gd name="csY1" fmla="*/ 0 h 2938424"/>
            </a:gdLst>
            <a:ahLst/>
            <a:cxnLst>
              <a:cxn ang="0">
                <a:pos x="csX0" y="csY0"/>
              </a:cxn>
              <a:cxn ang="0">
                <a:pos x="csX1" y="csY1"/>
              </a:cxn>
            </a:cxnLst>
            <a:rect l="l" t="t" r="r" b="b"/>
            <a:pathLst>
              <a:path w="15465" h="2938424">
                <a:moveTo>
                  <a:pt x="0" y="2938425"/>
                </a:moveTo>
                <a:lnTo>
                  <a:pt x="0" y="0"/>
                </a:lnTo>
              </a:path>
            </a:pathLst>
          </a:custGeom>
          <a:noFill/>
          <a:ln w="30888" cap="flat">
            <a:solidFill>
              <a:srgbClr val="000000"/>
            </a:solidFill>
            <a:prstDash val="solid"/>
            <a:miter/>
          </a:ln>
        </p:spPr>
        <p:txBody>
          <a:bodyPr/>
          <a:lstStyle/>
          <a:p>
            <a:endParaRPr lang="en-IN"/>
          </a:p>
        </p:txBody>
      </p:sp>
      <p:sp>
        <p:nvSpPr>
          <p:cNvPr id="149" name="Freeform: Shape 148">
            <a:extLst>
              <a:ext uri="{FF2B5EF4-FFF2-40B4-BE49-F238E27FC236}">
                <a16:creationId xmlns:a16="http://schemas.microsoft.com/office/drawing/2014/main" id="{34461195-81F2-A6E2-AC0E-D958692B9C10}"/>
              </a:ext>
            </a:extLst>
          </p:cNvPr>
          <p:cNvSpPr/>
          <p:nvPr/>
        </p:nvSpPr>
        <p:spPr>
          <a:xfrm>
            <a:off x="9705613" y="1607482"/>
            <a:ext cx="1237" cy="3247732"/>
          </a:xfrm>
          <a:custGeom>
            <a:avLst/>
            <a:gdLst>
              <a:gd name="csX0" fmla="*/ 1237 w 1237"/>
              <a:gd name="csY0" fmla="*/ 3247732 h 3247732"/>
              <a:gd name="csX1" fmla="*/ 0 w 1237"/>
              <a:gd name="csY1" fmla="*/ 0 h 3247732"/>
            </a:gdLst>
            <a:ahLst/>
            <a:cxnLst>
              <a:cxn ang="0">
                <a:pos x="csX0" y="csY0"/>
              </a:cxn>
              <a:cxn ang="0">
                <a:pos x="csX1" y="csY1"/>
              </a:cxn>
            </a:cxnLst>
            <a:rect l="l" t="t" r="r" b="b"/>
            <a:pathLst>
              <a:path w="1237" h="3247732">
                <a:moveTo>
                  <a:pt x="1237" y="3247732"/>
                </a:moveTo>
                <a:lnTo>
                  <a:pt x="0" y="0"/>
                </a:lnTo>
              </a:path>
            </a:pathLst>
          </a:custGeom>
          <a:noFill/>
          <a:ln w="30888" cap="flat">
            <a:solidFill>
              <a:srgbClr val="000000"/>
            </a:solidFill>
            <a:prstDash val="solid"/>
            <a:miter/>
          </a:ln>
        </p:spPr>
        <p:txBody>
          <a:bodyPr/>
          <a:lstStyle/>
          <a:p>
            <a:endParaRPr lang="en-IN"/>
          </a:p>
        </p:txBody>
      </p:sp>
      <p:sp>
        <p:nvSpPr>
          <p:cNvPr id="150" name="Freeform: Shape 149">
            <a:extLst>
              <a:ext uri="{FF2B5EF4-FFF2-40B4-BE49-F238E27FC236}">
                <a16:creationId xmlns:a16="http://schemas.microsoft.com/office/drawing/2014/main" id="{78E2A1A1-08AA-3D36-F370-13B47F20B76F}"/>
              </a:ext>
            </a:extLst>
          </p:cNvPr>
          <p:cNvSpPr/>
          <p:nvPr/>
        </p:nvSpPr>
        <p:spPr>
          <a:xfrm>
            <a:off x="10322992" y="1607482"/>
            <a:ext cx="1237" cy="3247732"/>
          </a:xfrm>
          <a:custGeom>
            <a:avLst/>
            <a:gdLst>
              <a:gd name="csX0" fmla="*/ 0 w 1237"/>
              <a:gd name="csY0" fmla="*/ 3247732 h 3247732"/>
              <a:gd name="csX1" fmla="*/ 1237 w 1237"/>
              <a:gd name="csY1" fmla="*/ 0 h 3247732"/>
            </a:gdLst>
            <a:ahLst/>
            <a:cxnLst>
              <a:cxn ang="0">
                <a:pos x="csX0" y="csY0"/>
              </a:cxn>
              <a:cxn ang="0">
                <a:pos x="csX1" y="csY1"/>
              </a:cxn>
            </a:cxnLst>
            <a:rect l="l" t="t" r="r" b="b"/>
            <a:pathLst>
              <a:path w="1237" h="3247732">
                <a:moveTo>
                  <a:pt x="0" y="3247732"/>
                </a:moveTo>
                <a:lnTo>
                  <a:pt x="1237" y="0"/>
                </a:lnTo>
              </a:path>
            </a:pathLst>
          </a:custGeom>
          <a:noFill/>
          <a:ln w="30888" cap="flat">
            <a:solidFill>
              <a:srgbClr val="000000"/>
            </a:solidFill>
            <a:prstDash val="solid"/>
            <a:miter/>
          </a:ln>
        </p:spPr>
        <p:txBody>
          <a:bodyPr/>
          <a:lstStyle/>
          <a:p>
            <a:endParaRPr lang="en-IN"/>
          </a:p>
        </p:txBody>
      </p:sp>
      <p:sp>
        <p:nvSpPr>
          <p:cNvPr id="151" name="Freeform: Shape 150">
            <a:extLst>
              <a:ext uri="{FF2B5EF4-FFF2-40B4-BE49-F238E27FC236}">
                <a16:creationId xmlns:a16="http://schemas.microsoft.com/office/drawing/2014/main" id="{6ED5EC23-4857-B4DC-1CFC-8928E834747B}"/>
              </a:ext>
            </a:extLst>
          </p:cNvPr>
          <p:cNvSpPr/>
          <p:nvPr/>
        </p:nvSpPr>
        <p:spPr>
          <a:xfrm>
            <a:off x="7231151" y="2222695"/>
            <a:ext cx="3711693" cy="3402"/>
          </a:xfrm>
          <a:custGeom>
            <a:avLst/>
            <a:gdLst>
              <a:gd name="csX0" fmla="*/ 0 w 3711693"/>
              <a:gd name="csY0" fmla="*/ 0 h 3402"/>
              <a:gd name="csX1" fmla="*/ 3711694 w 3711693"/>
              <a:gd name="csY1" fmla="*/ 3402 h 3402"/>
            </a:gdLst>
            <a:ahLst/>
            <a:cxnLst>
              <a:cxn ang="0">
                <a:pos x="csX0" y="csY0"/>
              </a:cxn>
              <a:cxn ang="0">
                <a:pos x="csX1" y="csY1"/>
              </a:cxn>
            </a:cxnLst>
            <a:rect l="l" t="t" r="r" b="b"/>
            <a:pathLst>
              <a:path w="3711693" h="3402">
                <a:moveTo>
                  <a:pt x="0" y="0"/>
                </a:moveTo>
                <a:lnTo>
                  <a:pt x="3711694" y="3402"/>
                </a:lnTo>
              </a:path>
            </a:pathLst>
          </a:custGeom>
          <a:noFill/>
          <a:ln w="30888" cap="flat">
            <a:solidFill>
              <a:srgbClr val="000000"/>
            </a:solidFill>
            <a:prstDash val="solid"/>
            <a:miter/>
          </a:ln>
        </p:spPr>
        <p:txBody>
          <a:bodyPr/>
          <a:lstStyle/>
          <a:p>
            <a:endParaRPr lang="en-IN"/>
          </a:p>
        </p:txBody>
      </p:sp>
      <p:sp>
        <p:nvSpPr>
          <p:cNvPr id="152" name="Freeform: Shape 151">
            <a:extLst>
              <a:ext uri="{FF2B5EF4-FFF2-40B4-BE49-F238E27FC236}">
                <a16:creationId xmlns:a16="http://schemas.microsoft.com/office/drawing/2014/main" id="{3FC1A5AD-AF04-803E-36F0-5D9311D427CB}"/>
              </a:ext>
            </a:extLst>
          </p:cNvPr>
          <p:cNvSpPr/>
          <p:nvPr/>
        </p:nvSpPr>
        <p:spPr>
          <a:xfrm>
            <a:off x="7231151" y="2844713"/>
            <a:ext cx="3711693" cy="15465"/>
          </a:xfrm>
          <a:custGeom>
            <a:avLst/>
            <a:gdLst>
              <a:gd name="csX0" fmla="*/ 0 w 3711693"/>
              <a:gd name="csY0" fmla="*/ 0 h 15465"/>
              <a:gd name="csX1" fmla="*/ 3711694 w 3711693"/>
              <a:gd name="csY1" fmla="*/ 0 h 15465"/>
            </a:gdLst>
            <a:ahLst/>
            <a:cxnLst>
              <a:cxn ang="0">
                <a:pos x="csX0" y="csY0"/>
              </a:cxn>
              <a:cxn ang="0">
                <a:pos x="csX1" y="csY1"/>
              </a:cxn>
            </a:cxnLst>
            <a:rect l="l" t="t" r="r" b="b"/>
            <a:pathLst>
              <a:path w="3711693" h="15465">
                <a:moveTo>
                  <a:pt x="0" y="0"/>
                </a:moveTo>
                <a:lnTo>
                  <a:pt x="3711694" y="0"/>
                </a:lnTo>
              </a:path>
            </a:pathLst>
          </a:custGeom>
          <a:noFill/>
          <a:ln w="30888" cap="flat">
            <a:solidFill>
              <a:srgbClr val="000000"/>
            </a:solidFill>
            <a:prstDash val="solid"/>
            <a:miter/>
          </a:ln>
        </p:spPr>
        <p:txBody>
          <a:bodyPr/>
          <a:lstStyle/>
          <a:p>
            <a:endParaRPr lang="en-IN"/>
          </a:p>
        </p:txBody>
      </p:sp>
      <p:sp>
        <p:nvSpPr>
          <p:cNvPr id="153" name="Freeform: Shape 152">
            <a:extLst>
              <a:ext uri="{FF2B5EF4-FFF2-40B4-BE49-F238E27FC236}">
                <a16:creationId xmlns:a16="http://schemas.microsoft.com/office/drawing/2014/main" id="{E2A38A3C-0B7D-30B6-976B-878A6ED9F277}"/>
              </a:ext>
            </a:extLst>
          </p:cNvPr>
          <p:cNvSpPr/>
          <p:nvPr/>
        </p:nvSpPr>
        <p:spPr>
          <a:xfrm>
            <a:off x="7231151" y="3463329"/>
            <a:ext cx="3711693" cy="15465"/>
          </a:xfrm>
          <a:custGeom>
            <a:avLst/>
            <a:gdLst>
              <a:gd name="csX0" fmla="*/ 0 w 3711693"/>
              <a:gd name="csY0" fmla="*/ 0 h 15465"/>
              <a:gd name="csX1" fmla="*/ 3711694 w 3711693"/>
              <a:gd name="csY1" fmla="*/ 0 h 15465"/>
            </a:gdLst>
            <a:ahLst/>
            <a:cxnLst>
              <a:cxn ang="0">
                <a:pos x="csX0" y="csY0"/>
              </a:cxn>
              <a:cxn ang="0">
                <a:pos x="csX1" y="csY1"/>
              </a:cxn>
            </a:cxnLst>
            <a:rect l="l" t="t" r="r" b="b"/>
            <a:pathLst>
              <a:path w="3711693" h="15465">
                <a:moveTo>
                  <a:pt x="0" y="0"/>
                </a:moveTo>
                <a:lnTo>
                  <a:pt x="3711694" y="0"/>
                </a:lnTo>
              </a:path>
            </a:pathLst>
          </a:custGeom>
          <a:noFill/>
          <a:ln w="30888" cap="flat">
            <a:solidFill>
              <a:srgbClr val="000000"/>
            </a:solidFill>
            <a:prstDash val="solid"/>
            <a:miter/>
          </a:ln>
        </p:spPr>
        <p:txBody>
          <a:bodyPr/>
          <a:lstStyle/>
          <a:p>
            <a:endParaRPr lang="en-IN"/>
          </a:p>
        </p:txBody>
      </p:sp>
      <p:sp>
        <p:nvSpPr>
          <p:cNvPr id="154" name="Freeform: Shape 153">
            <a:extLst>
              <a:ext uri="{FF2B5EF4-FFF2-40B4-BE49-F238E27FC236}">
                <a16:creationId xmlns:a16="http://schemas.microsoft.com/office/drawing/2014/main" id="{FB7F778E-45EE-03EE-9CBA-4D6DC24C7CEC}"/>
              </a:ext>
            </a:extLst>
          </p:cNvPr>
          <p:cNvSpPr/>
          <p:nvPr/>
        </p:nvSpPr>
        <p:spPr>
          <a:xfrm>
            <a:off x="7231151" y="4081945"/>
            <a:ext cx="3711693" cy="15465"/>
          </a:xfrm>
          <a:custGeom>
            <a:avLst/>
            <a:gdLst>
              <a:gd name="csX0" fmla="*/ 0 w 3711693"/>
              <a:gd name="csY0" fmla="*/ 0 h 15465"/>
              <a:gd name="csX1" fmla="*/ 3711694 w 3711693"/>
              <a:gd name="csY1" fmla="*/ 0 h 15465"/>
            </a:gdLst>
            <a:ahLst/>
            <a:cxnLst>
              <a:cxn ang="0">
                <a:pos x="csX0" y="csY0"/>
              </a:cxn>
              <a:cxn ang="0">
                <a:pos x="csX1" y="csY1"/>
              </a:cxn>
            </a:cxnLst>
            <a:rect l="l" t="t" r="r" b="b"/>
            <a:pathLst>
              <a:path w="3711693" h="15465">
                <a:moveTo>
                  <a:pt x="0" y="0"/>
                </a:moveTo>
                <a:lnTo>
                  <a:pt x="3711694" y="0"/>
                </a:lnTo>
              </a:path>
            </a:pathLst>
          </a:custGeom>
          <a:noFill/>
          <a:ln w="30888" cap="flat">
            <a:solidFill>
              <a:srgbClr val="000000"/>
            </a:solidFill>
            <a:prstDash val="solid"/>
            <a:miter/>
          </a:ln>
        </p:spPr>
        <p:txBody>
          <a:bodyPr/>
          <a:lstStyle/>
          <a:p>
            <a:endParaRPr lang="en-IN"/>
          </a:p>
        </p:txBody>
      </p:sp>
      <p:sp>
        <p:nvSpPr>
          <p:cNvPr id="155" name="Oval 154">
            <a:extLst>
              <a:ext uri="{FF2B5EF4-FFF2-40B4-BE49-F238E27FC236}">
                <a16:creationId xmlns:a16="http://schemas.microsoft.com/office/drawing/2014/main" id="{117FD0D1-6227-788B-5C71-CBD5302BCEE8}"/>
              </a:ext>
            </a:extLst>
          </p:cNvPr>
          <p:cNvSpPr/>
          <p:nvPr/>
        </p:nvSpPr>
        <p:spPr>
          <a:xfrm>
            <a:off x="7633251" y="1994117"/>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56" name="Oval 155">
            <a:extLst>
              <a:ext uri="{FF2B5EF4-FFF2-40B4-BE49-F238E27FC236}">
                <a16:creationId xmlns:a16="http://schemas.microsoft.com/office/drawing/2014/main" id="{E1DF5D45-4FA4-0B2A-EC52-62439CD12486}"/>
              </a:ext>
            </a:extLst>
          </p:cNvPr>
          <p:cNvSpPr/>
          <p:nvPr/>
        </p:nvSpPr>
        <p:spPr>
          <a:xfrm>
            <a:off x="8236401" y="1994117"/>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57" name="Oval 156">
            <a:extLst>
              <a:ext uri="{FF2B5EF4-FFF2-40B4-BE49-F238E27FC236}">
                <a16:creationId xmlns:a16="http://schemas.microsoft.com/office/drawing/2014/main" id="{E92395B6-520F-1A6A-94C0-CB2FD1C9CCC9}"/>
              </a:ext>
            </a:extLst>
          </p:cNvPr>
          <p:cNvSpPr/>
          <p:nvPr/>
        </p:nvSpPr>
        <p:spPr>
          <a:xfrm>
            <a:off x="8870482" y="1994117"/>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58" name="Oval 157">
            <a:extLst>
              <a:ext uri="{FF2B5EF4-FFF2-40B4-BE49-F238E27FC236}">
                <a16:creationId xmlns:a16="http://schemas.microsoft.com/office/drawing/2014/main" id="{34EA4196-0F8B-904D-9141-843B74D5B06F}"/>
              </a:ext>
            </a:extLst>
          </p:cNvPr>
          <p:cNvSpPr/>
          <p:nvPr/>
        </p:nvSpPr>
        <p:spPr>
          <a:xfrm>
            <a:off x="9473633" y="1994117"/>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59" name="Oval 158">
            <a:extLst>
              <a:ext uri="{FF2B5EF4-FFF2-40B4-BE49-F238E27FC236}">
                <a16:creationId xmlns:a16="http://schemas.microsoft.com/office/drawing/2014/main" id="{20A0D696-DF11-87EF-E049-A0C047E927F5}"/>
              </a:ext>
            </a:extLst>
          </p:cNvPr>
          <p:cNvSpPr/>
          <p:nvPr/>
        </p:nvSpPr>
        <p:spPr>
          <a:xfrm>
            <a:off x="10092248" y="1994117"/>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60" name="Oval 159">
            <a:extLst>
              <a:ext uri="{FF2B5EF4-FFF2-40B4-BE49-F238E27FC236}">
                <a16:creationId xmlns:a16="http://schemas.microsoft.com/office/drawing/2014/main" id="{C65E3725-E6F9-40E4-0C92-815CB4F004F6}"/>
              </a:ext>
            </a:extLst>
          </p:cNvPr>
          <p:cNvSpPr/>
          <p:nvPr/>
        </p:nvSpPr>
        <p:spPr>
          <a:xfrm>
            <a:off x="7633251" y="2602989"/>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61" name="Oval 160">
            <a:extLst>
              <a:ext uri="{FF2B5EF4-FFF2-40B4-BE49-F238E27FC236}">
                <a16:creationId xmlns:a16="http://schemas.microsoft.com/office/drawing/2014/main" id="{BDD473F4-340F-7074-C3CB-D8249A7D626E}"/>
              </a:ext>
            </a:extLst>
          </p:cNvPr>
          <p:cNvSpPr/>
          <p:nvPr/>
        </p:nvSpPr>
        <p:spPr>
          <a:xfrm>
            <a:off x="8236401" y="2602989"/>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62" name="Oval 161">
            <a:extLst>
              <a:ext uri="{FF2B5EF4-FFF2-40B4-BE49-F238E27FC236}">
                <a16:creationId xmlns:a16="http://schemas.microsoft.com/office/drawing/2014/main" id="{8E65B2DC-4B1B-CA49-AF05-1A857C94BA04}"/>
              </a:ext>
            </a:extLst>
          </p:cNvPr>
          <p:cNvSpPr/>
          <p:nvPr/>
        </p:nvSpPr>
        <p:spPr>
          <a:xfrm>
            <a:off x="8870482" y="2602989"/>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63" name="Oval 162">
            <a:extLst>
              <a:ext uri="{FF2B5EF4-FFF2-40B4-BE49-F238E27FC236}">
                <a16:creationId xmlns:a16="http://schemas.microsoft.com/office/drawing/2014/main" id="{275104BB-AE61-4319-EF78-29F62A624426}"/>
              </a:ext>
            </a:extLst>
          </p:cNvPr>
          <p:cNvSpPr/>
          <p:nvPr/>
        </p:nvSpPr>
        <p:spPr>
          <a:xfrm>
            <a:off x="9473633" y="2602989"/>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64" name="Oval 163">
            <a:extLst>
              <a:ext uri="{FF2B5EF4-FFF2-40B4-BE49-F238E27FC236}">
                <a16:creationId xmlns:a16="http://schemas.microsoft.com/office/drawing/2014/main" id="{B415D18D-B92E-603E-DC1C-83E52EBBDB26}"/>
              </a:ext>
            </a:extLst>
          </p:cNvPr>
          <p:cNvSpPr/>
          <p:nvPr/>
        </p:nvSpPr>
        <p:spPr>
          <a:xfrm>
            <a:off x="10092248" y="2602989"/>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65" name="Oval 164">
            <a:extLst>
              <a:ext uri="{FF2B5EF4-FFF2-40B4-BE49-F238E27FC236}">
                <a16:creationId xmlns:a16="http://schemas.microsoft.com/office/drawing/2014/main" id="{72531665-93E6-75E2-7F35-13E6179C8659}"/>
              </a:ext>
            </a:extLst>
          </p:cNvPr>
          <p:cNvSpPr/>
          <p:nvPr/>
        </p:nvSpPr>
        <p:spPr>
          <a:xfrm>
            <a:off x="7617786" y="3231348"/>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66" name="Oval 165">
            <a:extLst>
              <a:ext uri="{FF2B5EF4-FFF2-40B4-BE49-F238E27FC236}">
                <a16:creationId xmlns:a16="http://schemas.microsoft.com/office/drawing/2014/main" id="{34FCA84E-A714-1BD0-898C-165F47CCB0FA}"/>
              </a:ext>
            </a:extLst>
          </p:cNvPr>
          <p:cNvSpPr/>
          <p:nvPr/>
        </p:nvSpPr>
        <p:spPr>
          <a:xfrm>
            <a:off x="8236401" y="3231348"/>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67" name="Oval 166">
            <a:extLst>
              <a:ext uri="{FF2B5EF4-FFF2-40B4-BE49-F238E27FC236}">
                <a16:creationId xmlns:a16="http://schemas.microsoft.com/office/drawing/2014/main" id="{0BA527F2-6F4F-3404-7673-A9BA28FC0559}"/>
              </a:ext>
            </a:extLst>
          </p:cNvPr>
          <p:cNvSpPr/>
          <p:nvPr/>
        </p:nvSpPr>
        <p:spPr>
          <a:xfrm>
            <a:off x="8870482" y="3246813"/>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68" name="Oval 167">
            <a:extLst>
              <a:ext uri="{FF2B5EF4-FFF2-40B4-BE49-F238E27FC236}">
                <a16:creationId xmlns:a16="http://schemas.microsoft.com/office/drawing/2014/main" id="{847D84D7-62CE-E0D3-51DF-1F2B3A46B4D0}"/>
              </a:ext>
            </a:extLst>
          </p:cNvPr>
          <p:cNvSpPr/>
          <p:nvPr/>
        </p:nvSpPr>
        <p:spPr>
          <a:xfrm>
            <a:off x="9473633" y="3231348"/>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69" name="Oval 168">
            <a:extLst>
              <a:ext uri="{FF2B5EF4-FFF2-40B4-BE49-F238E27FC236}">
                <a16:creationId xmlns:a16="http://schemas.microsoft.com/office/drawing/2014/main" id="{3C8C7555-E5D9-7B27-C71B-79429C216B8D}"/>
              </a:ext>
            </a:extLst>
          </p:cNvPr>
          <p:cNvSpPr/>
          <p:nvPr/>
        </p:nvSpPr>
        <p:spPr>
          <a:xfrm>
            <a:off x="10092248" y="3231348"/>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70" name="Oval 169">
            <a:extLst>
              <a:ext uri="{FF2B5EF4-FFF2-40B4-BE49-F238E27FC236}">
                <a16:creationId xmlns:a16="http://schemas.microsoft.com/office/drawing/2014/main" id="{5123DC7E-84D9-CA28-2B70-1BD0312C0982}"/>
              </a:ext>
            </a:extLst>
          </p:cNvPr>
          <p:cNvSpPr/>
          <p:nvPr/>
        </p:nvSpPr>
        <p:spPr>
          <a:xfrm>
            <a:off x="7617786" y="3830632"/>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71" name="Oval 170">
            <a:extLst>
              <a:ext uri="{FF2B5EF4-FFF2-40B4-BE49-F238E27FC236}">
                <a16:creationId xmlns:a16="http://schemas.microsoft.com/office/drawing/2014/main" id="{CD2BB5E4-637E-40B6-78DD-5C18B3E5395D}"/>
              </a:ext>
            </a:extLst>
          </p:cNvPr>
          <p:cNvSpPr/>
          <p:nvPr/>
        </p:nvSpPr>
        <p:spPr>
          <a:xfrm>
            <a:off x="8236401" y="3849964"/>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72" name="Oval 171">
            <a:extLst>
              <a:ext uri="{FF2B5EF4-FFF2-40B4-BE49-F238E27FC236}">
                <a16:creationId xmlns:a16="http://schemas.microsoft.com/office/drawing/2014/main" id="{F69793E7-856A-6B69-9415-B10C99781796}"/>
              </a:ext>
            </a:extLst>
          </p:cNvPr>
          <p:cNvSpPr/>
          <p:nvPr/>
        </p:nvSpPr>
        <p:spPr>
          <a:xfrm>
            <a:off x="8855017" y="3849964"/>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73" name="Oval 172">
            <a:extLst>
              <a:ext uri="{FF2B5EF4-FFF2-40B4-BE49-F238E27FC236}">
                <a16:creationId xmlns:a16="http://schemas.microsoft.com/office/drawing/2014/main" id="{A4790C60-A0A5-06B5-F64C-2C5368F9B151}"/>
              </a:ext>
            </a:extLst>
          </p:cNvPr>
          <p:cNvSpPr/>
          <p:nvPr/>
        </p:nvSpPr>
        <p:spPr>
          <a:xfrm>
            <a:off x="9473633" y="3849964"/>
            <a:ext cx="463961" cy="463961"/>
          </a:xfrm>
          <a:prstGeom prst="ellipse">
            <a:avLst/>
          </a:prstGeom>
          <a:solidFill>
            <a:srgbClr val="FFFFFF"/>
          </a:solidFill>
          <a:ln w="30888" cap="flat">
            <a:solidFill>
              <a:srgbClr val="000000"/>
            </a:solidFill>
            <a:prstDash val="solid"/>
            <a:miter/>
          </a:ln>
        </p:spPr>
        <p:txBody>
          <a:bodyPr/>
          <a:lstStyle/>
          <a:p>
            <a:endParaRPr lang="en-IN"/>
          </a:p>
        </p:txBody>
      </p:sp>
      <p:sp>
        <p:nvSpPr>
          <p:cNvPr id="174" name="Oval 173">
            <a:extLst>
              <a:ext uri="{FF2B5EF4-FFF2-40B4-BE49-F238E27FC236}">
                <a16:creationId xmlns:a16="http://schemas.microsoft.com/office/drawing/2014/main" id="{9EEEA7D8-8537-2A1F-7878-3901DA795456}"/>
              </a:ext>
            </a:extLst>
          </p:cNvPr>
          <p:cNvSpPr/>
          <p:nvPr/>
        </p:nvSpPr>
        <p:spPr>
          <a:xfrm>
            <a:off x="10092248" y="3849964"/>
            <a:ext cx="463961" cy="463961"/>
          </a:xfrm>
          <a:prstGeom prst="ellipse">
            <a:avLst/>
          </a:prstGeom>
          <a:solidFill>
            <a:srgbClr val="FFFFFF"/>
          </a:solidFill>
          <a:ln w="30888" cap="flat">
            <a:solidFill>
              <a:srgbClr val="000000"/>
            </a:solidFill>
            <a:prstDash val="solid"/>
            <a:miter/>
          </a:ln>
        </p:spPr>
        <p:txBody>
          <a:bodyPr/>
          <a:lstStyle/>
          <a:p>
            <a:endParaRPr lang="en-IN"/>
          </a:p>
        </p:txBody>
      </p:sp>
      <p:grpSp>
        <p:nvGrpSpPr>
          <p:cNvPr id="175" name="Graphic 139">
            <a:extLst>
              <a:ext uri="{FF2B5EF4-FFF2-40B4-BE49-F238E27FC236}">
                <a16:creationId xmlns:a16="http://schemas.microsoft.com/office/drawing/2014/main" id="{86167AC2-3CEB-F366-41DB-533F08CA65F3}"/>
              </a:ext>
            </a:extLst>
          </p:cNvPr>
          <p:cNvGrpSpPr/>
          <p:nvPr/>
        </p:nvGrpSpPr>
        <p:grpSpPr>
          <a:xfrm>
            <a:off x="7231151" y="4545906"/>
            <a:ext cx="3711693" cy="618615"/>
            <a:chOff x="7231151" y="4545906"/>
            <a:chExt cx="3711693" cy="618615"/>
          </a:xfrm>
          <a:solidFill>
            <a:srgbClr val="FFFFFF"/>
          </a:solidFill>
        </p:grpSpPr>
        <p:sp>
          <p:nvSpPr>
            <p:cNvPr id="176" name="Rectangle 175">
              <a:extLst>
                <a:ext uri="{FF2B5EF4-FFF2-40B4-BE49-F238E27FC236}">
                  <a16:creationId xmlns:a16="http://schemas.microsoft.com/office/drawing/2014/main" id="{FA45F410-E7DB-E836-3630-79F10748B468}"/>
                </a:ext>
              </a:extLst>
            </p:cNvPr>
            <p:cNvSpPr/>
            <p:nvPr/>
          </p:nvSpPr>
          <p:spPr>
            <a:xfrm>
              <a:off x="7231151" y="4545906"/>
              <a:ext cx="3711693" cy="618615"/>
            </a:xfrm>
            <a:prstGeom prst="rect">
              <a:avLst/>
            </a:prstGeom>
            <a:solidFill>
              <a:srgbClr val="FFFFFF"/>
            </a:solidFill>
            <a:ln w="30888" cap="flat">
              <a:solidFill>
                <a:srgbClr val="000000"/>
              </a:solidFill>
              <a:prstDash val="solid"/>
              <a:miter/>
            </a:ln>
          </p:spPr>
          <p:txBody>
            <a:bodyPr/>
            <a:lstStyle/>
            <a:p>
              <a:endParaRPr lang="en-IN"/>
            </a:p>
          </p:txBody>
        </p:sp>
        <p:pic>
          <p:nvPicPr>
            <p:cNvPr id="177" name="Picture 176">
              <a:extLst>
                <a:ext uri="{FF2B5EF4-FFF2-40B4-BE49-F238E27FC236}">
                  <a16:creationId xmlns:a16="http://schemas.microsoft.com/office/drawing/2014/main" id="{07780058-B1D6-6EB4-9351-14024E027587}"/>
                </a:ext>
              </a:extLst>
            </p:cNvPr>
            <p:cNvPicPr>
              <a:picLocks noChangeAspect="1"/>
            </p:cNvPicPr>
            <p:nvPr/>
          </p:nvPicPr>
          <p:blipFill>
            <a:blip r:embed="rId5"/>
            <a:stretch>
              <a:fillRect/>
            </a:stretch>
          </p:blipFill>
          <p:spPr>
            <a:xfrm>
              <a:off x="7246616" y="4677362"/>
              <a:ext cx="3680763" cy="417565"/>
            </a:xfrm>
            <a:custGeom>
              <a:avLst/>
              <a:gdLst>
                <a:gd name="csX0" fmla="*/ 0 w 3680763"/>
                <a:gd name="csY0" fmla="*/ 0 h 417565"/>
                <a:gd name="csX1" fmla="*/ 3680763 w 3680763"/>
                <a:gd name="csY1" fmla="*/ 0 h 417565"/>
                <a:gd name="csX2" fmla="*/ 3680763 w 3680763"/>
                <a:gd name="csY2" fmla="*/ 417566 h 417565"/>
                <a:gd name="csX3" fmla="*/ 0 w 3680763"/>
                <a:gd name="csY3" fmla="*/ 417566 h 417565"/>
              </a:gdLst>
              <a:ahLst/>
              <a:cxnLst>
                <a:cxn ang="0">
                  <a:pos x="csX0" y="csY0"/>
                </a:cxn>
                <a:cxn ang="0">
                  <a:pos x="csX1" y="csY1"/>
                </a:cxn>
                <a:cxn ang="0">
                  <a:pos x="csX2" y="csY2"/>
                </a:cxn>
                <a:cxn ang="0">
                  <a:pos x="csX3" y="csY3"/>
                </a:cxn>
              </a:cxnLst>
              <a:rect l="l" t="t" r="r" b="b"/>
              <a:pathLst>
                <a:path w="3680763" h="417565">
                  <a:moveTo>
                    <a:pt x="0" y="0"/>
                  </a:moveTo>
                  <a:lnTo>
                    <a:pt x="3680763" y="0"/>
                  </a:lnTo>
                  <a:lnTo>
                    <a:pt x="3680763" y="417566"/>
                  </a:lnTo>
                  <a:lnTo>
                    <a:pt x="0" y="417566"/>
                  </a:lnTo>
                  <a:close/>
                </a:path>
              </a:pathLst>
            </a:custGeom>
          </p:spPr>
        </p:pic>
      </p:grpSp>
      <p:pic>
        <p:nvPicPr>
          <p:cNvPr id="51" name="Picture 50" descr="Red Spiral Lollipop Clip Art at Clker.com - vector clip art online, royalty  free &amp;amp; public domain">
            <a:extLst>
              <a:ext uri="{FF2B5EF4-FFF2-40B4-BE49-F238E27FC236}">
                <a16:creationId xmlns:a16="http://schemas.microsoft.com/office/drawing/2014/main" id="{610B1A08-AA06-8C9D-A093-BA24AC2AE1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82703" y="3112444"/>
            <a:ext cx="241686" cy="249184"/>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9" descr="Red Spiral Lollipop Clip Art at Clker.com - vector clip art online, royalty  free &amp;amp; public domain">
            <a:extLst>
              <a:ext uri="{FF2B5EF4-FFF2-40B4-BE49-F238E27FC236}">
                <a16:creationId xmlns:a16="http://schemas.microsoft.com/office/drawing/2014/main" id="{B608CE82-1102-2FB2-44EF-D5E45B2EE3B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73887" y="3600173"/>
            <a:ext cx="241686" cy="249184"/>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72E282C7-DA59-5712-0F4D-189670A3886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037880" flipH="1">
            <a:off x="11065036" y="2456230"/>
            <a:ext cx="697334" cy="697336"/>
          </a:xfrm>
          <a:prstGeom prst="rect">
            <a:avLst/>
          </a:prstGeom>
        </p:spPr>
      </p:pic>
      <p:pic>
        <p:nvPicPr>
          <p:cNvPr id="178" name="Picture 177">
            <a:extLst>
              <a:ext uri="{FF2B5EF4-FFF2-40B4-BE49-F238E27FC236}">
                <a16:creationId xmlns:a16="http://schemas.microsoft.com/office/drawing/2014/main" id="{2D5B2345-B594-AE58-9DCA-75ED1A80F7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037880" flipH="1">
            <a:off x="11065035" y="3717451"/>
            <a:ext cx="697334" cy="697336"/>
          </a:xfrm>
          <a:prstGeom prst="rect">
            <a:avLst/>
          </a:prstGeom>
        </p:spPr>
      </p:pic>
      <p:sp>
        <p:nvSpPr>
          <p:cNvPr id="180" name="TextBox 179">
            <a:extLst>
              <a:ext uri="{FF2B5EF4-FFF2-40B4-BE49-F238E27FC236}">
                <a16:creationId xmlns:a16="http://schemas.microsoft.com/office/drawing/2014/main" id="{583A4C0D-518B-5635-DD24-CD09BF5FD4AC}"/>
              </a:ext>
            </a:extLst>
          </p:cNvPr>
          <p:cNvSpPr txBox="1"/>
          <p:nvPr/>
        </p:nvSpPr>
        <p:spPr>
          <a:xfrm>
            <a:off x="6378222" y="2007824"/>
            <a:ext cx="939681" cy="400110"/>
          </a:xfrm>
          <a:prstGeom prst="rect">
            <a:avLst/>
          </a:prstGeom>
          <a:noFill/>
        </p:spPr>
        <p:txBody>
          <a:bodyPr wrap="none" rtlCol="0">
            <a:spAutoFit/>
          </a:bodyPr>
          <a:lstStyle/>
          <a:p>
            <a:r>
              <a:rPr lang="en-US" sz="2000" b="1">
                <a:latin typeface="Helvetica" panose="020B0604020202020204" pitchFamily="34" charset="0"/>
                <a:cs typeface="Helvetica" panose="020B0604020202020204" pitchFamily="34" charset="0"/>
              </a:rPr>
              <a:t>Row 4</a:t>
            </a:r>
            <a:endParaRPr lang="en-IN" sz="2000" b="1">
              <a:latin typeface="Helvetica" panose="020B0604020202020204" pitchFamily="34" charset="0"/>
              <a:cs typeface="Helvetica" panose="020B0604020202020204" pitchFamily="34" charset="0"/>
            </a:endParaRPr>
          </a:p>
        </p:txBody>
      </p:sp>
      <p:sp>
        <p:nvSpPr>
          <p:cNvPr id="181" name="TextBox 180">
            <a:extLst>
              <a:ext uri="{FF2B5EF4-FFF2-40B4-BE49-F238E27FC236}">
                <a16:creationId xmlns:a16="http://schemas.microsoft.com/office/drawing/2014/main" id="{E67FA4B8-1515-CB50-D45B-807D631AC78B}"/>
              </a:ext>
            </a:extLst>
          </p:cNvPr>
          <p:cNvSpPr txBox="1"/>
          <p:nvPr/>
        </p:nvSpPr>
        <p:spPr>
          <a:xfrm>
            <a:off x="6376979" y="2637353"/>
            <a:ext cx="939681" cy="400110"/>
          </a:xfrm>
          <a:prstGeom prst="rect">
            <a:avLst/>
          </a:prstGeom>
          <a:noFill/>
        </p:spPr>
        <p:txBody>
          <a:bodyPr wrap="none" rtlCol="0">
            <a:spAutoFit/>
          </a:bodyPr>
          <a:lstStyle/>
          <a:p>
            <a:r>
              <a:rPr lang="en-US" sz="2000" b="1">
                <a:latin typeface="Helvetica" panose="020B0604020202020204" pitchFamily="34" charset="0"/>
                <a:cs typeface="Helvetica" panose="020B0604020202020204" pitchFamily="34" charset="0"/>
              </a:rPr>
              <a:t>Row 3</a:t>
            </a:r>
            <a:endParaRPr lang="en-IN" sz="2000" b="1">
              <a:latin typeface="Helvetica" panose="020B0604020202020204" pitchFamily="34" charset="0"/>
              <a:cs typeface="Helvetica" panose="020B0604020202020204" pitchFamily="34" charset="0"/>
            </a:endParaRPr>
          </a:p>
        </p:txBody>
      </p:sp>
      <p:sp>
        <p:nvSpPr>
          <p:cNvPr id="182" name="TextBox 181">
            <a:extLst>
              <a:ext uri="{FF2B5EF4-FFF2-40B4-BE49-F238E27FC236}">
                <a16:creationId xmlns:a16="http://schemas.microsoft.com/office/drawing/2014/main" id="{22BAB156-5C86-024E-2945-9C29A7197630}"/>
              </a:ext>
            </a:extLst>
          </p:cNvPr>
          <p:cNvSpPr txBox="1"/>
          <p:nvPr/>
        </p:nvSpPr>
        <p:spPr>
          <a:xfrm>
            <a:off x="6383829" y="3273062"/>
            <a:ext cx="939681" cy="400110"/>
          </a:xfrm>
          <a:prstGeom prst="rect">
            <a:avLst/>
          </a:prstGeom>
          <a:noFill/>
        </p:spPr>
        <p:txBody>
          <a:bodyPr wrap="none" rtlCol="0">
            <a:spAutoFit/>
          </a:bodyPr>
          <a:lstStyle/>
          <a:p>
            <a:r>
              <a:rPr lang="en-US" sz="2000" b="1">
                <a:latin typeface="Helvetica" panose="020B0604020202020204" pitchFamily="34" charset="0"/>
                <a:cs typeface="Helvetica" panose="020B0604020202020204" pitchFamily="34" charset="0"/>
              </a:rPr>
              <a:t>Row 2</a:t>
            </a:r>
            <a:endParaRPr lang="en-IN" sz="2000" b="1">
              <a:latin typeface="Helvetica" panose="020B0604020202020204" pitchFamily="34" charset="0"/>
              <a:cs typeface="Helvetica" panose="020B0604020202020204" pitchFamily="34" charset="0"/>
            </a:endParaRPr>
          </a:p>
        </p:txBody>
      </p:sp>
      <p:sp>
        <p:nvSpPr>
          <p:cNvPr id="183" name="TextBox 182">
            <a:extLst>
              <a:ext uri="{FF2B5EF4-FFF2-40B4-BE49-F238E27FC236}">
                <a16:creationId xmlns:a16="http://schemas.microsoft.com/office/drawing/2014/main" id="{09B7397D-43C2-99B3-89AB-01F9136A8D19}"/>
              </a:ext>
            </a:extLst>
          </p:cNvPr>
          <p:cNvSpPr txBox="1"/>
          <p:nvPr/>
        </p:nvSpPr>
        <p:spPr>
          <a:xfrm>
            <a:off x="6394822" y="3897355"/>
            <a:ext cx="939681" cy="400110"/>
          </a:xfrm>
          <a:prstGeom prst="rect">
            <a:avLst/>
          </a:prstGeom>
          <a:noFill/>
        </p:spPr>
        <p:txBody>
          <a:bodyPr wrap="none" rtlCol="0">
            <a:spAutoFit/>
          </a:bodyPr>
          <a:lstStyle/>
          <a:p>
            <a:r>
              <a:rPr lang="en-US" sz="2000" b="1">
                <a:latin typeface="Helvetica" panose="020B0604020202020204" pitchFamily="34" charset="0"/>
                <a:cs typeface="Helvetica" panose="020B0604020202020204" pitchFamily="34" charset="0"/>
              </a:rPr>
              <a:t>Row 1</a:t>
            </a:r>
            <a:endParaRPr lang="en-IN" sz="2000" b="1">
              <a:latin typeface="Helvetica" panose="020B0604020202020204" pitchFamily="34" charset="0"/>
              <a:cs typeface="Helvetica" panose="020B0604020202020204" pitchFamily="34" charset="0"/>
            </a:endParaRPr>
          </a:p>
        </p:txBody>
      </p:sp>
      <p:sp>
        <p:nvSpPr>
          <p:cNvPr id="192" name="Arrow: Left-Right 191">
            <a:extLst>
              <a:ext uri="{FF2B5EF4-FFF2-40B4-BE49-F238E27FC236}">
                <a16:creationId xmlns:a16="http://schemas.microsoft.com/office/drawing/2014/main" id="{9A92D8E4-0A45-E156-9DE2-3CDAB9BE8C30}"/>
              </a:ext>
            </a:extLst>
          </p:cNvPr>
          <p:cNvSpPr/>
          <p:nvPr/>
        </p:nvSpPr>
        <p:spPr>
          <a:xfrm>
            <a:off x="2641042" y="3331626"/>
            <a:ext cx="951447" cy="379148"/>
          </a:xfrm>
          <a:prstGeom prst="leftRightArrow">
            <a:avLst/>
          </a:prstGeom>
          <a:solidFill>
            <a:srgbClr val="FFCD05"/>
          </a:solidFill>
          <a:ln w="28575"/>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IN"/>
          </a:p>
        </p:txBody>
      </p:sp>
      <p:sp>
        <p:nvSpPr>
          <p:cNvPr id="4" name="Speech Bubble: Rectangle with Corners Rounded 3">
            <a:extLst>
              <a:ext uri="{FF2B5EF4-FFF2-40B4-BE49-F238E27FC236}">
                <a16:creationId xmlns:a16="http://schemas.microsoft.com/office/drawing/2014/main" id="{6ACF71F0-EC2E-F7F9-F3FA-1984AADD116D}"/>
              </a:ext>
            </a:extLst>
          </p:cNvPr>
          <p:cNvSpPr/>
          <p:nvPr/>
        </p:nvSpPr>
        <p:spPr>
          <a:xfrm>
            <a:off x="6411073" y="2552621"/>
            <a:ext cx="4440579" cy="611380"/>
          </a:xfrm>
          <a:prstGeom prst="wedgeRoundRectCallout">
            <a:avLst>
              <a:gd name="adj1" fmla="val -18845"/>
              <a:gd name="adj2" fmla="val 46089"/>
              <a:gd name="adj3" fmla="val 16667"/>
            </a:avLst>
          </a:prstGeom>
          <a:solidFill>
            <a:srgbClr val="FF5050">
              <a:alpha val="87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b="1">
                <a:solidFill>
                  <a:schemeClr val="tx1"/>
                </a:solidFill>
                <a:latin typeface="Aptos" panose="020B0004020202020204" pitchFamily="34" charset="0"/>
              </a:rPr>
              <a:t>Aggressor Row</a:t>
            </a:r>
            <a:endParaRPr lang="en-IN" sz="2000" b="1">
              <a:solidFill>
                <a:schemeClr val="tx1"/>
              </a:solidFill>
              <a:latin typeface="Aptos" panose="020B0004020202020204" pitchFamily="34" charset="0"/>
            </a:endParaRPr>
          </a:p>
        </p:txBody>
      </p:sp>
      <p:sp>
        <p:nvSpPr>
          <p:cNvPr id="5" name="Speech Bubble: Rectangle with Corners Rounded 4">
            <a:extLst>
              <a:ext uri="{FF2B5EF4-FFF2-40B4-BE49-F238E27FC236}">
                <a16:creationId xmlns:a16="http://schemas.microsoft.com/office/drawing/2014/main" id="{992C965B-6D46-8BC6-2DD0-812F39D569C0}"/>
              </a:ext>
            </a:extLst>
          </p:cNvPr>
          <p:cNvSpPr/>
          <p:nvPr/>
        </p:nvSpPr>
        <p:spPr>
          <a:xfrm>
            <a:off x="6411073" y="3824295"/>
            <a:ext cx="4440579" cy="611380"/>
          </a:xfrm>
          <a:prstGeom prst="wedgeRoundRectCallout">
            <a:avLst>
              <a:gd name="adj1" fmla="val -18845"/>
              <a:gd name="adj2" fmla="val 46089"/>
              <a:gd name="adj3" fmla="val 16667"/>
            </a:avLst>
          </a:prstGeom>
          <a:solidFill>
            <a:srgbClr val="FF5050">
              <a:alpha val="86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b="1">
                <a:solidFill>
                  <a:schemeClr val="tx1"/>
                </a:solidFill>
                <a:latin typeface="Aptos" panose="020B0004020202020204" pitchFamily="34" charset="0"/>
              </a:rPr>
              <a:t>Aggressor Row</a:t>
            </a:r>
            <a:endParaRPr lang="en-IN" sz="2000" b="1">
              <a:solidFill>
                <a:schemeClr val="tx1"/>
              </a:solidFill>
              <a:latin typeface="Aptos" panose="020B0004020202020204" pitchFamily="34" charset="0"/>
            </a:endParaRPr>
          </a:p>
        </p:txBody>
      </p:sp>
      <p:sp>
        <p:nvSpPr>
          <p:cNvPr id="6" name="Speech Bubble: Rectangle with Corners Rounded 5">
            <a:extLst>
              <a:ext uri="{FF2B5EF4-FFF2-40B4-BE49-F238E27FC236}">
                <a16:creationId xmlns:a16="http://schemas.microsoft.com/office/drawing/2014/main" id="{1DBD3E9A-FD19-6FE1-C846-4A3BF99E1273}"/>
              </a:ext>
            </a:extLst>
          </p:cNvPr>
          <p:cNvSpPr/>
          <p:nvPr/>
        </p:nvSpPr>
        <p:spPr>
          <a:xfrm>
            <a:off x="6411073" y="3184944"/>
            <a:ext cx="4440579" cy="611380"/>
          </a:xfrm>
          <a:prstGeom prst="wedgeRoundRectCallout">
            <a:avLst>
              <a:gd name="adj1" fmla="val -18845"/>
              <a:gd name="adj2" fmla="val 46089"/>
              <a:gd name="adj3" fmla="val 16667"/>
            </a:avLst>
          </a:prstGeom>
          <a:solidFill>
            <a:srgbClr val="008080">
              <a:alpha val="88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b="1">
                <a:solidFill>
                  <a:schemeClr val="tx1"/>
                </a:solidFill>
                <a:latin typeface="Aptos" panose="020B0004020202020204" pitchFamily="34" charset="0"/>
              </a:rPr>
              <a:t>Victim Row</a:t>
            </a:r>
            <a:endParaRPr lang="en-IN" sz="2000" b="1">
              <a:solidFill>
                <a:schemeClr val="tx1"/>
              </a:solidFill>
              <a:latin typeface="Aptos" panose="020B0004020202020204" pitchFamily="34" charset="0"/>
            </a:endParaRPr>
          </a:p>
        </p:txBody>
      </p:sp>
    </p:spTree>
    <p:extLst>
      <p:ext uri="{BB962C8B-B14F-4D97-AF65-F5344CB8AC3E}">
        <p14:creationId xmlns:p14="http://schemas.microsoft.com/office/powerpoint/2010/main" val="2494522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92"/>
                                        </p:tgtEl>
                                        <p:attrNameLst>
                                          <p:attrName>style.visibility</p:attrName>
                                        </p:attrNameLst>
                                      </p:cBhvr>
                                      <p:to>
                                        <p:strVal val="visible"/>
                                      </p:to>
                                    </p:set>
                                    <p:animEffect transition="in" filter="wipe(left)">
                                      <p:cBhvr>
                                        <p:cTn id="11" dur="500"/>
                                        <p:tgtEl>
                                          <p:spTgt spid="19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6"/>
                                        </p:tgtEl>
                                        <p:attrNameLst>
                                          <p:attrName>style.visibility</p:attrName>
                                        </p:attrNameLst>
                                      </p:cBhvr>
                                      <p:to>
                                        <p:strVal val="visible"/>
                                      </p:to>
                                    </p:set>
                                    <p:animEffect transition="in" filter="fade">
                                      <p:cBhvr>
                                        <p:cTn id="16" dur="500"/>
                                        <p:tgtEl>
                                          <p:spTgt spid="4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1" nodeType="clickEffect">
                                  <p:stCondLst>
                                    <p:cond delay="0"/>
                                  </p:stCondLst>
                                  <p:childTnLst>
                                    <p:set>
                                      <p:cBhvr>
                                        <p:cTn id="25" dur="1" fill="hold">
                                          <p:stCondLst>
                                            <p:cond delay="0"/>
                                          </p:stCondLst>
                                        </p:cTn>
                                        <p:tgtEl>
                                          <p:spTgt spid="160"/>
                                        </p:tgtEl>
                                        <p:attrNameLst>
                                          <p:attrName>style.visibility</p:attrName>
                                        </p:attrNameLst>
                                      </p:cBhvr>
                                      <p:to>
                                        <p:strVal val="visible"/>
                                      </p:to>
                                    </p:set>
                                    <p:animEffect transition="in" filter="fade">
                                      <p:cBhvr>
                                        <p:cTn id="26" dur="500"/>
                                        <p:tgtEl>
                                          <p:spTgt spid="160"/>
                                        </p:tgtEl>
                                      </p:cBhvr>
                                    </p:animEffect>
                                  </p:childTnLst>
                                </p:cTn>
                              </p:par>
                              <p:par>
                                <p:cTn id="27" presetID="10" presetClass="entr" presetSubtype="0" fill="hold" grpId="1" nodeType="withEffect">
                                  <p:stCondLst>
                                    <p:cond delay="0"/>
                                  </p:stCondLst>
                                  <p:childTnLst>
                                    <p:set>
                                      <p:cBhvr>
                                        <p:cTn id="28" dur="1" fill="hold">
                                          <p:stCondLst>
                                            <p:cond delay="0"/>
                                          </p:stCondLst>
                                        </p:cTn>
                                        <p:tgtEl>
                                          <p:spTgt spid="161"/>
                                        </p:tgtEl>
                                        <p:attrNameLst>
                                          <p:attrName>style.visibility</p:attrName>
                                        </p:attrNameLst>
                                      </p:cBhvr>
                                      <p:to>
                                        <p:strVal val="visible"/>
                                      </p:to>
                                    </p:set>
                                    <p:animEffect transition="in" filter="fade">
                                      <p:cBhvr>
                                        <p:cTn id="29" dur="500"/>
                                        <p:tgtEl>
                                          <p:spTgt spid="161"/>
                                        </p:tgtEl>
                                      </p:cBhvr>
                                    </p:animEffect>
                                  </p:childTnLst>
                                </p:cTn>
                              </p:par>
                              <p:par>
                                <p:cTn id="30" presetID="10" presetClass="entr" presetSubtype="0" fill="hold" grpId="1" nodeType="withEffect">
                                  <p:stCondLst>
                                    <p:cond delay="0"/>
                                  </p:stCondLst>
                                  <p:childTnLst>
                                    <p:set>
                                      <p:cBhvr>
                                        <p:cTn id="31" dur="1" fill="hold">
                                          <p:stCondLst>
                                            <p:cond delay="0"/>
                                          </p:stCondLst>
                                        </p:cTn>
                                        <p:tgtEl>
                                          <p:spTgt spid="162"/>
                                        </p:tgtEl>
                                        <p:attrNameLst>
                                          <p:attrName>style.visibility</p:attrName>
                                        </p:attrNameLst>
                                      </p:cBhvr>
                                      <p:to>
                                        <p:strVal val="visible"/>
                                      </p:to>
                                    </p:set>
                                    <p:animEffect transition="in" filter="fade">
                                      <p:cBhvr>
                                        <p:cTn id="32" dur="500"/>
                                        <p:tgtEl>
                                          <p:spTgt spid="162"/>
                                        </p:tgtEl>
                                      </p:cBhvr>
                                    </p:animEffect>
                                  </p:childTnLst>
                                </p:cTn>
                              </p:par>
                              <p:par>
                                <p:cTn id="33" presetID="10" presetClass="entr" presetSubtype="0" fill="hold" grpId="1" nodeType="withEffect">
                                  <p:stCondLst>
                                    <p:cond delay="0"/>
                                  </p:stCondLst>
                                  <p:childTnLst>
                                    <p:set>
                                      <p:cBhvr>
                                        <p:cTn id="34" dur="1" fill="hold">
                                          <p:stCondLst>
                                            <p:cond delay="0"/>
                                          </p:stCondLst>
                                        </p:cTn>
                                        <p:tgtEl>
                                          <p:spTgt spid="163"/>
                                        </p:tgtEl>
                                        <p:attrNameLst>
                                          <p:attrName>style.visibility</p:attrName>
                                        </p:attrNameLst>
                                      </p:cBhvr>
                                      <p:to>
                                        <p:strVal val="visible"/>
                                      </p:to>
                                    </p:set>
                                    <p:animEffect transition="in" filter="fade">
                                      <p:cBhvr>
                                        <p:cTn id="35" dur="500"/>
                                        <p:tgtEl>
                                          <p:spTgt spid="163"/>
                                        </p:tgtEl>
                                      </p:cBhvr>
                                    </p:animEffect>
                                  </p:childTnLst>
                                </p:cTn>
                              </p:par>
                              <p:par>
                                <p:cTn id="36" presetID="10" presetClass="entr" presetSubtype="0" fill="hold" grpId="1" nodeType="withEffect">
                                  <p:stCondLst>
                                    <p:cond delay="0"/>
                                  </p:stCondLst>
                                  <p:childTnLst>
                                    <p:set>
                                      <p:cBhvr>
                                        <p:cTn id="37" dur="1" fill="hold">
                                          <p:stCondLst>
                                            <p:cond delay="0"/>
                                          </p:stCondLst>
                                        </p:cTn>
                                        <p:tgtEl>
                                          <p:spTgt spid="164"/>
                                        </p:tgtEl>
                                        <p:attrNameLst>
                                          <p:attrName>style.visibility</p:attrName>
                                        </p:attrNameLst>
                                      </p:cBhvr>
                                      <p:to>
                                        <p:strVal val="visible"/>
                                      </p:to>
                                    </p:set>
                                    <p:animEffect transition="in" filter="fade">
                                      <p:cBhvr>
                                        <p:cTn id="38" dur="500"/>
                                        <p:tgtEl>
                                          <p:spTgt spid="164"/>
                                        </p:tgtEl>
                                      </p:cBhvr>
                                    </p:animEffect>
                                  </p:childTnLst>
                                </p:cTn>
                              </p:par>
                              <p:par>
                                <p:cTn id="39" presetID="10" presetClass="entr" presetSubtype="0" fill="hold" grpId="1" nodeType="withEffect">
                                  <p:stCondLst>
                                    <p:cond delay="0"/>
                                  </p:stCondLst>
                                  <p:childTnLst>
                                    <p:set>
                                      <p:cBhvr>
                                        <p:cTn id="40" dur="1" fill="hold">
                                          <p:stCondLst>
                                            <p:cond delay="0"/>
                                          </p:stCondLst>
                                        </p:cTn>
                                        <p:tgtEl>
                                          <p:spTgt spid="170"/>
                                        </p:tgtEl>
                                        <p:attrNameLst>
                                          <p:attrName>style.visibility</p:attrName>
                                        </p:attrNameLst>
                                      </p:cBhvr>
                                      <p:to>
                                        <p:strVal val="visible"/>
                                      </p:to>
                                    </p:set>
                                    <p:animEffect transition="in" filter="fade">
                                      <p:cBhvr>
                                        <p:cTn id="41" dur="500"/>
                                        <p:tgtEl>
                                          <p:spTgt spid="170"/>
                                        </p:tgtEl>
                                      </p:cBhvr>
                                    </p:animEffect>
                                  </p:childTnLst>
                                </p:cTn>
                              </p:par>
                              <p:par>
                                <p:cTn id="42" presetID="10" presetClass="entr" presetSubtype="0" fill="hold" grpId="1" nodeType="withEffect">
                                  <p:stCondLst>
                                    <p:cond delay="0"/>
                                  </p:stCondLst>
                                  <p:childTnLst>
                                    <p:set>
                                      <p:cBhvr>
                                        <p:cTn id="43" dur="1" fill="hold">
                                          <p:stCondLst>
                                            <p:cond delay="0"/>
                                          </p:stCondLst>
                                        </p:cTn>
                                        <p:tgtEl>
                                          <p:spTgt spid="171"/>
                                        </p:tgtEl>
                                        <p:attrNameLst>
                                          <p:attrName>style.visibility</p:attrName>
                                        </p:attrNameLst>
                                      </p:cBhvr>
                                      <p:to>
                                        <p:strVal val="visible"/>
                                      </p:to>
                                    </p:set>
                                    <p:animEffect transition="in" filter="fade">
                                      <p:cBhvr>
                                        <p:cTn id="44" dur="500"/>
                                        <p:tgtEl>
                                          <p:spTgt spid="171"/>
                                        </p:tgtEl>
                                      </p:cBhvr>
                                    </p:animEffect>
                                  </p:childTnLst>
                                </p:cTn>
                              </p:par>
                              <p:par>
                                <p:cTn id="45" presetID="10" presetClass="entr" presetSubtype="0" fill="hold" grpId="1" nodeType="withEffect">
                                  <p:stCondLst>
                                    <p:cond delay="0"/>
                                  </p:stCondLst>
                                  <p:childTnLst>
                                    <p:set>
                                      <p:cBhvr>
                                        <p:cTn id="46" dur="1" fill="hold">
                                          <p:stCondLst>
                                            <p:cond delay="0"/>
                                          </p:stCondLst>
                                        </p:cTn>
                                        <p:tgtEl>
                                          <p:spTgt spid="172"/>
                                        </p:tgtEl>
                                        <p:attrNameLst>
                                          <p:attrName>style.visibility</p:attrName>
                                        </p:attrNameLst>
                                      </p:cBhvr>
                                      <p:to>
                                        <p:strVal val="visible"/>
                                      </p:to>
                                    </p:set>
                                    <p:animEffect transition="in" filter="fade">
                                      <p:cBhvr>
                                        <p:cTn id="47" dur="500"/>
                                        <p:tgtEl>
                                          <p:spTgt spid="172"/>
                                        </p:tgtEl>
                                      </p:cBhvr>
                                    </p:animEffect>
                                  </p:childTnLst>
                                </p:cTn>
                              </p:par>
                              <p:par>
                                <p:cTn id="48" presetID="10" presetClass="entr" presetSubtype="0" fill="hold" grpId="1" nodeType="withEffect">
                                  <p:stCondLst>
                                    <p:cond delay="0"/>
                                  </p:stCondLst>
                                  <p:childTnLst>
                                    <p:set>
                                      <p:cBhvr>
                                        <p:cTn id="49" dur="1" fill="hold">
                                          <p:stCondLst>
                                            <p:cond delay="0"/>
                                          </p:stCondLst>
                                        </p:cTn>
                                        <p:tgtEl>
                                          <p:spTgt spid="173"/>
                                        </p:tgtEl>
                                        <p:attrNameLst>
                                          <p:attrName>style.visibility</p:attrName>
                                        </p:attrNameLst>
                                      </p:cBhvr>
                                      <p:to>
                                        <p:strVal val="visible"/>
                                      </p:to>
                                    </p:set>
                                    <p:animEffect transition="in" filter="fade">
                                      <p:cBhvr>
                                        <p:cTn id="50" dur="500"/>
                                        <p:tgtEl>
                                          <p:spTgt spid="173"/>
                                        </p:tgtEl>
                                      </p:cBhvr>
                                    </p:animEffect>
                                  </p:childTnLst>
                                </p:cTn>
                              </p:par>
                              <p:par>
                                <p:cTn id="51" presetID="10" presetClass="entr" presetSubtype="0" fill="hold" grpId="1" nodeType="withEffect">
                                  <p:stCondLst>
                                    <p:cond delay="0"/>
                                  </p:stCondLst>
                                  <p:childTnLst>
                                    <p:set>
                                      <p:cBhvr>
                                        <p:cTn id="52" dur="1" fill="hold">
                                          <p:stCondLst>
                                            <p:cond delay="0"/>
                                          </p:stCondLst>
                                        </p:cTn>
                                        <p:tgtEl>
                                          <p:spTgt spid="174"/>
                                        </p:tgtEl>
                                        <p:attrNameLst>
                                          <p:attrName>style.visibility</p:attrName>
                                        </p:attrNameLst>
                                      </p:cBhvr>
                                      <p:to>
                                        <p:strVal val="visible"/>
                                      </p:to>
                                    </p:set>
                                    <p:animEffect transition="in" filter="fade">
                                      <p:cBhvr>
                                        <p:cTn id="53" dur="500"/>
                                        <p:tgtEl>
                                          <p:spTgt spid="17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46"/>
                                        </p:tgtEl>
                                        <p:attrNameLst>
                                          <p:attrName>style.visibility</p:attrName>
                                        </p:attrNameLst>
                                      </p:cBhvr>
                                      <p:to>
                                        <p:strVal val="visible"/>
                                      </p:to>
                                    </p:set>
                                    <p:animEffect transition="in" filter="fade">
                                      <p:cBhvr>
                                        <p:cTn id="56" dur="500"/>
                                        <p:tgtEl>
                                          <p:spTgt spid="146"/>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47"/>
                                        </p:tgtEl>
                                        <p:attrNameLst>
                                          <p:attrName>style.visibility</p:attrName>
                                        </p:attrNameLst>
                                      </p:cBhvr>
                                      <p:to>
                                        <p:strVal val="visible"/>
                                      </p:to>
                                    </p:set>
                                    <p:animEffect transition="in" filter="fade">
                                      <p:cBhvr>
                                        <p:cTn id="59" dur="500"/>
                                        <p:tgtEl>
                                          <p:spTgt spid="147"/>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48"/>
                                        </p:tgtEl>
                                        <p:attrNameLst>
                                          <p:attrName>style.visibility</p:attrName>
                                        </p:attrNameLst>
                                      </p:cBhvr>
                                      <p:to>
                                        <p:strVal val="visible"/>
                                      </p:to>
                                    </p:set>
                                    <p:animEffect transition="in" filter="fade">
                                      <p:cBhvr>
                                        <p:cTn id="62" dur="500"/>
                                        <p:tgtEl>
                                          <p:spTgt spid="148"/>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49"/>
                                        </p:tgtEl>
                                        <p:attrNameLst>
                                          <p:attrName>style.visibility</p:attrName>
                                        </p:attrNameLst>
                                      </p:cBhvr>
                                      <p:to>
                                        <p:strVal val="visible"/>
                                      </p:to>
                                    </p:set>
                                    <p:animEffect transition="in" filter="fade">
                                      <p:cBhvr>
                                        <p:cTn id="65" dur="500"/>
                                        <p:tgtEl>
                                          <p:spTgt spid="149"/>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50"/>
                                        </p:tgtEl>
                                        <p:attrNameLst>
                                          <p:attrName>style.visibility</p:attrName>
                                        </p:attrNameLst>
                                      </p:cBhvr>
                                      <p:to>
                                        <p:strVal val="visible"/>
                                      </p:to>
                                    </p:set>
                                    <p:animEffect transition="in" filter="fade">
                                      <p:cBhvr>
                                        <p:cTn id="68" dur="500"/>
                                        <p:tgtEl>
                                          <p:spTgt spid="15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51"/>
                                        </p:tgtEl>
                                        <p:attrNameLst>
                                          <p:attrName>style.visibility</p:attrName>
                                        </p:attrNameLst>
                                      </p:cBhvr>
                                      <p:to>
                                        <p:strVal val="visible"/>
                                      </p:to>
                                    </p:set>
                                    <p:animEffect transition="in" filter="fade">
                                      <p:cBhvr>
                                        <p:cTn id="71" dur="500"/>
                                        <p:tgtEl>
                                          <p:spTgt spid="151"/>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52"/>
                                        </p:tgtEl>
                                        <p:attrNameLst>
                                          <p:attrName>style.visibility</p:attrName>
                                        </p:attrNameLst>
                                      </p:cBhvr>
                                      <p:to>
                                        <p:strVal val="visible"/>
                                      </p:to>
                                    </p:set>
                                    <p:animEffect transition="in" filter="fade">
                                      <p:cBhvr>
                                        <p:cTn id="74" dur="500"/>
                                        <p:tgtEl>
                                          <p:spTgt spid="152"/>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153"/>
                                        </p:tgtEl>
                                        <p:attrNameLst>
                                          <p:attrName>style.visibility</p:attrName>
                                        </p:attrNameLst>
                                      </p:cBhvr>
                                      <p:to>
                                        <p:strVal val="visible"/>
                                      </p:to>
                                    </p:set>
                                    <p:animEffect transition="in" filter="fade">
                                      <p:cBhvr>
                                        <p:cTn id="77" dur="500"/>
                                        <p:tgtEl>
                                          <p:spTgt spid="153"/>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54"/>
                                        </p:tgtEl>
                                        <p:attrNameLst>
                                          <p:attrName>style.visibility</p:attrName>
                                        </p:attrNameLst>
                                      </p:cBhvr>
                                      <p:to>
                                        <p:strVal val="visible"/>
                                      </p:to>
                                    </p:set>
                                    <p:animEffect transition="in" filter="fade">
                                      <p:cBhvr>
                                        <p:cTn id="80" dur="500"/>
                                        <p:tgtEl>
                                          <p:spTgt spid="154"/>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155"/>
                                        </p:tgtEl>
                                        <p:attrNameLst>
                                          <p:attrName>style.visibility</p:attrName>
                                        </p:attrNameLst>
                                      </p:cBhvr>
                                      <p:to>
                                        <p:strVal val="visible"/>
                                      </p:to>
                                    </p:set>
                                    <p:animEffect transition="in" filter="fade">
                                      <p:cBhvr>
                                        <p:cTn id="83" dur="500"/>
                                        <p:tgtEl>
                                          <p:spTgt spid="155"/>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156"/>
                                        </p:tgtEl>
                                        <p:attrNameLst>
                                          <p:attrName>style.visibility</p:attrName>
                                        </p:attrNameLst>
                                      </p:cBhvr>
                                      <p:to>
                                        <p:strVal val="visible"/>
                                      </p:to>
                                    </p:set>
                                    <p:animEffect transition="in" filter="fade">
                                      <p:cBhvr>
                                        <p:cTn id="86" dur="500"/>
                                        <p:tgtEl>
                                          <p:spTgt spid="156"/>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157"/>
                                        </p:tgtEl>
                                        <p:attrNameLst>
                                          <p:attrName>style.visibility</p:attrName>
                                        </p:attrNameLst>
                                      </p:cBhvr>
                                      <p:to>
                                        <p:strVal val="visible"/>
                                      </p:to>
                                    </p:set>
                                    <p:animEffect transition="in" filter="fade">
                                      <p:cBhvr>
                                        <p:cTn id="89" dur="500"/>
                                        <p:tgtEl>
                                          <p:spTgt spid="157"/>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158"/>
                                        </p:tgtEl>
                                        <p:attrNameLst>
                                          <p:attrName>style.visibility</p:attrName>
                                        </p:attrNameLst>
                                      </p:cBhvr>
                                      <p:to>
                                        <p:strVal val="visible"/>
                                      </p:to>
                                    </p:set>
                                    <p:animEffect transition="in" filter="fade">
                                      <p:cBhvr>
                                        <p:cTn id="92" dur="500"/>
                                        <p:tgtEl>
                                          <p:spTgt spid="158"/>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159"/>
                                        </p:tgtEl>
                                        <p:attrNameLst>
                                          <p:attrName>style.visibility</p:attrName>
                                        </p:attrNameLst>
                                      </p:cBhvr>
                                      <p:to>
                                        <p:strVal val="visible"/>
                                      </p:to>
                                    </p:set>
                                    <p:animEffect transition="in" filter="fade">
                                      <p:cBhvr>
                                        <p:cTn id="95" dur="500"/>
                                        <p:tgtEl>
                                          <p:spTgt spid="159"/>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165"/>
                                        </p:tgtEl>
                                        <p:attrNameLst>
                                          <p:attrName>style.visibility</p:attrName>
                                        </p:attrNameLst>
                                      </p:cBhvr>
                                      <p:to>
                                        <p:strVal val="visible"/>
                                      </p:to>
                                    </p:set>
                                    <p:animEffect transition="in" filter="fade">
                                      <p:cBhvr>
                                        <p:cTn id="98" dur="500"/>
                                        <p:tgtEl>
                                          <p:spTgt spid="165"/>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166"/>
                                        </p:tgtEl>
                                        <p:attrNameLst>
                                          <p:attrName>style.visibility</p:attrName>
                                        </p:attrNameLst>
                                      </p:cBhvr>
                                      <p:to>
                                        <p:strVal val="visible"/>
                                      </p:to>
                                    </p:set>
                                    <p:animEffect transition="in" filter="fade">
                                      <p:cBhvr>
                                        <p:cTn id="101" dur="500"/>
                                        <p:tgtEl>
                                          <p:spTgt spid="166"/>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167"/>
                                        </p:tgtEl>
                                        <p:attrNameLst>
                                          <p:attrName>style.visibility</p:attrName>
                                        </p:attrNameLst>
                                      </p:cBhvr>
                                      <p:to>
                                        <p:strVal val="visible"/>
                                      </p:to>
                                    </p:set>
                                    <p:animEffect transition="in" filter="fade">
                                      <p:cBhvr>
                                        <p:cTn id="104" dur="500"/>
                                        <p:tgtEl>
                                          <p:spTgt spid="167"/>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168"/>
                                        </p:tgtEl>
                                        <p:attrNameLst>
                                          <p:attrName>style.visibility</p:attrName>
                                        </p:attrNameLst>
                                      </p:cBhvr>
                                      <p:to>
                                        <p:strVal val="visible"/>
                                      </p:to>
                                    </p:set>
                                    <p:animEffect transition="in" filter="fade">
                                      <p:cBhvr>
                                        <p:cTn id="107" dur="500"/>
                                        <p:tgtEl>
                                          <p:spTgt spid="168"/>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169"/>
                                        </p:tgtEl>
                                        <p:attrNameLst>
                                          <p:attrName>style.visibility</p:attrName>
                                        </p:attrNameLst>
                                      </p:cBhvr>
                                      <p:to>
                                        <p:strVal val="visible"/>
                                      </p:to>
                                    </p:set>
                                    <p:animEffect transition="in" filter="fade">
                                      <p:cBhvr>
                                        <p:cTn id="110" dur="500"/>
                                        <p:tgtEl>
                                          <p:spTgt spid="169"/>
                                        </p:tgtEl>
                                      </p:cBhvr>
                                    </p:animEffect>
                                  </p:childTnLst>
                                </p:cTn>
                              </p:par>
                              <p:par>
                                <p:cTn id="111" presetID="10" presetClass="entr" presetSubtype="0" fill="hold" nodeType="withEffect">
                                  <p:stCondLst>
                                    <p:cond delay="0"/>
                                  </p:stCondLst>
                                  <p:childTnLst>
                                    <p:set>
                                      <p:cBhvr>
                                        <p:cTn id="112" dur="1" fill="hold">
                                          <p:stCondLst>
                                            <p:cond delay="0"/>
                                          </p:stCondLst>
                                        </p:cTn>
                                        <p:tgtEl>
                                          <p:spTgt spid="175"/>
                                        </p:tgtEl>
                                        <p:attrNameLst>
                                          <p:attrName>style.visibility</p:attrName>
                                        </p:attrNameLst>
                                      </p:cBhvr>
                                      <p:to>
                                        <p:strVal val="visible"/>
                                      </p:to>
                                    </p:set>
                                    <p:animEffect transition="in" filter="fade">
                                      <p:cBhvr>
                                        <p:cTn id="113" dur="500"/>
                                        <p:tgtEl>
                                          <p:spTgt spid="175"/>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180"/>
                                        </p:tgtEl>
                                        <p:attrNameLst>
                                          <p:attrName>style.visibility</p:attrName>
                                        </p:attrNameLst>
                                      </p:cBhvr>
                                      <p:to>
                                        <p:strVal val="visible"/>
                                      </p:to>
                                    </p:set>
                                    <p:animEffect transition="in" filter="fade">
                                      <p:cBhvr>
                                        <p:cTn id="116" dur="500"/>
                                        <p:tgtEl>
                                          <p:spTgt spid="180"/>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181"/>
                                        </p:tgtEl>
                                        <p:attrNameLst>
                                          <p:attrName>style.visibility</p:attrName>
                                        </p:attrNameLst>
                                      </p:cBhvr>
                                      <p:to>
                                        <p:strVal val="visible"/>
                                      </p:to>
                                    </p:set>
                                    <p:animEffect transition="in" filter="fade">
                                      <p:cBhvr>
                                        <p:cTn id="119" dur="500"/>
                                        <p:tgtEl>
                                          <p:spTgt spid="181"/>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182"/>
                                        </p:tgtEl>
                                        <p:attrNameLst>
                                          <p:attrName>style.visibility</p:attrName>
                                        </p:attrNameLst>
                                      </p:cBhvr>
                                      <p:to>
                                        <p:strVal val="visible"/>
                                      </p:to>
                                    </p:set>
                                    <p:animEffect transition="in" filter="fade">
                                      <p:cBhvr>
                                        <p:cTn id="122" dur="500"/>
                                        <p:tgtEl>
                                          <p:spTgt spid="182"/>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183"/>
                                        </p:tgtEl>
                                        <p:attrNameLst>
                                          <p:attrName>style.visibility</p:attrName>
                                        </p:attrNameLst>
                                      </p:cBhvr>
                                      <p:to>
                                        <p:strVal val="visible"/>
                                      </p:to>
                                    </p:set>
                                    <p:animEffect transition="in" filter="fade">
                                      <p:cBhvr>
                                        <p:cTn id="125" dur="500"/>
                                        <p:tgtEl>
                                          <p:spTgt spid="183"/>
                                        </p:tgtEl>
                                      </p:cBhvr>
                                    </p:animEffect>
                                  </p:childTnLst>
                                </p:cTn>
                              </p:par>
                            </p:childTnLst>
                          </p:cTn>
                        </p:par>
                      </p:childTnLst>
                    </p:cTn>
                  </p:par>
                  <p:par>
                    <p:cTn id="126" fill="hold">
                      <p:stCondLst>
                        <p:cond delay="indefinite"/>
                      </p:stCondLst>
                      <p:childTnLst>
                        <p:par>
                          <p:cTn id="127" fill="hold">
                            <p:stCondLst>
                              <p:cond delay="0"/>
                            </p:stCondLst>
                            <p:childTnLst>
                              <p:par>
                                <p:cTn id="128" presetID="27" presetClass="emph" presetSubtype="0" fill="remove" grpId="0" nodeType="clickEffect">
                                  <p:stCondLst>
                                    <p:cond delay="0"/>
                                  </p:stCondLst>
                                  <p:childTnLst>
                                    <p:animClr clrSpc="rgb" dir="cw">
                                      <p:cBhvr override="childStyle">
                                        <p:cTn id="129" dur="250" autoRev="1" fill="remove"/>
                                        <p:tgtEl>
                                          <p:spTgt spid="160"/>
                                        </p:tgtEl>
                                        <p:attrNameLst>
                                          <p:attrName>style.color</p:attrName>
                                        </p:attrNameLst>
                                      </p:cBhvr>
                                      <p:to>
                                        <a:srgbClr val="D3FDD1"/>
                                      </p:to>
                                    </p:animClr>
                                    <p:animClr clrSpc="rgb" dir="cw">
                                      <p:cBhvr>
                                        <p:cTn id="130" dur="250" autoRev="1" fill="remove"/>
                                        <p:tgtEl>
                                          <p:spTgt spid="160"/>
                                        </p:tgtEl>
                                        <p:attrNameLst>
                                          <p:attrName>fillcolor</p:attrName>
                                        </p:attrNameLst>
                                      </p:cBhvr>
                                      <p:to>
                                        <a:srgbClr val="D3FDD1"/>
                                      </p:to>
                                    </p:animClr>
                                    <p:set>
                                      <p:cBhvr>
                                        <p:cTn id="131" dur="250" autoRev="1" fill="remove"/>
                                        <p:tgtEl>
                                          <p:spTgt spid="160"/>
                                        </p:tgtEl>
                                        <p:attrNameLst>
                                          <p:attrName>fill.type</p:attrName>
                                        </p:attrNameLst>
                                      </p:cBhvr>
                                      <p:to>
                                        <p:strVal val="solid"/>
                                      </p:to>
                                    </p:set>
                                    <p:set>
                                      <p:cBhvr>
                                        <p:cTn id="132" dur="250" autoRev="1" fill="remove"/>
                                        <p:tgtEl>
                                          <p:spTgt spid="160"/>
                                        </p:tgtEl>
                                        <p:attrNameLst>
                                          <p:attrName>fill.on</p:attrName>
                                        </p:attrNameLst>
                                      </p:cBhvr>
                                      <p:to>
                                        <p:strVal val="true"/>
                                      </p:to>
                                    </p:set>
                                  </p:childTnLst>
                                </p:cTn>
                              </p:par>
                              <p:par>
                                <p:cTn id="133" presetID="27" presetClass="emph" presetSubtype="0" fill="remove" grpId="0" nodeType="withEffect">
                                  <p:stCondLst>
                                    <p:cond delay="0"/>
                                  </p:stCondLst>
                                  <p:childTnLst>
                                    <p:animClr clrSpc="rgb" dir="cw">
                                      <p:cBhvr override="childStyle">
                                        <p:cTn id="134" dur="250" autoRev="1" fill="remove"/>
                                        <p:tgtEl>
                                          <p:spTgt spid="161"/>
                                        </p:tgtEl>
                                        <p:attrNameLst>
                                          <p:attrName>style.color</p:attrName>
                                        </p:attrNameLst>
                                      </p:cBhvr>
                                      <p:to>
                                        <a:srgbClr val="D3FDD1"/>
                                      </p:to>
                                    </p:animClr>
                                    <p:animClr clrSpc="rgb" dir="cw">
                                      <p:cBhvr>
                                        <p:cTn id="135" dur="250" autoRev="1" fill="remove"/>
                                        <p:tgtEl>
                                          <p:spTgt spid="161"/>
                                        </p:tgtEl>
                                        <p:attrNameLst>
                                          <p:attrName>fillcolor</p:attrName>
                                        </p:attrNameLst>
                                      </p:cBhvr>
                                      <p:to>
                                        <a:srgbClr val="D3FDD1"/>
                                      </p:to>
                                    </p:animClr>
                                    <p:set>
                                      <p:cBhvr>
                                        <p:cTn id="136" dur="250" autoRev="1" fill="remove"/>
                                        <p:tgtEl>
                                          <p:spTgt spid="161"/>
                                        </p:tgtEl>
                                        <p:attrNameLst>
                                          <p:attrName>fill.type</p:attrName>
                                        </p:attrNameLst>
                                      </p:cBhvr>
                                      <p:to>
                                        <p:strVal val="solid"/>
                                      </p:to>
                                    </p:set>
                                    <p:set>
                                      <p:cBhvr>
                                        <p:cTn id="137" dur="250" autoRev="1" fill="remove"/>
                                        <p:tgtEl>
                                          <p:spTgt spid="161"/>
                                        </p:tgtEl>
                                        <p:attrNameLst>
                                          <p:attrName>fill.on</p:attrName>
                                        </p:attrNameLst>
                                      </p:cBhvr>
                                      <p:to>
                                        <p:strVal val="true"/>
                                      </p:to>
                                    </p:set>
                                  </p:childTnLst>
                                </p:cTn>
                              </p:par>
                              <p:par>
                                <p:cTn id="138" presetID="27" presetClass="emph" presetSubtype="0" fill="remove" grpId="0" nodeType="withEffect">
                                  <p:stCondLst>
                                    <p:cond delay="0"/>
                                  </p:stCondLst>
                                  <p:childTnLst>
                                    <p:animClr clrSpc="rgb" dir="cw">
                                      <p:cBhvr override="childStyle">
                                        <p:cTn id="139" dur="250" autoRev="1" fill="remove"/>
                                        <p:tgtEl>
                                          <p:spTgt spid="162"/>
                                        </p:tgtEl>
                                        <p:attrNameLst>
                                          <p:attrName>style.color</p:attrName>
                                        </p:attrNameLst>
                                      </p:cBhvr>
                                      <p:to>
                                        <a:srgbClr val="D3FDD1"/>
                                      </p:to>
                                    </p:animClr>
                                    <p:animClr clrSpc="rgb" dir="cw">
                                      <p:cBhvr>
                                        <p:cTn id="140" dur="250" autoRev="1" fill="remove"/>
                                        <p:tgtEl>
                                          <p:spTgt spid="162"/>
                                        </p:tgtEl>
                                        <p:attrNameLst>
                                          <p:attrName>fillcolor</p:attrName>
                                        </p:attrNameLst>
                                      </p:cBhvr>
                                      <p:to>
                                        <a:srgbClr val="D3FDD1"/>
                                      </p:to>
                                    </p:animClr>
                                    <p:set>
                                      <p:cBhvr>
                                        <p:cTn id="141" dur="250" autoRev="1" fill="remove"/>
                                        <p:tgtEl>
                                          <p:spTgt spid="162"/>
                                        </p:tgtEl>
                                        <p:attrNameLst>
                                          <p:attrName>fill.type</p:attrName>
                                        </p:attrNameLst>
                                      </p:cBhvr>
                                      <p:to>
                                        <p:strVal val="solid"/>
                                      </p:to>
                                    </p:set>
                                    <p:set>
                                      <p:cBhvr>
                                        <p:cTn id="142" dur="250" autoRev="1" fill="remove"/>
                                        <p:tgtEl>
                                          <p:spTgt spid="162"/>
                                        </p:tgtEl>
                                        <p:attrNameLst>
                                          <p:attrName>fill.on</p:attrName>
                                        </p:attrNameLst>
                                      </p:cBhvr>
                                      <p:to>
                                        <p:strVal val="true"/>
                                      </p:to>
                                    </p:set>
                                  </p:childTnLst>
                                </p:cTn>
                              </p:par>
                              <p:par>
                                <p:cTn id="143" presetID="27" presetClass="emph" presetSubtype="0" fill="remove" grpId="0" nodeType="withEffect">
                                  <p:stCondLst>
                                    <p:cond delay="0"/>
                                  </p:stCondLst>
                                  <p:childTnLst>
                                    <p:animClr clrSpc="rgb" dir="cw">
                                      <p:cBhvr override="childStyle">
                                        <p:cTn id="144" dur="250" autoRev="1" fill="remove"/>
                                        <p:tgtEl>
                                          <p:spTgt spid="163"/>
                                        </p:tgtEl>
                                        <p:attrNameLst>
                                          <p:attrName>style.color</p:attrName>
                                        </p:attrNameLst>
                                      </p:cBhvr>
                                      <p:to>
                                        <a:srgbClr val="D3FDD1"/>
                                      </p:to>
                                    </p:animClr>
                                    <p:animClr clrSpc="rgb" dir="cw">
                                      <p:cBhvr>
                                        <p:cTn id="145" dur="250" autoRev="1" fill="remove"/>
                                        <p:tgtEl>
                                          <p:spTgt spid="163"/>
                                        </p:tgtEl>
                                        <p:attrNameLst>
                                          <p:attrName>fillcolor</p:attrName>
                                        </p:attrNameLst>
                                      </p:cBhvr>
                                      <p:to>
                                        <a:srgbClr val="D3FDD1"/>
                                      </p:to>
                                    </p:animClr>
                                    <p:set>
                                      <p:cBhvr>
                                        <p:cTn id="146" dur="250" autoRev="1" fill="remove"/>
                                        <p:tgtEl>
                                          <p:spTgt spid="163"/>
                                        </p:tgtEl>
                                        <p:attrNameLst>
                                          <p:attrName>fill.type</p:attrName>
                                        </p:attrNameLst>
                                      </p:cBhvr>
                                      <p:to>
                                        <p:strVal val="solid"/>
                                      </p:to>
                                    </p:set>
                                    <p:set>
                                      <p:cBhvr>
                                        <p:cTn id="147" dur="250" autoRev="1" fill="remove"/>
                                        <p:tgtEl>
                                          <p:spTgt spid="163"/>
                                        </p:tgtEl>
                                        <p:attrNameLst>
                                          <p:attrName>fill.on</p:attrName>
                                        </p:attrNameLst>
                                      </p:cBhvr>
                                      <p:to>
                                        <p:strVal val="true"/>
                                      </p:to>
                                    </p:set>
                                  </p:childTnLst>
                                </p:cTn>
                              </p:par>
                              <p:par>
                                <p:cTn id="148" presetID="27" presetClass="emph" presetSubtype="0" fill="remove" grpId="0" nodeType="withEffect">
                                  <p:stCondLst>
                                    <p:cond delay="0"/>
                                  </p:stCondLst>
                                  <p:childTnLst>
                                    <p:animClr clrSpc="rgb" dir="cw">
                                      <p:cBhvr override="childStyle">
                                        <p:cTn id="149" dur="250" autoRev="1" fill="remove"/>
                                        <p:tgtEl>
                                          <p:spTgt spid="164"/>
                                        </p:tgtEl>
                                        <p:attrNameLst>
                                          <p:attrName>style.color</p:attrName>
                                        </p:attrNameLst>
                                      </p:cBhvr>
                                      <p:to>
                                        <a:srgbClr val="D3FDD1"/>
                                      </p:to>
                                    </p:animClr>
                                    <p:animClr clrSpc="rgb" dir="cw">
                                      <p:cBhvr>
                                        <p:cTn id="150" dur="250" autoRev="1" fill="remove"/>
                                        <p:tgtEl>
                                          <p:spTgt spid="164"/>
                                        </p:tgtEl>
                                        <p:attrNameLst>
                                          <p:attrName>fillcolor</p:attrName>
                                        </p:attrNameLst>
                                      </p:cBhvr>
                                      <p:to>
                                        <a:srgbClr val="D3FDD1"/>
                                      </p:to>
                                    </p:animClr>
                                    <p:set>
                                      <p:cBhvr>
                                        <p:cTn id="151" dur="250" autoRev="1" fill="remove"/>
                                        <p:tgtEl>
                                          <p:spTgt spid="164"/>
                                        </p:tgtEl>
                                        <p:attrNameLst>
                                          <p:attrName>fill.type</p:attrName>
                                        </p:attrNameLst>
                                      </p:cBhvr>
                                      <p:to>
                                        <p:strVal val="solid"/>
                                      </p:to>
                                    </p:set>
                                    <p:set>
                                      <p:cBhvr>
                                        <p:cTn id="152" dur="250" autoRev="1" fill="remove"/>
                                        <p:tgtEl>
                                          <p:spTgt spid="164"/>
                                        </p:tgtEl>
                                        <p:attrNameLst>
                                          <p:attrName>fill.on</p:attrName>
                                        </p:attrNameLst>
                                      </p:cBhvr>
                                      <p:to>
                                        <p:strVal val="true"/>
                                      </p:to>
                                    </p:set>
                                  </p:childTnLst>
                                </p:cTn>
                              </p:par>
                              <p:par>
                                <p:cTn id="153" presetID="10" presetClass="entr" presetSubtype="0" fill="hold" nodeType="withEffect">
                                  <p:stCondLst>
                                    <p:cond delay="0"/>
                                  </p:stCondLst>
                                  <p:childTnLst>
                                    <p:set>
                                      <p:cBhvr>
                                        <p:cTn id="154" dur="1" fill="hold">
                                          <p:stCondLst>
                                            <p:cond delay="0"/>
                                          </p:stCondLst>
                                        </p:cTn>
                                        <p:tgtEl>
                                          <p:spTgt spid="34"/>
                                        </p:tgtEl>
                                        <p:attrNameLst>
                                          <p:attrName>style.visibility</p:attrName>
                                        </p:attrNameLst>
                                      </p:cBhvr>
                                      <p:to>
                                        <p:strVal val="visible"/>
                                      </p:to>
                                    </p:set>
                                    <p:animEffect transition="in" filter="fade">
                                      <p:cBhvr>
                                        <p:cTn id="155" dur="500"/>
                                        <p:tgtEl>
                                          <p:spTgt spid="34"/>
                                        </p:tgtEl>
                                      </p:cBhvr>
                                    </p:animEffect>
                                  </p:childTnLst>
                                </p:cTn>
                              </p:par>
                            </p:childTnLst>
                          </p:cTn>
                        </p:par>
                      </p:childTnLst>
                    </p:cTn>
                  </p:par>
                  <p:par>
                    <p:cTn id="156" fill="hold">
                      <p:stCondLst>
                        <p:cond delay="indefinite"/>
                      </p:stCondLst>
                      <p:childTnLst>
                        <p:par>
                          <p:cTn id="157" fill="hold">
                            <p:stCondLst>
                              <p:cond delay="0"/>
                            </p:stCondLst>
                            <p:childTnLst>
                              <p:par>
                                <p:cTn id="158" presetID="27" presetClass="emph" presetSubtype="0" fill="remove" grpId="0" nodeType="clickEffect">
                                  <p:stCondLst>
                                    <p:cond delay="0"/>
                                  </p:stCondLst>
                                  <p:childTnLst>
                                    <p:animClr clrSpc="rgb" dir="cw">
                                      <p:cBhvr override="childStyle">
                                        <p:cTn id="159" dur="250" autoRev="1" fill="remove"/>
                                        <p:tgtEl>
                                          <p:spTgt spid="170"/>
                                        </p:tgtEl>
                                        <p:attrNameLst>
                                          <p:attrName>style.color</p:attrName>
                                        </p:attrNameLst>
                                      </p:cBhvr>
                                      <p:to>
                                        <a:srgbClr val="D3FDD1"/>
                                      </p:to>
                                    </p:animClr>
                                    <p:animClr clrSpc="rgb" dir="cw">
                                      <p:cBhvr>
                                        <p:cTn id="160" dur="250" autoRev="1" fill="remove"/>
                                        <p:tgtEl>
                                          <p:spTgt spid="170"/>
                                        </p:tgtEl>
                                        <p:attrNameLst>
                                          <p:attrName>fillcolor</p:attrName>
                                        </p:attrNameLst>
                                      </p:cBhvr>
                                      <p:to>
                                        <a:srgbClr val="D3FDD1"/>
                                      </p:to>
                                    </p:animClr>
                                    <p:set>
                                      <p:cBhvr>
                                        <p:cTn id="161" dur="250" autoRev="1" fill="remove"/>
                                        <p:tgtEl>
                                          <p:spTgt spid="170"/>
                                        </p:tgtEl>
                                        <p:attrNameLst>
                                          <p:attrName>fill.type</p:attrName>
                                        </p:attrNameLst>
                                      </p:cBhvr>
                                      <p:to>
                                        <p:strVal val="solid"/>
                                      </p:to>
                                    </p:set>
                                    <p:set>
                                      <p:cBhvr>
                                        <p:cTn id="162" dur="250" autoRev="1" fill="remove"/>
                                        <p:tgtEl>
                                          <p:spTgt spid="170"/>
                                        </p:tgtEl>
                                        <p:attrNameLst>
                                          <p:attrName>fill.on</p:attrName>
                                        </p:attrNameLst>
                                      </p:cBhvr>
                                      <p:to>
                                        <p:strVal val="true"/>
                                      </p:to>
                                    </p:set>
                                  </p:childTnLst>
                                </p:cTn>
                              </p:par>
                              <p:par>
                                <p:cTn id="163" presetID="27" presetClass="emph" presetSubtype="0" fill="remove" grpId="0" nodeType="withEffect">
                                  <p:stCondLst>
                                    <p:cond delay="0"/>
                                  </p:stCondLst>
                                  <p:childTnLst>
                                    <p:animClr clrSpc="rgb" dir="cw">
                                      <p:cBhvr override="childStyle">
                                        <p:cTn id="164" dur="250" autoRev="1" fill="remove"/>
                                        <p:tgtEl>
                                          <p:spTgt spid="171"/>
                                        </p:tgtEl>
                                        <p:attrNameLst>
                                          <p:attrName>style.color</p:attrName>
                                        </p:attrNameLst>
                                      </p:cBhvr>
                                      <p:to>
                                        <a:srgbClr val="D3FDD1"/>
                                      </p:to>
                                    </p:animClr>
                                    <p:animClr clrSpc="rgb" dir="cw">
                                      <p:cBhvr>
                                        <p:cTn id="165" dur="250" autoRev="1" fill="remove"/>
                                        <p:tgtEl>
                                          <p:spTgt spid="171"/>
                                        </p:tgtEl>
                                        <p:attrNameLst>
                                          <p:attrName>fillcolor</p:attrName>
                                        </p:attrNameLst>
                                      </p:cBhvr>
                                      <p:to>
                                        <a:srgbClr val="D3FDD1"/>
                                      </p:to>
                                    </p:animClr>
                                    <p:set>
                                      <p:cBhvr>
                                        <p:cTn id="166" dur="250" autoRev="1" fill="remove"/>
                                        <p:tgtEl>
                                          <p:spTgt spid="171"/>
                                        </p:tgtEl>
                                        <p:attrNameLst>
                                          <p:attrName>fill.type</p:attrName>
                                        </p:attrNameLst>
                                      </p:cBhvr>
                                      <p:to>
                                        <p:strVal val="solid"/>
                                      </p:to>
                                    </p:set>
                                    <p:set>
                                      <p:cBhvr>
                                        <p:cTn id="167" dur="250" autoRev="1" fill="remove"/>
                                        <p:tgtEl>
                                          <p:spTgt spid="171"/>
                                        </p:tgtEl>
                                        <p:attrNameLst>
                                          <p:attrName>fill.on</p:attrName>
                                        </p:attrNameLst>
                                      </p:cBhvr>
                                      <p:to>
                                        <p:strVal val="true"/>
                                      </p:to>
                                    </p:set>
                                  </p:childTnLst>
                                </p:cTn>
                              </p:par>
                              <p:par>
                                <p:cTn id="168" presetID="27" presetClass="emph" presetSubtype="0" fill="remove" grpId="0" nodeType="withEffect">
                                  <p:stCondLst>
                                    <p:cond delay="0"/>
                                  </p:stCondLst>
                                  <p:childTnLst>
                                    <p:animClr clrSpc="rgb" dir="cw">
                                      <p:cBhvr override="childStyle">
                                        <p:cTn id="169" dur="250" autoRev="1" fill="remove"/>
                                        <p:tgtEl>
                                          <p:spTgt spid="172"/>
                                        </p:tgtEl>
                                        <p:attrNameLst>
                                          <p:attrName>style.color</p:attrName>
                                        </p:attrNameLst>
                                      </p:cBhvr>
                                      <p:to>
                                        <a:srgbClr val="D3FDD1"/>
                                      </p:to>
                                    </p:animClr>
                                    <p:animClr clrSpc="rgb" dir="cw">
                                      <p:cBhvr>
                                        <p:cTn id="170" dur="250" autoRev="1" fill="remove"/>
                                        <p:tgtEl>
                                          <p:spTgt spid="172"/>
                                        </p:tgtEl>
                                        <p:attrNameLst>
                                          <p:attrName>fillcolor</p:attrName>
                                        </p:attrNameLst>
                                      </p:cBhvr>
                                      <p:to>
                                        <a:srgbClr val="D3FDD1"/>
                                      </p:to>
                                    </p:animClr>
                                    <p:set>
                                      <p:cBhvr>
                                        <p:cTn id="171" dur="250" autoRev="1" fill="remove"/>
                                        <p:tgtEl>
                                          <p:spTgt spid="172"/>
                                        </p:tgtEl>
                                        <p:attrNameLst>
                                          <p:attrName>fill.type</p:attrName>
                                        </p:attrNameLst>
                                      </p:cBhvr>
                                      <p:to>
                                        <p:strVal val="solid"/>
                                      </p:to>
                                    </p:set>
                                    <p:set>
                                      <p:cBhvr>
                                        <p:cTn id="172" dur="250" autoRev="1" fill="remove"/>
                                        <p:tgtEl>
                                          <p:spTgt spid="172"/>
                                        </p:tgtEl>
                                        <p:attrNameLst>
                                          <p:attrName>fill.on</p:attrName>
                                        </p:attrNameLst>
                                      </p:cBhvr>
                                      <p:to>
                                        <p:strVal val="true"/>
                                      </p:to>
                                    </p:set>
                                  </p:childTnLst>
                                </p:cTn>
                              </p:par>
                              <p:par>
                                <p:cTn id="173" presetID="27" presetClass="emph" presetSubtype="0" fill="remove" grpId="0" nodeType="withEffect">
                                  <p:stCondLst>
                                    <p:cond delay="0"/>
                                  </p:stCondLst>
                                  <p:childTnLst>
                                    <p:animClr clrSpc="rgb" dir="cw">
                                      <p:cBhvr override="childStyle">
                                        <p:cTn id="174" dur="250" autoRev="1" fill="remove"/>
                                        <p:tgtEl>
                                          <p:spTgt spid="173"/>
                                        </p:tgtEl>
                                        <p:attrNameLst>
                                          <p:attrName>style.color</p:attrName>
                                        </p:attrNameLst>
                                      </p:cBhvr>
                                      <p:to>
                                        <a:srgbClr val="D3FDD1"/>
                                      </p:to>
                                    </p:animClr>
                                    <p:animClr clrSpc="rgb" dir="cw">
                                      <p:cBhvr>
                                        <p:cTn id="175" dur="250" autoRev="1" fill="remove"/>
                                        <p:tgtEl>
                                          <p:spTgt spid="173"/>
                                        </p:tgtEl>
                                        <p:attrNameLst>
                                          <p:attrName>fillcolor</p:attrName>
                                        </p:attrNameLst>
                                      </p:cBhvr>
                                      <p:to>
                                        <a:srgbClr val="D3FDD1"/>
                                      </p:to>
                                    </p:animClr>
                                    <p:set>
                                      <p:cBhvr>
                                        <p:cTn id="176" dur="250" autoRev="1" fill="remove"/>
                                        <p:tgtEl>
                                          <p:spTgt spid="173"/>
                                        </p:tgtEl>
                                        <p:attrNameLst>
                                          <p:attrName>fill.type</p:attrName>
                                        </p:attrNameLst>
                                      </p:cBhvr>
                                      <p:to>
                                        <p:strVal val="solid"/>
                                      </p:to>
                                    </p:set>
                                    <p:set>
                                      <p:cBhvr>
                                        <p:cTn id="177" dur="250" autoRev="1" fill="remove"/>
                                        <p:tgtEl>
                                          <p:spTgt spid="173"/>
                                        </p:tgtEl>
                                        <p:attrNameLst>
                                          <p:attrName>fill.on</p:attrName>
                                        </p:attrNameLst>
                                      </p:cBhvr>
                                      <p:to>
                                        <p:strVal val="true"/>
                                      </p:to>
                                    </p:set>
                                  </p:childTnLst>
                                </p:cTn>
                              </p:par>
                              <p:par>
                                <p:cTn id="178" presetID="27" presetClass="emph" presetSubtype="0" fill="remove" grpId="0" nodeType="withEffect">
                                  <p:stCondLst>
                                    <p:cond delay="0"/>
                                  </p:stCondLst>
                                  <p:childTnLst>
                                    <p:animClr clrSpc="rgb" dir="cw">
                                      <p:cBhvr override="childStyle">
                                        <p:cTn id="179" dur="250" autoRev="1" fill="remove"/>
                                        <p:tgtEl>
                                          <p:spTgt spid="174"/>
                                        </p:tgtEl>
                                        <p:attrNameLst>
                                          <p:attrName>style.color</p:attrName>
                                        </p:attrNameLst>
                                      </p:cBhvr>
                                      <p:to>
                                        <a:srgbClr val="D3FDD1"/>
                                      </p:to>
                                    </p:animClr>
                                    <p:animClr clrSpc="rgb" dir="cw">
                                      <p:cBhvr>
                                        <p:cTn id="180" dur="250" autoRev="1" fill="remove"/>
                                        <p:tgtEl>
                                          <p:spTgt spid="174"/>
                                        </p:tgtEl>
                                        <p:attrNameLst>
                                          <p:attrName>fillcolor</p:attrName>
                                        </p:attrNameLst>
                                      </p:cBhvr>
                                      <p:to>
                                        <a:srgbClr val="D3FDD1"/>
                                      </p:to>
                                    </p:animClr>
                                    <p:set>
                                      <p:cBhvr>
                                        <p:cTn id="181" dur="250" autoRev="1" fill="remove"/>
                                        <p:tgtEl>
                                          <p:spTgt spid="174"/>
                                        </p:tgtEl>
                                        <p:attrNameLst>
                                          <p:attrName>fill.type</p:attrName>
                                        </p:attrNameLst>
                                      </p:cBhvr>
                                      <p:to>
                                        <p:strVal val="solid"/>
                                      </p:to>
                                    </p:set>
                                    <p:set>
                                      <p:cBhvr>
                                        <p:cTn id="182" dur="250" autoRev="1" fill="remove"/>
                                        <p:tgtEl>
                                          <p:spTgt spid="174"/>
                                        </p:tgtEl>
                                        <p:attrNameLst>
                                          <p:attrName>fill.on</p:attrName>
                                        </p:attrNameLst>
                                      </p:cBhvr>
                                      <p:to>
                                        <p:strVal val="true"/>
                                      </p:to>
                                    </p:set>
                                  </p:childTnLst>
                                </p:cTn>
                              </p:par>
                              <p:par>
                                <p:cTn id="183" presetID="10" presetClass="entr" presetSubtype="0" fill="hold" nodeType="withEffect">
                                  <p:stCondLst>
                                    <p:cond delay="0"/>
                                  </p:stCondLst>
                                  <p:childTnLst>
                                    <p:set>
                                      <p:cBhvr>
                                        <p:cTn id="184" dur="1" fill="hold">
                                          <p:stCondLst>
                                            <p:cond delay="0"/>
                                          </p:stCondLst>
                                        </p:cTn>
                                        <p:tgtEl>
                                          <p:spTgt spid="178"/>
                                        </p:tgtEl>
                                        <p:attrNameLst>
                                          <p:attrName>style.visibility</p:attrName>
                                        </p:attrNameLst>
                                      </p:cBhvr>
                                      <p:to>
                                        <p:strVal val="visible"/>
                                      </p:to>
                                    </p:set>
                                    <p:animEffect transition="in" filter="fade">
                                      <p:cBhvr>
                                        <p:cTn id="185" dur="500"/>
                                        <p:tgtEl>
                                          <p:spTgt spid="178"/>
                                        </p:tgtEl>
                                      </p:cBhvr>
                                    </p:animEffect>
                                  </p:childTnLst>
                                </p:cTn>
                              </p:par>
                            </p:childTnLst>
                          </p:cTn>
                        </p:par>
                      </p:childTnLst>
                    </p:cTn>
                  </p:par>
                  <p:par>
                    <p:cTn id="186" fill="hold">
                      <p:stCondLst>
                        <p:cond delay="indefinite"/>
                      </p:stCondLst>
                      <p:childTnLst>
                        <p:par>
                          <p:cTn id="187" fill="hold">
                            <p:stCondLst>
                              <p:cond delay="0"/>
                            </p:stCondLst>
                            <p:childTnLst>
                              <p:par>
                                <p:cTn id="188" presetID="1" presetClass="entr" presetSubtype="0" fill="hold" nodeType="clickEffect">
                                  <p:stCondLst>
                                    <p:cond delay="0"/>
                                  </p:stCondLst>
                                  <p:childTnLst>
                                    <p:set>
                                      <p:cBhvr>
                                        <p:cTn id="189" dur="1" fill="hold">
                                          <p:stCondLst>
                                            <p:cond delay="0"/>
                                          </p:stCondLst>
                                        </p:cTn>
                                        <p:tgtEl>
                                          <p:spTgt spid="51"/>
                                        </p:tgtEl>
                                        <p:attrNameLst>
                                          <p:attrName>style.visibility</p:attrName>
                                        </p:attrNameLst>
                                      </p:cBhvr>
                                      <p:to>
                                        <p:strVal val="visible"/>
                                      </p:to>
                                    </p:set>
                                  </p:childTnLst>
                                </p:cTn>
                              </p:par>
                              <p:par>
                                <p:cTn id="190" presetID="8" presetClass="emph" presetSubtype="0" fill="hold" nodeType="withEffect">
                                  <p:stCondLst>
                                    <p:cond delay="0"/>
                                  </p:stCondLst>
                                  <p:childTnLst>
                                    <p:animRot by="21600000">
                                      <p:cBhvr>
                                        <p:cTn id="191" dur="2000" fill="hold"/>
                                        <p:tgtEl>
                                          <p:spTgt spid="51"/>
                                        </p:tgtEl>
                                        <p:attrNameLst>
                                          <p:attrName>r</p:attrName>
                                        </p:attrNameLst>
                                      </p:cBhvr>
                                    </p:animRot>
                                  </p:childTnLst>
                                </p:cTn>
                              </p:par>
                              <p:par>
                                <p:cTn id="192" presetID="1" presetClass="entr" presetSubtype="0" fill="hold" nodeType="withEffect">
                                  <p:stCondLst>
                                    <p:cond delay="0"/>
                                  </p:stCondLst>
                                  <p:childTnLst>
                                    <p:set>
                                      <p:cBhvr>
                                        <p:cTn id="193" dur="1" fill="hold">
                                          <p:stCondLst>
                                            <p:cond delay="0"/>
                                          </p:stCondLst>
                                        </p:cTn>
                                        <p:tgtEl>
                                          <p:spTgt spid="50"/>
                                        </p:tgtEl>
                                        <p:attrNameLst>
                                          <p:attrName>style.visibility</p:attrName>
                                        </p:attrNameLst>
                                      </p:cBhvr>
                                      <p:to>
                                        <p:strVal val="visible"/>
                                      </p:to>
                                    </p:set>
                                  </p:childTnLst>
                                </p:cTn>
                              </p:par>
                              <p:par>
                                <p:cTn id="194" presetID="8" presetClass="emph" presetSubtype="0" fill="hold" nodeType="withEffect">
                                  <p:stCondLst>
                                    <p:cond delay="0"/>
                                  </p:stCondLst>
                                  <p:childTnLst>
                                    <p:animRot by="21600000">
                                      <p:cBhvr>
                                        <p:cTn id="195" dur="2000" fill="hold"/>
                                        <p:tgtEl>
                                          <p:spTgt spid="50"/>
                                        </p:tgtEl>
                                        <p:attrNameLst>
                                          <p:attrName>r</p:attrName>
                                        </p:attrNameLst>
                                      </p:cBhvr>
                                    </p:animRot>
                                  </p:childTnLst>
                                </p:cTn>
                              </p:par>
                            </p:childTnLst>
                          </p:cTn>
                        </p:par>
                      </p:childTnLst>
                    </p:cTn>
                  </p:par>
                  <p:par>
                    <p:cTn id="196" fill="hold">
                      <p:stCondLst>
                        <p:cond delay="indefinite"/>
                      </p:stCondLst>
                      <p:childTnLst>
                        <p:par>
                          <p:cTn id="197" fill="hold">
                            <p:stCondLst>
                              <p:cond delay="0"/>
                            </p:stCondLst>
                            <p:childTnLst>
                              <p:par>
                                <p:cTn id="198" presetID="27" presetClass="emph" presetSubtype="0" fill="remove" grpId="1" nodeType="clickEffect">
                                  <p:stCondLst>
                                    <p:cond delay="0"/>
                                  </p:stCondLst>
                                  <p:childTnLst>
                                    <p:animClr clrSpc="rgb" dir="cw">
                                      <p:cBhvr override="childStyle">
                                        <p:cTn id="199" dur="250" autoRev="1" fill="remove"/>
                                        <p:tgtEl>
                                          <p:spTgt spid="167"/>
                                        </p:tgtEl>
                                        <p:attrNameLst>
                                          <p:attrName>style.color</p:attrName>
                                        </p:attrNameLst>
                                      </p:cBhvr>
                                      <p:to>
                                        <a:srgbClr val="FF0000"/>
                                      </p:to>
                                    </p:animClr>
                                    <p:animClr clrSpc="rgb" dir="cw">
                                      <p:cBhvr>
                                        <p:cTn id="200" dur="250" autoRev="1" fill="remove"/>
                                        <p:tgtEl>
                                          <p:spTgt spid="167"/>
                                        </p:tgtEl>
                                        <p:attrNameLst>
                                          <p:attrName>fillcolor</p:attrName>
                                        </p:attrNameLst>
                                      </p:cBhvr>
                                      <p:to>
                                        <a:srgbClr val="FF0000"/>
                                      </p:to>
                                    </p:animClr>
                                    <p:set>
                                      <p:cBhvr>
                                        <p:cTn id="201" dur="250" autoRev="1" fill="remove"/>
                                        <p:tgtEl>
                                          <p:spTgt spid="167"/>
                                        </p:tgtEl>
                                        <p:attrNameLst>
                                          <p:attrName>fill.type</p:attrName>
                                        </p:attrNameLst>
                                      </p:cBhvr>
                                      <p:to>
                                        <p:strVal val="solid"/>
                                      </p:to>
                                    </p:set>
                                    <p:set>
                                      <p:cBhvr>
                                        <p:cTn id="202" dur="250" autoRev="1" fill="remove"/>
                                        <p:tgtEl>
                                          <p:spTgt spid="167"/>
                                        </p:tgtEl>
                                        <p:attrNameLst>
                                          <p:attrName>fill.on</p:attrName>
                                        </p:attrNameLst>
                                      </p:cBhvr>
                                      <p:to>
                                        <p:strVal val="true"/>
                                      </p:to>
                                    </p:set>
                                  </p:childTnLst>
                                </p:cTn>
                              </p:par>
                            </p:childTnLst>
                          </p:cTn>
                        </p:par>
                      </p:childTnLst>
                    </p:cTn>
                  </p:par>
                  <p:par>
                    <p:cTn id="203" fill="hold">
                      <p:stCondLst>
                        <p:cond delay="indefinite"/>
                      </p:stCondLst>
                      <p:childTnLst>
                        <p:par>
                          <p:cTn id="204" fill="hold">
                            <p:stCondLst>
                              <p:cond delay="0"/>
                            </p:stCondLst>
                            <p:childTnLst>
                              <p:par>
                                <p:cTn id="205" presetID="10" presetClass="entr" presetSubtype="0" fill="hold" grpId="0" nodeType="clickEffect">
                                  <p:stCondLst>
                                    <p:cond delay="0"/>
                                  </p:stCondLst>
                                  <p:childTnLst>
                                    <p:set>
                                      <p:cBhvr>
                                        <p:cTn id="206" dur="1" fill="hold">
                                          <p:stCondLst>
                                            <p:cond delay="0"/>
                                          </p:stCondLst>
                                        </p:cTn>
                                        <p:tgtEl>
                                          <p:spTgt spid="4"/>
                                        </p:tgtEl>
                                        <p:attrNameLst>
                                          <p:attrName>style.visibility</p:attrName>
                                        </p:attrNameLst>
                                      </p:cBhvr>
                                      <p:to>
                                        <p:strVal val="visible"/>
                                      </p:to>
                                    </p:set>
                                    <p:animEffect transition="in" filter="fade">
                                      <p:cBhvr>
                                        <p:cTn id="207" dur="500"/>
                                        <p:tgtEl>
                                          <p:spTgt spid="4"/>
                                        </p:tgtEl>
                                      </p:cBhvr>
                                    </p:animEffect>
                                  </p:childTnLst>
                                </p:cTn>
                              </p:par>
                              <p:par>
                                <p:cTn id="208" presetID="10" presetClass="entr" presetSubtype="0" fill="hold" grpId="0" nodeType="withEffect">
                                  <p:stCondLst>
                                    <p:cond delay="0"/>
                                  </p:stCondLst>
                                  <p:childTnLst>
                                    <p:set>
                                      <p:cBhvr>
                                        <p:cTn id="209" dur="1" fill="hold">
                                          <p:stCondLst>
                                            <p:cond delay="0"/>
                                          </p:stCondLst>
                                        </p:cTn>
                                        <p:tgtEl>
                                          <p:spTgt spid="5"/>
                                        </p:tgtEl>
                                        <p:attrNameLst>
                                          <p:attrName>style.visibility</p:attrName>
                                        </p:attrNameLst>
                                      </p:cBhvr>
                                      <p:to>
                                        <p:strVal val="visible"/>
                                      </p:to>
                                    </p:set>
                                    <p:animEffect transition="in" filter="fade">
                                      <p:cBhvr>
                                        <p:cTn id="210" dur="500"/>
                                        <p:tgtEl>
                                          <p:spTgt spid="5"/>
                                        </p:tgtEl>
                                      </p:cBhvr>
                                    </p:animEffect>
                                  </p:childTnLst>
                                </p:cTn>
                              </p:par>
                            </p:childTnLst>
                          </p:cTn>
                        </p:par>
                      </p:childTnLst>
                    </p:cTn>
                  </p:par>
                  <p:par>
                    <p:cTn id="211" fill="hold">
                      <p:stCondLst>
                        <p:cond delay="indefinite"/>
                      </p:stCondLst>
                      <p:childTnLst>
                        <p:par>
                          <p:cTn id="212" fill="hold">
                            <p:stCondLst>
                              <p:cond delay="0"/>
                            </p:stCondLst>
                            <p:childTnLst>
                              <p:par>
                                <p:cTn id="213" presetID="10" presetClass="entr" presetSubtype="0" fill="hold" grpId="0" nodeType="clickEffect">
                                  <p:stCondLst>
                                    <p:cond delay="0"/>
                                  </p:stCondLst>
                                  <p:childTnLst>
                                    <p:set>
                                      <p:cBhvr>
                                        <p:cTn id="214" dur="1" fill="hold">
                                          <p:stCondLst>
                                            <p:cond delay="0"/>
                                          </p:stCondLst>
                                        </p:cTn>
                                        <p:tgtEl>
                                          <p:spTgt spid="6"/>
                                        </p:tgtEl>
                                        <p:attrNameLst>
                                          <p:attrName>style.visibility</p:attrName>
                                        </p:attrNameLst>
                                      </p:cBhvr>
                                      <p:to>
                                        <p:strVal val="visible"/>
                                      </p:to>
                                    </p:set>
                                    <p:animEffect transition="in" filter="fade">
                                      <p:cBhvr>
                                        <p:cTn id="2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 grpId="0" animBg="1"/>
      <p:bldP spid="147"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0" grpId="1" animBg="1"/>
      <p:bldP spid="161" grpId="0" animBg="1"/>
      <p:bldP spid="161" grpId="1" animBg="1"/>
      <p:bldP spid="162" grpId="0" animBg="1"/>
      <p:bldP spid="162" grpId="1" animBg="1"/>
      <p:bldP spid="163" grpId="0" animBg="1"/>
      <p:bldP spid="163" grpId="1" animBg="1"/>
      <p:bldP spid="164" grpId="0" animBg="1"/>
      <p:bldP spid="164" grpId="1" animBg="1"/>
      <p:bldP spid="165" grpId="0" animBg="1"/>
      <p:bldP spid="166" grpId="0" animBg="1"/>
      <p:bldP spid="167" grpId="0" animBg="1"/>
      <p:bldP spid="167" grpId="1" animBg="1"/>
      <p:bldP spid="168" grpId="0" animBg="1"/>
      <p:bldP spid="169" grpId="0" animBg="1"/>
      <p:bldP spid="170" grpId="0" animBg="1"/>
      <p:bldP spid="170" grpId="1" animBg="1"/>
      <p:bldP spid="171" grpId="0" animBg="1"/>
      <p:bldP spid="171" grpId="1" animBg="1"/>
      <p:bldP spid="172" grpId="0" animBg="1"/>
      <p:bldP spid="172" grpId="1" animBg="1"/>
      <p:bldP spid="173" grpId="0" animBg="1"/>
      <p:bldP spid="173" grpId="1" animBg="1"/>
      <p:bldP spid="174" grpId="0" animBg="1"/>
      <p:bldP spid="174" grpId="1" animBg="1"/>
      <p:bldP spid="180" grpId="0"/>
      <p:bldP spid="181" grpId="0"/>
      <p:bldP spid="182" grpId="0"/>
      <p:bldP spid="183" grpId="0"/>
      <p:bldP spid="192" grpId="0" animBg="1"/>
      <p:bldP spid="4" grpId="0" animBg="1"/>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2">
          <a:extLst>
            <a:ext uri="{FF2B5EF4-FFF2-40B4-BE49-F238E27FC236}">
              <a16:creationId xmlns:a16="http://schemas.microsoft.com/office/drawing/2014/main" id="{32AA5455-1425-2128-12E9-70E7227097A0}"/>
            </a:ext>
          </a:extLst>
        </p:cNvPr>
        <p:cNvGrpSpPr/>
        <p:nvPr/>
      </p:nvGrpSpPr>
      <p:grpSpPr>
        <a:xfrm>
          <a:off x="0" y="0"/>
          <a:ext cx="0" cy="0"/>
          <a:chOff x="0" y="0"/>
          <a:chExt cx="0" cy="0"/>
        </a:xfrm>
      </p:grpSpPr>
      <p:sp>
        <p:nvSpPr>
          <p:cNvPr id="55" name="Google Shape;55;p9">
            <a:extLst>
              <a:ext uri="{FF2B5EF4-FFF2-40B4-BE49-F238E27FC236}">
                <a16:creationId xmlns:a16="http://schemas.microsoft.com/office/drawing/2014/main" id="{C5F2BD91-BFF7-8B2A-3504-0ADF9B9C824A}"/>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5</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sp>
        <p:nvSpPr>
          <p:cNvPr id="2" name="Performance limited by memory bottleneck">
            <a:extLst>
              <a:ext uri="{FF2B5EF4-FFF2-40B4-BE49-F238E27FC236}">
                <a16:creationId xmlns:a16="http://schemas.microsoft.com/office/drawing/2014/main" id="{3798A37D-0E10-13A7-81A6-066B74C16B2F}"/>
              </a:ext>
            </a:extLst>
          </p:cNvPr>
          <p:cNvSpPr txBox="1"/>
          <p:nvPr/>
        </p:nvSpPr>
        <p:spPr>
          <a:xfrm>
            <a:off x="497117" y="687062"/>
            <a:ext cx="51361" cy="3282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lvl1pPr algn="l">
              <a:lnSpc>
                <a:spcPct val="90000"/>
              </a:lnSpc>
              <a:spcBef>
                <a:spcPts val="4500"/>
              </a:spcBef>
              <a:defRPr sz="4800" i="1"/>
            </a:lvl1pPr>
          </a:lstStyle>
          <a:p>
            <a:pPr marL="0" marR="0" lvl="0" indent="0" algn="l" defTabSz="914400" rtl="0" eaLnBrk="1" fontAlgn="auto" latinLnBrk="0" hangingPunct="1">
              <a:lnSpc>
                <a:spcPct val="90000"/>
              </a:lnSpc>
              <a:spcBef>
                <a:spcPts val="4500"/>
              </a:spcBef>
              <a:spcAft>
                <a:spcPts val="0"/>
              </a:spcAft>
              <a:buClr>
                <a:srgbClr val="000000"/>
              </a:buClr>
              <a:buSzTx/>
              <a:buFont typeface="Arial"/>
              <a:buNone/>
              <a:tabLst/>
              <a:defRPr/>
            </a:pPr>
            <a:endParaRPr kumimoji="0" sz="2000" b="0" i="1" u="none" strike="noStrike" kern="0" cap="none" spc="0" normalizeH="0" baseline="0" noProof="0">
              <a:ln>
                <a:noFill/>
              </a:ln>
              <a:solidFill>
                <a:schemeClr val="accent1">
                  <a:lumMod val="50000"/>
                </a:schemeClr>
              </a:solidFill>
              <a:effectLst/>
              <a:uLnTx/>
              <a:uFillTx/>
              <a:latin typeface="Arial"/>
              <a:cs typeface="Helvetica" panose="020B0604020202020204" pitchFamily="34" charset="0"/>
              <a:sym typeface="Arial"/>
            </a:endParaRPr>
          </a:p>
        </p:txBody>
      </p:sp>
      <p:sp>
        <p:nvSpPr>
          <p:cNvPr id="61" name="Google Shape;53;p9">
            <a:extLst>
              <a:ext uri="{FF2B5EF4-FFF2-40B4-BE49-F238E27FC236}">
                <a16:creationId xmlns:a16="http://schemas.microsoft.com/office/drawing/2014/main" id="{AAE9F9A1-A78F-A898-00CA-3CC0D71A59B3}"/>
              </a:ext>
            </a:extLst>
          </p:cNvPr>
          <p:cNvSpPr txBox="1">
            <a:spLocks noGrp="1"/>
          </p:cNvSpPr>
          <p:nvPr>
            <p:ph type="title"/>
          </p:nvPr>
        </p:nvSpPr>
        <p:spPr>
          <a:xfrm>
            <a:off x="415600" y="320666"/>
            <a:ext cx="11839347"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err="1"/>
              <a:t>Rowhammer</a:t>
            </a:r>
            <a:endParaRPr b="1"/>
          </a:p>
        </p:txBody>
      </p:sp>
      <p:sp>
        <p:nvSpPr>
          <p:cNvPr id="5" name="Rectangle: Rounded Corners 4">
            <a:extLst>
              <a:ext uri="{FF2B5EF4-FFF2-40B4-BE49-F238E27FC236}">
                <a16:creationId xmlns:a16="http://schemas.microsoft.com/office/drawing/2014/main" id="{DF8AFC60-5FB4-D650-1E90-3DDCD6A9918D}"/>
              </a:ext>
            </a:extLst>
          </p:cNvPr>
          <p:cNvSpPr/>
          <p:nvPr/>
        </p:nvSpPr>
        <p:spPr>
          <a:xfrm>
            <a:off x="2596625" y="2016171"/>
            <a:ext cx="3543823" cy="827968"/>
          </a:xfrm>
          <a:prstGeom prst="roundRect">
            <a:avLst>
              <a:gd name="adj" fmla="val 29313"/>
            </a:avLst>
          </a:prstGeom>
          <a:solidFill>
            <a:schemeClr val="bg2">
              <a:lumMod val="75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ptos" panose="020B0004020202020204" pitchFamily="34" charset="0"/>
                <a:ea typeface="Cambria"/>
                <a:cs typeface="Cambria"/>
                <a:sym typeface="Cambria"/>
              </a:rPr>
              <a:t>Memory Profiling</a:t>
            </a:r>
            <a:endParaRPr lang="en-US" sz="2800" b="1">
              <a:solidFill>
                <a:schemeClr val="tx1"/>
              </a:solidFill>
              <a:latin typeface="Aptos" panose="020B0004020202020204" pitchFamily="34" charset="0"/>
              <a:ea typeface="Cambria"/>
              <a:cs typeface="Cambria"/>
            </a:endParaRPr>
          </a:p>
        </p:txBody>
      </p:sp>
      <p:sp>
        <p:nvSpPr>
          <p:cNvPr id="8" name="Rectangle: Rounded Corners 7">
            <a:extLst>
              <a:ext uri="{FF2B5EF4-FFF2-40B4-BE49-F238E27FC236}">
                <a16:creationId xmlns:a16="http://schemas.microsoft.com/office/drawing/2014/main" id="{1CC6AA4A-E911-7052-40B3-655E97C544BB}"/>
              </a:ext>
            </a:extLst>
          </p:cNvPr>
          <p:cNvSpPr/>
          <p:nvPr/>
        </p:nvSpPr>
        <p:spPr>
          <a:xfrm>
            <a:off x="6731000" y="2016171"/>
            <a:ext cx="4787900" cy="827968"/>
          </a:xfrm>
          <a:prstGeom prst="roundRect">
            <a:avLst>
              <a:gd name="adj" fmla="val 29313"/>
            </a:avLst>
          </a:prstGeom>
          <a:solidFill>
            <a:schemeClr val="accent5">
              <a:lumMod val="40000"/>
              <a:lumOff val="60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ptos" panose="020B0004020202020204" pitchFamily="34" charset="0"/>
                <a:ea typeface="Cambria"/>
                <a:cs typeface="Cambria"/>
                <a:sym typeface="Cambria"/>
              </a:rPr>
              <a:t>Profile DRAM to find location vulnerable to </a:t>
            </a:r>
            <a:r>
              <a:rPr lang="en-US" sz="2000" b="1" err="1">
                <a:solidFill>
                  <a:schemeClr val="tx1"/>
                </a:solidFill>
                <a:latin typeface="Aptos" panose="020B0004020202020204" pitchFamily="34" charset="0"/>
                <a:ea typeface="Cambria"/>
                <a:cs typeface="Cambria"/>
                <a:sym typeface="Cambria"/>
              </a:rPr>
              <a:t>Rowhammer</a:t>
            </a:r>
            <a:endParaRPr lang="en-US" sz="2000" b="1">
              <a:solidFill>
                <a:schemeClr val="tx1"/>
              </a:solidFill>
              <a:latin typeface="Aptos" panose="020B0004020202020204" pitchFamily="34" charset="0"/>
              <a:ea typeface="Cambria"/>
              <a:cs typeface="Cambria"/>
            </a:endParaRPr>
          </a:p>
        </p:txBody>
      </p:sp>
      <p:sp>
        <p:nvSpPr>
          <p:cNvPr id="15" name="Rectangle: Rounded Corners 14">
            <a:extLst>
              <a:ext uri="{FF2B5EF4-FFF2-40B4-BE49-F238E27FC236}">
                <a16:creationId xmlns:a16="http://schemas.microsoft.com/office/drawing/2014/main" id="{B15DBAF1-F3BE-013F-18A2-CEE462C03F00}"/>
              </a:ext>
            </a:extLst>
          </p:cNvPr>
          <p:cNvSpPr/>
          <p:nvPr/>
        </p:nvSpPr>
        <p:spPr>
          <a:xfrm>
            <a:off x="2596626" y="3396538"/>
            <a:ext cx="3543823" cy="827968"/>
          </a:xfrm>
          <a:prstGeom prst="roundRect">
            <a:avLst>
              <a:gd name="adj" fmla="val 29313"/>
            </a:avLst>
          </a:prstGeom>
          <a:solidFill>
            <a:schemeClr val="bg2">
              <a:lumMod val="75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ptos" panose="020B0004020202020204" pitchFamily="34" charset="0"/>
                <a:ea typeface="Cambria"/>
                <a:cs typeface="Cambria"/>
                <a:sym typeface="Cambria"/>
              </a:rPr>
              <a:t>Memory Massaging</a:t>
            </a:r>
            <a:endParaRPr lang="en-US" sz="2800" b="1">
              <a:solidFill>
                <a:schemeClr val="tx1"/>
              </a:solidFill>
              <a:latin typeface="Aptos" panose="020B0004020202020204" pitchFamily="34" charset="0"/>
              <a:ea typeface="Cambria"/>
              <a:cs typeface="Cambria"/>
            </a:endParaRPr>
          </a:p>
        </p:txBody>
      </p:sp>
      <p:sp>
        <p:nvSpPr>
          <p:cNvPr id="17" name="Rectangle: Rounded Corners 16">
            <a:extLst>
              <a:ext uri="{FF2B5EF4-FFF2-40B4-BE49-F238E27FC236}">
                <a16:creationId xmlns:a16="http://schemas.microsoft.com/office/drawing/2014/main" id="{9631DB78-7E9F-8D72-5FB9-AF27DDFAA9A6}"/>
              </a:ext>
            </a:extLst>
          </p:cNvPr>
          <p:cNvSpPr/>
          <p:nvPr/>
        </p:nvSpPr>
        <p:spPr>
          <a:xfrm>
            <a:off x="2552174" y="4759714"/>
            <a:ext cx="3632723" cy="827968"/>
          </a:xfrm>
          <a:prstGeom prst="roundRect">
            <a:avLst>
              <a:gd name="adj" fmla="val 29313"/>
            </a:avLst>
          </a:prstGeom>
          <a:solidFill>
            <a:schemeClr val="bg2">
              <a:lumMod val="75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ptos" panose="020B0004020202020204" pitchFamily="34" charset="0"/>
                <a:ea typeface="Cambria"/>
                <a:cs typeface="Cambria"/>
                <a:sym typeface="Cambria"/>
              </a:rPr>
              <a:t>Hammering</a:t>
            </a:r>
            <a:endParaRPr lang="en-US" sz="2800" b="1">
              <a:solidFill>
                <a:schemeClr val="tx1"/>
              </a:solidFill>
              <a:latin typeface="Aptos" panose="020B0004020202020204" pitchFamily="34" charset="0"/>
              <a:ea typeface="Cambria"/>
              <a:cs typeface="Cambria"/>
            </a:endParaRPr>
          </a:p>
        </p:txBody>
      </p:sp>
      <p:grpSp>
        <p:nvGrpSpPr>
          <p:cNvPr id="18" name="Graphic 14">
            <a:extLst>
              <a:ext uri="{FF2B5EF4-FFF2-40B4-BE49-F238E27FC236}">
                <a16:creationId xmlns:a16="http://schemas.microsoft.com/office/drawing/2014/main" id="{78624E3B-272E-4020-CFA6-37FDB1FDD224}"/>
              </a:ext>
            </a:extLst>
          </p:cNvPr>
          <p:cNvGrpSpPr/>
          <p:nvPr/>
        </p:nvGrpSpPr>
        <p:grpSpPr>
          <a:xfrm>
            <a:off x="698975" y="5055509"/>
            <a:ext cx="388137" cy="452827"/>
            <a:chOff x="3224012" y="2240166"/>
            <a:chExt cx="285750" cy="333375"/>
          </a:xfrm>
          <a:solidFill>
            <a:srgbClr val="000000"/>
          </a:solidFill>
        </p:grpSpPr>
        <p:sp>
          <p:nvSpPr>
            <p:cNvPr id="19" name="Oval 18">
              <a:extLst>
                <a:ext uri="{FF2B5EF4-FFF2-40B4-BE49-F238E27FC236}">
                  <a16:creationId xmlns:a16="http://schemas.microsoft.com/office/drawing/2014/main" id="{E80178A4-11C8-E049-131B-01073B116AE9}"/>
                </a:ext>
              </a:extLst>
            </p:cNvPr>
            <p:cNvSpPr/>
            <p:nvPr/>
          </p:nvSpPr>
          <p:spPr>
            <a:xfrm>
              <a:off x="3224012" y="2244929"/>
              <a:ext cx="285750" cy="285750"/>
            </a:xfrm>
            <a:prstGeom prst="ellipse">
              <a:avLst/>
            </a:prstGeom>
            <a:solidFill>
              <a:srgbClr val="000000"/>
            </a:solidFill>
            <a:ln w="9525" cap="flat">
              <a:solidFill>
                <a:srgbClr val="000000"/>
              </a:solidFill>
              <a:prstDash val="solid"/>
              <a:miter/>
            </a:ln>
          </p:spPr>
          <p:txBody>
            <a:bodyPr/>
            <a:lstStyle/>
            <a:p>
              <a:endParaRPr lang="en-IN"/>
            </a:p>
          </p:txBody>
        </p:sp>
        <p:pic>
          <p:nvPicPr>
            <p:cNvPr id="20" name="Picture 19">
              <a:extLst>
                <a:ext uri="{FF2B5EF4-FFF2-40B4-BE49-F238E27FC236}">
                  <a16:creationId xmlns:a16="http://schemas.microsoft.com/office/drawing/2014/main" id="{DBDEFC05-3C97-D8EA-4895-CF35DCC7E6F2}"/>
                </a:ext>
              </a:extLst>
            </p:cNvPr>
            <p:cNvPicPr>
              <a:picLocks noChangeAspect="1"/>
            </p:cNvPicPr>
            <p:nvPr/>
          </p:nvPicPr>
          <p:blipFill>
            <a:blip r:embed="rId3"/>
            <a:stretch>
              <a:fillRect/>
            </a:stretch>
          </p:blipFill>
          <p:spPr>
            <a:xfrm>
              <a:off x="3233537" y="2240166"/>
              <a:ext cx="266700" cy="333375"/>
            </a:xfrm>
            <a:custGeom>
              <a:avLst/>
              <a:gdLst>
                <a:gd name="csX0" fmla="*/ 0 w 266700"/>
                <a:gd name="csY0" fmla="*/ 0 h 333375"/>
                <a:gd name="csX1" fmla="*/ 266700 w 266700"/>
                <a:gd name="csY1" fmla="*/ 0 h 333375"/>
                <a:gd name="csX2" fmla="*/ 266700 w 266700"/>
                <a:gd name="csY2" fmla="*/ 333375 h 333375"/>
                <a:gd name="csX3" fmla="*/ 0 w 266700"/>
                <a:gd name="csY3" fmla="*/ 333375 h 333375"/>
              </a:gdLst>
              <a:ahLst/>
              <a:cxnLst>
                <a:cxn ang="0">
                  <a:pos x="csX0" y="csY0"/>
                </a:cxn>
                <a:cxn ang="0">
                  <a:pos x="csX1" y="csY1"/>
                </a:cxn>
                <a:cxn ang="0">
                  <a:pos x="csX2" y="csY2"/>
                </a:cxn>
                <a:cxn ang="0">
                  <a:pos x="csX3" y="csY3"/>
                </a:cxn>
              </a:cxnLst>
              <a:rect l="l" t="t" r="r" b="b"/>
              <a:pathLst>
                <a:path w="266700" h="333375">
                  <a:moveTo>
                    <a:pt x="0" y="0"/>
                  </a:moveTo>
                  <a:lnTo>
                    <a:pt x="266700" y="0"/>
                  </a:lnTo>
                  <a:lnTo>
                    <a:pt x="266700" y="333375"/>
                  </a:lnTo>
                  <a:lnTo>
                    <a:pt x="0" y="333375"/>
                  </a:lnTo>
                  <a:close/>
                </a:path>
              </a:pathLst>
            </a:custGeom>
          </p:spPr>
        </p:pic>
      </p:grpSp>
      <p:grpSp>
        <p:nvGrpSpPr>
          <p:cNvPr id="21" name="Graphic 14">
            <a:extLst>
              <a:ext uri="{FF2B5EF4-FFF2-40B4-BE49-F238E27FC236}">
                <a16:creationId xmlns:a16="http://schemas.microsoft.com/office/drawing/2014/main" id="{FF97CB8A-AB8E-3720-0D55-999A87B34996}"/>
              </a:ext>
            </a:extLst>
          </p:cNvPr>
          <p:cNvGrpSpPr/>
          <p:nvPr/>
        </p:nvGrpSpPr>
        <p:grpSpPr>
          <a:xfrm>
            <a:off x="686037" y="3607949"/>
            <a:ext cx="388137" cy="452827"/>
            <a:chOff x="3566912" y="2240166"/>
            <a:chExt cx="285750" cy="333375"/>
          </a:xfrm>
          <a:solidFill>
            <a:srgbClr val="000000"/>
          </a:solidFill>
        </p:grpSpPr>
        <p:sp>
          <p:nvSpPr>
            <p:cNvPr id="22" name="Oval 21">
              <a:extLst>
                <a:ext uri="{FF2B5EF4-FFF2-40B4-BE49-F238E27FC236}">
                  <a16:creationId xmlns:a16="http://schemas.microsoft.com/office/drawing/2014/main" id="{6D35C252-396D-BE5A-05CF-DBAD3A623DBC}"/>
                </a:ext>
              </a:extLst>
            </p:cNvPr>
            <p:cNvSpPr/>
            <p:nvPr/>
          </p:nvSpPr>
          <p:spPr>
            <a:xfrm>
              <a:off x="3566912" y="2244929"/>
              <a:ext cx="285750" cy="285750"/>
            </a:xfrm>
            <a:prstGeom prst="ellipse">
              <a:avLst/>
            </a:prstGeom>
            <a:solidFill>
              <a:srgbClr val="000000"/>
            </a:solidFill>
            <a:ln w="9525" cap="flat">
              <a:solidFill>
                <a:srgbClr val="000000"/>
              </a:solidFill>
              <a:prstDash val="solid"/>
              <a:miter/>
            </a:ln>
          </p:spPr>
          <p:txBody>
            <a:bodyPr/>
            <a:lstStyle/>
            <a:p>
              <a:endParaRPr lang="en-IN"/>
            </a:p>
          </p:txBody>
        </p:sp>
        <p:pic>
          <p:nvPicPr>
            <p:cNvPr id="23" name="Picture 22">
              <a:extLst>
                <a:ext uri="{FF2B5EF4-FFF2-40B4-BE49-F238E27FC236}">
                  <a16:creationId xmlns:a16="http://schemas.microsoft.com/office/drawing/2014/main" id="{00FD2182-356D-9EEA-59EA-6FF3BB0921CF}"/>
                </a:ext>
              </a:extLst>
            </p:cNvPr>
            <p:cNvPicPr>
              <a:picLocks noChangeAspect="1"/>
            </p:cNvPicPr>
            <p:nvPr/>
          </p:nvPicPr>
          <p:blipFill>
            <a:blip r:embed="rId4"/>
            <a:stretch>
              <a:fillRect/>
            </a:stretch>
          </p:blipFill>
          <p:spPr>
            <a:xfrm>
              <a:off x="3576437" y="2240166"/>
              <a:ext cx="266700" cy="333375"/>
            </a:xfrm>
            <a:custGeom>
              <a:avLst/>
              <a:gdLst>
                <a:gd name="csX0" fmla="*/ 0 w 266700"/>
                <a:gd name="csY0" fmla="*/ 0 h 333375"/>
                <a:gd name="csX1" fmla="*/ 266700 w 266700"/>
                <a:gd name="csY1" fmla="*/ 0 h 333375"/>
                <a:gd name="csX2" fmla="*/ 266700 w 266700"/>
                <a:gd name="csY2" fmla="*/ 333375 h 333375"/>
                <a:gd name="csX3" fmla="*/ 0 w 266700"/>
                <a:gd name="csY3" fmla="*/ 333375 h 333375"/>
              </a:gdLst>
              <a:ahLst/>
              <a:cxnLst>
                <a:cxn ang="0">
                  <a:pos x="csX0" y="csY0"/>
                </a:cxn>
                <a:cxn ang="0">
                  <a:pos x="csX1" y="csY1"/>
                </a:cxn>
                <a:cxn ang="0">
                  <a:pos x="csX2" y="csY2"/>
                </a:cxn>
                <a:cxn ang="0">
                  <a:pos x="csX3" y="csY3"/>
                </a:cxn>
              </a:cxnLst>
              <a:rect l="l" t="t" r="r" b="b"/>
              <a:pathLst>
                <a:path w="266700" h="333375">
                  <a:moveTo>
                    <a:pt x="0" y="0"/>
                  </a:moveTo>
                  <a:lnTo>
                    <a:pt x="266700" y="0"/>
                  </a:lnTo>
                  <a:lnTo>
                    <a:pt x="266700" y="333375"/>
                  </a:lnTo>
                  <a:lnTo>
                    <a:pt x="0" y="333375"/>
                  </a:lnTo>
                  <a:close/>
                </a:path>
              </a:pathLst>
            </a:custGeom>
          </p:spPr>
        </p:pic>
      </p:grpSp>
      <p:grpSp>
        <p:nvGrpSpPr>
          <p:cNvPr id="24" name="Graphic 14">
            <a:extLst>
              <a:ext uri="{FF2B5EF4-FFF2-40B4-BE49-F238E27FC236}">
                <a16:creationId xmlns:a16="http://schemas.microsoft.com/office/drawing/2014/main" id="{36A75E53-77B2-BD76-C89D-3688BE13DA59}"/>
              </a:ext>
            </a:extLst>
          </p:cNvPr>
          <p:cNvGrpSpPr/>
          <p:nvPr/>
        </p:nvGrpSpPr>
        <p:grpSpPr>
          <a:xfrm>
            <a:off x="673099" y="2108639"/>
            <a:ext cx="388137" cy="452827"/>
            <a:chOff x="3947912" y="2230641"/>
            <a:chExt cx="285750" cy="333375"/>
          </a:xfrm>
          <a:solidFill>
            <a:srgbClr val="000000"/>
          </a:solidFill>
        </p:grpSpPr>
        <p:sp>
          <p:nvSpPr>
            <p:cNvPr id="25" name="Oval 24">
              <a:extLst>
                <a:ext uri="{FF2B5EF4-FFF2-40B4-BE49-F238E27FC236}">
                  <a16:creationId xmlns:a16="http://schemas.microsoft.com/office/drawing/2014/main" id="{388198B1-D074-DBF3-B9AD-DF1048EAD058}"/>
                </a:ext>
              </a:extLst>
            </p:cNvPr>
            <p:cNvSpPr/>
            <p:nvPr/>
          </p:nvSpPr>
          <p:spPr>
            <a:xfrm>
              <a:off x="3947912" y="2235404"/>
              <a:ext cx="285750" cy="285750"/>
            </a:xfrm>
            <a:prstGeom prst="ellipse">
              <a:avLst/>
            </a:prstGeom>
            <a:solidFill>
              <a:srgbClr val="000000"/>
            </a:solidFill>
            <a:ln w="9525" cap="flat">
              <a:solidFill>
                <a:srgbClr val="000000"/>
              </a:solidFill>
              <a:prstDash val="solid"/>
              <a:miter/>
            </a:ln>
          </p:spPr>
          <p:txBody>
            <a:bodyPr/>
            <a:lstStyle/>
            <a:p>
              <a:endParaRPr lang="en-IN"/>
            </a:p>
          </p:txBody>
        </p:sp>
        <p:pic>
          <p:nvPicPr>
            <p:cNvPr id="26" name="Picture 25">
              <a:extLst>
                <a:ext uri="{FF2B5EF4-FFF2-40B4-BE49-F238E27FC236}">
                  <a16:creationId xmlns:a16="http://schemas.microsoft.com/office/drawing/2014/main" id="{DDA847DE-D352-E5AD-841A-E79333066D55}"/>
                </a:ext>
              </a:extLst>
            </p:cNvPr>
            <p:cNvPicPr>
              <a:picLocks noChangeAspect="1"/>
            </p:cNvPicPr>
            <p:nvPr/>
          </p:nvPicPr>
          <p:blipFill>
            <a:blip r:embed="rId5"/>
            <a:stretch>
              <a:fillRect/>
            </a:stretch>
          </p:blipFill>
          <p:spPr>
            <a:xfrm>
              <a:off x="3957437" y="2230641"/>
              <a:ext cx="266700" cy="333375"/>
            </a:xfrm>
            <a:custGeom>
              <a:avLst/>
              <a:gdLst>
                <a:gd name="csX0" fmla="*/ 0 w 266700"/>
                <a:gd name="csY0" fmla="*/ 0 h 333375"/>
                <a:gd name="csX1" fmla="*/ 266700 w 266700"/>
                <a:gd name="csY1" fmla="*/ 0 h 333375"/>
                <a:gd name="csX2" fmla="*/ 266700 w 266700"/>
                <a:gd name="csY2" fmla="*/ 333375 h 333375"/>
                <a:gd name="csX3" fmla="*/ 0 w 266700"/>
                <a:gd name="csY3" fmla="*/ 333375 h 333375"/>
              </a:gdLst>
              <a:ahLst/>
              <a:cxnLst>
                <a:cxn ang="0">
                  <a:pos x="csX0" y="csY0"/>
                </a:cxn>
                <a:cxn ang="0">
                  <a:pos x="csX1" y="csY1"/>
                </a:cxn>
                <a:cxn ang="0">
                  <a:pos x="csX2" y="csY2"/>
                </a:cxn>
                <a:cxn ang="0">
                  <a:pos x="csX3" y="csY3"/>
                </a:cxn>
              </a:cxnLst>
              <a:rect l="l" t="t" r="r" b="b"/>
              <a:pathLst>
                <a:path w="266700" h="333375">
                  <a:moveTo>
                    <a:pt x="0" y="0"/>
                  </a:moveTo>
                  <a:lnTo>
                    <a:pt x="266700" y="0"/>
                  </a:lnTo>
                  <a:lnTo>
                    <a:pt x="266700" y="333375"/>
                  </a:lnTo>
                  <a:lnTo>
                    <a:pt x="0" y="333375"/>
                  </a:lnTo>
                  <a:close/>
                </a:path>
              </a:pathLst>
            </a:custGeom>
          </p:spPr>
        </p:pic>
      </p:grpSp>
      <p:sp>
        <p:nvSpPr>
          <p:cNvPr id="28" name="Rectangle: Rounded Corners 27">
            <a:extLst>
              <a:ext uri="{FF2B5EF4-FFF2-40B4-BE49-F238E27FC236}">
                <a16:creationId xmlns:a16="http://schemas.microsoft.com/office/drawing/2014/main" id="{0D9D11EB-9A40-C8CB-8064-A81749A8C43A}"/>
              </a:ext>
            </a:extLst>
          </p:cNvPr>
          <p:cNvSpPr/>
          <p:nvPr/>
        </p:nvSpPr>
        <p:spPr>
          <a:xfrm>
            <a:off x="6731000" y="3342326"/>
            <a:ext cx="4787900" cy="984075"/>
          </a:xfrm>
          <a:prstGeom prst="roundRect">
            <a:avLst>
              <a:gd name="adj" fmla="val 29313"/>
            </a:avLst>
          </a:prstGeom>
          <a:solidFill>
            <a:schemeClr val="accent5">
              <a:lumMod val="40000"/>
              <a:lumOff val="60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ptos" panose="020B0004020202020204" pitchFamily="34" charset="0"/>
                <a:ea typeface="Cambria"/>
                <a:cs typeface="Cambria"/>
                <a:sym typeface="Cambria"/>
              </a:rPr>
              <a:t>Massage victim’s memory allocation to land at a vulnerable location</a:t>
            </a:r>
            <a:endParaRPr lang="en-US" sz="2000" b="1">
              <a:solidFill>
                <a:schemeClr val="tx1"/>
              </a:solidFill>
              <a:latin typeface="Aptos" panose="020B0004020202020204" pitchFamily="34" charset="0"/>
              <a:ea typeface="Cambria"/>
              <a:cs typeface="Cambria"/>
            </a:endParaRPr>
          </a:p>
        </p:txBody>
      </p:sp>
      <p:sp>
        <p:nvSpPr>
          <p:cNvPr id="30" name="Rectangle: Rounded Corners 29">
            <a:extLst>
              <a:ext uri="{FF2B5EF4-FFF2-40B4-BE49-F238E27FC236}">
                <a16:creationId xmlns:a16="http://schemas.microsoft.com/office/drawing/2014/main" id="{2317B10A-A507-0686-14D1-D2009906ED56}"/>
              </a:ext>
            </a:extLst>
          </p:cNvPr>
          <p:cNvSpPr/>
          <p:nvPr/>
        </p:nvSpPr>
        <p:spPr>
          <a:xfrm>
            <a:off x="6731000" y="4681662"/>
            <a:ext cx="4787900" cy="984075"/>
          </a:xfrm>
          <a:prstGeom prst="roundRect">
            <a:avLst>
              <a:gd name="adj" fmla="val 29313"/>
            </a:avLst>
          </a:prstGeom>
          <a:solidFill>
            <a:schemeClr val="accent5">
              <a:lumMod val="40000"/>
              <a:lumOff val="60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ptos" panose="020B0004020202020204" pitchFamily="34" charset="0"/>
                <a:ea typeface="Cambria"/>
                <a:cs typeface="Cambria"/>
                <a:sym typeface="Cambria"/>
              </a:rPr>
              <a:t>Hammer the aggressor rows</a:t>
            </a:r>
            <a:endParaRPr lang="en-US" sz="2000" b="1">
              <a:solidFill>
                <a:schemeClr val="tx1"/>
              </a:solidFill>
              <a:latin typeface="Aptos" panose="020B0004020202020204" pitchFamily="34" charset="0"/>
              <a:ea typeface="Cambria"/>
              <a:cs typeface="Cambria"/>
            </a:endParaRPr>
          </a:p>
        </p:txBody>
      </p:sp>
      <p:pic>
        <p:nvPicPr>
          <p:cNvPr id="32" name="Picture 31">
            <a:extLst>
              <a:ext uri="{FF2B5EF4-FFF2-40B4-BE49-F238E27FC236}">
                <a16:creationId xmlns:a16="http://schemas.microsoft.com/office/drawing/2014/main" id="{001A6702-EFB3-C742-EFF1-2713F59D03A5}"/>
              </a:ext>
            </a:extLst>
          </p:cNvPr>
          <p:cNvPicPr>
            <a:picLocks noChangeAspect="1"/>
          </p:cNvPicPr>
          <p:nvPr/>
        </p:nvPicPr>
        <p:blipFill>
          <a:blip r:embed="rId6"/>
          <a:stretch>
            <a:fillRect/>
          </a:stretch>
        </p:blipFill>
        <p:spPr>
          <a:xfrm>
            <a:off x="1314211" y="3321042"/>
            <a:ext cx="984990" cy="984990"/>
          </a:xfrm>
          <a:prstGeom prst="rect">
            <a:avLst/>
          </a:prstGeom>
        </p:spPr>
      </p:pic>
      <p:pic>
        <p:nvPicPr>
          <p:cNvPr id="35" name="Picture 34">
            <a:extLst>
              <a:ext uri="{FF2B5EF4-FFF2-40B4-BE49-F238E27FC236}">
                <a16:creationId xmlns:a16="http://schemas.microsoft.com/office/drawing/2014/main" id="{9ACDC07A-3283-FB35-3FF3-C891147EBD29}"/>
              </a:ext>
            </a:extLst>
          </p:cNvPr>
          <p:cNvPicPr>
            <a:picLocks noChangeAspect="1"/>
          </p:cNvPicPr>
          <p:nvPr/>
        </p:nvPicPr>
        <p:blipFill>
          <a:blip r:embed="rId7"/>
          <a:stretch>
            <a:fillRect/>
          </a:stretch>
        </p:blipFill>
        <p:spPr>
          <a:xfrm>
            <a:off x="1421427" y="1986736"/>
            <a:ext cx="763500" cy="763500"/>
          </a:xfrm>
          <a:prstGeom prst="rect">
            <a:avLst/>
          </a:prstGeom>
        </p:spPr>
      </p:pic>
      <p:pic>
        <p:nvPicPr>
          <p:cNvPr id="36" name="Picture 35">
            <a:extLst>
              <a:ext uri="{FF2B5EF4-FFF2-40B4-BE49-F238E27FC236}">
                <a16:creationId xmlns:a16="http://schemas.microsoft.com/office/drawing/2014/main" id="{FB5E70BC-5F07-FC7A-91FC-9B379809BA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27438" y="4623965"/>
            <a:ext cx="1099467" cy="1099467"/>
          </a:xfrm>
          <a:prstGeom prst="rect">
            <a:avLst/>
          </a:prstGeom>
        </p:spPr>
      </p:pic>
      <p:sp>
        <p:nvSpPr>
          <p:cNvPr id="3" name="Rectangle 2">
            <a:extLst>
              <a:ext uri="{FF2B5EF4-FFF2-40B4-BE49-F238E27FC236}">
                <a16:creationId xmlns:a16="http://schemas.microsoft.com/office/drawing/2014/main" id="{707D900F-F308-DAFC-7A79-568CC0BEC088}"/>
              </a:ext>
            </a:extLst>
          </p:cNvPr>
          <p:cNvSpPr/>
          <p:nvPr/>
        </p:nvSpPr>
        <p:spPr>
          <a:xfrm>
            <a:off x="1638461" y="5916515"/>
            <a:ext cx="9393624" cy="746333"/>
          </a:xfrm>
          <a:prstGeom prst="rect">
            <a:avLst/>
          </a:prstGeom>
          <a:solidFill>
            <a:schemeClr val="accent4">
              <a:lumMod val="60000"/>
              <a:lumOff val="40000"/>
              <a:alpha val="50000"/>
            </a:schemeClr>
          </a:solidFill>
          <a:ln w="19050">
            <a:solidFill>
              <a:schemeClr val="tx1"/>
            </a:solid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n-IN" sz="2400" dirty="0">
                <a:solidFill>
                  <a:schemeClr val="tx1"/>
                </a:solidFill>
              </a:rPr>
              <a:t>Any DDR module susceptible to </a:t>
            </a:r>
            <a:r>
              <a:rPr lang="en-IN" sz="2400" b="1" dirty="0" err="1">
                <a:solidFill>
                  <a:schemeClr val="tx1"/>
                </a:solidFill>
              </a:rPr>
              <a:t>Rowhammer</a:t>
            </a:r>
            <a:r>
              <a:rPr lang="en-IN" sz="2400" dirty="0">
                <a:solidFill>
                  <a:schemeClr val="tx1"/>
                </a:solidFill>
              </a:rPr>
              <a:t> is inherently susceptible to </a:t>
            </a:r>
            <a:r>
              <a:rPr lang="en-IN" sz="2400" b="1" dirty="0" err="1">
                <a:solidFill>
                  <a:schemeClr val="tx1"/>
                </a:solidFill>
              </a:rPr>
              <a:t>PRowhammer</a:t>
            </a:r>
            <a:endParaRPr lang="en-US" sz="2400" b="1" dirty="0">
              <a:solidFill>
                <a:schemeClr val="tx1"/>
              </a:solidFill>
            </a:endParaRPr>
          </a:p>
        </p:txBody>
      </p:sp>
    </p:spTree>
    <p:extLst>
      <p:ext uri="{BB962C8B-B14F-4D97-AF65-F5344CB8AC3E}">
        <p14:creationId xmlns:p14="http://schemas.microsoft.com/office/powerpoint/2010/main" val="1152961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par>
                                <p:cTn id="22" presetID="10" presetClass="entr" presetSubtype="0" fill="hold"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500"/>
                                        <p:tgtEl>
                                          <p:spTgt spid="3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par>
                                <p:cTn id="36" presetID="10" presetClass="entr" presetSubtype="0" fill="hold" nodeType="with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fade">
                                      <p:cBhvr>
                                        <p:cTn id="38" dur="500"/>
                                        <p:tgtEl>
                                          <p:spTgt spid="3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fade">
                                      <p:cBhvr>
                                        <p:cTn id="44" dur="500"/>
                                        <p:tgtEl>
                                          <p:spTgt spid="3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fade">
                                      <p:cBhvr>
                                        <p:cTn id="4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5" grpId="0" animBg="1"/>
      <p:bldP spid="17" grpId="0" animBg="1"/>
      <p:bldP spid="28" grpId="0" animBg="1"/>
      <p:bldP spid="30"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8C853-1667-B4BE-5C5B-938E9A3739BF}"/>
            </a:ext>
          </a:extLst>
        </p:cNvPr>
        <p:cNvGrpSpPr/>
        <p:nvPr/>
      </p:nvGrpSpPr>
      <p:grpSpPr>
        <a:xfrm>
          <a:off x="0" y="0"/>
          <a:ext cx="0" cy="0"/>
          <a:chOff x="0" y="0"/>
          <a:chExt cx="0" cy="0"/>
        </a:xfrm>
      </p:grpSpPr>
      <p:pic>
        <p:nvPicPr>
          <p:cNvPr id="1026" name="Picture 2" descr="Dram Memory Royalty-Free Images, Stock Photos &amp; Pictures | Shutterstock">
            <a:extLst>
              <a:ext uri="{FF2B5EF4-FFF2-40B4-BE49-F238E27FC236}">
                <a16:creationId xmlns:a16="http://schemas.microsoft.com/office/drawing/2014/main" id="{3D7F8F87-47E2-5D7D-D4FB-C678985E64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49" t="29779" r="2706" b="25885"/>
          <a:stretch/>
        </p:blipFill>
        <p:spPr bwMode="auto">
          <a:xfrm>
            <a:off x="5823983" y="5148354"/>
            <a:ext cx="3086063" cy="787063"/>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047718AF-E6C1-25F0-980D-44BE7608BB6B}"/>
              </a:ext>
            </a:extLst>
          </p:cNvPr>
          <p:cNvSpPr>
            <a:spLocks noGrp="1"/>
          </p:cNvSpPr>
          <p:nvPr>
            <p:ph type="sldNum" idx="12"/>
          </p:nvPr>
        </p:nvSpPr>
        <p:spPr/>
        <p:txBody>
          <a:bodyPr/>
          <a:lstStyle/>
          <a:p>
            <a:fld id="{00000000-1234-1234-1234-123412341234}" type="slidenum">
              <a:rPr lang="en" smtClean="0"/>
              <a:pPr/>
              <a:t>6</a:t>
            </a:fld>
            <a:endParaRPr lang="en"/>
          </a:p>
        </p:txBody>
      </p:sp>
      <p:pic>
        <p:nvPicPr>
          <p:cNvPr id="47" name="Picture 46" hidden="1">
            <a:extLst>
              <a:ext uri="{FF2B5EF4-FFF2-40B4-BE49-F238E27FC236}">
                <a16:creationId xmlns:a16="http://schemas.microsoft.com/office/drawing/2014/main" id="{57ABC1CC-5E1E-6870-2CA1-6DD6B988A075}"/>
              </a:ext>
            </a:extLst>
          </p:cNvPr>
          <p:cNvPicPr>
            <a:picLocks/>
          </p:cNvPicPr>
          <p:nvPr/>
        </p:nvPicPr>
        <p:blipFill>
          <a:blip r:embed="rId4"/>
          <a:stretch>
            <a:fillRect/>
          </a:stretch>
        </p:blipFill>
        <p:spPr>
          <a:xfrm>
            <a:off x="9853000" y="1690380"/>
            <a:ext cx="734270" cy="796220"/>
          </a:xfrm>
          <a:prstGeom prst="rect">
            <a:avLst/>
          </a:prstGeom>
        </p:spPr>
      </p:pic>
      <p:pic>
        <p:nvPicPr>
          <p:cNvPr id="10" name="Picture 9" hidden="1">
            <a:extLst>
              <a:ext uri="{FF2B5EF4-FFF2-40B4-BE49-F238E27FC236}">
                <a16:creationId xmlns:a16="http://schemas.microsoft.com/office/drawing/2014/main" id="{512DF0DD-41C2-9203-8ABD-7813CA4D40B2}"/>
              </a:ext>
            </a:extLst>
          </p:cNvPr>
          <p:cNvPicPr>
            <a:picLocks noChangeAspect="1"/>
          </p:cNvPicPr>
          <p:nvPr/>
        </p:nvPicPr>
        <p:blipFill>
          <a:blip r:embed="rId5"/>
          <a:stretch>
            <a:fillRect/>
          </a:stretch>
        </p:blipFill>
        <p:spPr>
          <a:xfrm>
            <a:off x="1604730" y="1721355"/>
            <a:ext cx="734270" cy="734270"/>
          </a:xfrm>
          <a:prstGeom prst="rect">
            <a:avLst/>
          </a:prstGeom>
        </p:spPr>
      </p:pic>
      <p:cxnSp>
        <p:nvCxnSpPr>
          <p:cNvPr id="48" name="Connector: Curved 47">
            <a:extLst>
              <a:ext uri="{FF2B5EF4-FFF2-40B4-BE49-F238E27FC236}">
                <a16:creationId xmlns:a16="http://schemas.microsoft.com/office/drawing/2014/main" id="{2AEF1E84-F14B-D3E8-F242-C410B197510F}"/>
              </a:ext>
            </a:extLst>
          </p:cNvPr>
          <p:cNvCxnSpPr>
            <a:cxnSpLocks/>
            <a:endCxn id="6" idx="1"/>
          </p:cNvCxnSpPr>
          <p:nvPr/>
        </p:nvCxnSpPr>
        <p:spPr>
          <a:xfrm rot="16200000" flipH="1">
            <a:off x="1742029" y="3289832"/>
            <a:ext cx="2367799" cy="2226385"/>
          </a:xfrm>
          <a:prstGeom prst="curvedConnector2">
            <a:avLst/>
          </a:prstGeom>
          <a:ln w="38100">
            <a:tailEnd type="triangle"/>
          </a:ln>
        </p:spPr>
        <p:style>
          <a:lnRef idx="2">
            <a:schemeClr val="dk1"/>
          </a:lnRef>
          <a:fillRef idx="0">
            <a:schemeClr val="dk1"/>
          </a:fillRef>
          <a:effectRef idx="1">
            <a:schemeClr val="dk1"/>
          </a:effectRef>
          <a:fontRef idx="minor">
            <a:schemeClr val="tx1"/>
          </a:fontRef>
        </p:style>
      </p:cxnSp>
      <p:sp>
        <p:nvSpPr>
          <p:cNvPr id="54" name="TextBox 53">
            <a:extLst>
              <a:ext uri="{FF2B5EF4-FFF2-40B4-BE49-F238E27FC236}">
                <a16:creationId xmlns:a16="http://schemas.microsoft.com/office/drawing/2014/main" id="{E50394EE-97AD-EA5A-EDC1-F3A2F318F4A2}"/>
              </a:ext>
            </a:extLst>
          </p:cNvPr>
          <p:cNvSpPr txBox="1"/>
          <p:nvPr/>
        </p:nvSpPr>
        <p:spPr>
          <a:xfrm>
            <a:off x="859247" y="2470913"/>
            <a:ext cx="2254143" cy="830997"/>
          </a:xfrm>
          <a:prstGeom prst="rect">
            <a:avLst/>
          </a:prstGeom>
          <a:noFill/>
        </p:spPr>
        <p:txBody>
          <a:bodyPr wrap="none" rtlCol="0">
            <a:spAutoFit/>
          </a:bodyPr>
          <a:lstStyle/>
          <a:p>
            <a:pPr algn="ctr"/>
            <a:r>
              <a:rPr lang="en-IN" sz="2400"/>
              <a:t>Victim</a:t>
            </a:r>
          </a:p>
          <a:p>
            <a:pPr algn="ctr"/>
            <a:r>
              <a:rPr lang="en-US" sz="2400">
                <a:latin typeface="Arial" panose="020B0604020202020204" pitchFamily="34" charset="0"/>
                <a:ea typeface="Cambria"/>
                <a:cs typeface="Arial" panose="020B0604020202020204" pitchFamily="34" charset="0"/>
              </a:rPr>
              <a:t>(GPU Process)</a:t>
            </a:r>
            <a:endParaRPr lang="en-IN" sz="2400"/>
          </a:p>
        </p:txBody>
      </p:sp>
      <p:sp>
        <p:nvSpPr>
          <p:cNvPr id="3" name="Google Shape;53;p9">
            <a:extLst>
              <a:ext uri="{FF2B5EF4-FFF2-40B4-BE49-F238E27FC236}">
                <a16:creationId xmlns:a16="http://schemas.microsoft.com/office/drawing/2014/main" id="{506479F7-BA1B-47C9-0F4A-43F3300FCA18}"/>
              </a:ext>
            </a:extLst>
          </p:cNvPr>
          <p:cNvSpPr txBox="1">
            <a:spLocks/>
          </p:cNvSpPr>
          <p:nvPr/>
        </p:nvSpPr>
        <p:spPr>
          <a:xfrm>
            <a:off x="415601" y="320666"/>
            <a:ext cx="11360700"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a:latin typeface="Helvetica" panose="020B0604020202020204" pitchFamily="34" charset="0"/>
                <a:cs typeface="Helvetica" panose="020B0604020202020204" pitchFamily="34" charset="0"/>
              </a:rPr>
              <a:t>Threat Model</a:t>
            </a:r>
          </a:p>
        </p:txBody>
      </p:sp>
      <p:pic>
        <p:nvPicPr>
          <p:cNvPr id="7" name="Google Shape;339;p36">
            <a:extLst>
              <a:ext uri="{FF2B5EF4-FFF2-40B4-BE49-F238E27FC236}">
                <a16:creationId xmlns:a16="http://schemas.microsoft.com/office/drawing/2014/main" id="{0F1B958D-C11E-B388-D379-30C6357A6C70}"/>
              </a:ext>
            </a:extLst>
          </p:cNvPr>
          <p:cNvPicPr preferRelativeResize="0"/>
          <p:nvPr/>
        </p:nvPicPr>
        <p:blipFill>
          <a:blip r:embed="rId6">
            <a:alphaModFix/>
          </a:blip>
          <a:stretch>
            <a:fillRect/>
          </a:stretch>
        </p:blipFill>
        <p:spPr>
          <a:xfrm>
            <a:off x="1300061" y="1083637"/>
            <a:ext cx="1372517" cy="1372517"/>
          </a:xfrm>
          <a:prstGeom prst="rect">
            <a:avLst/>
          </a:prstGeom>
          <a:noFill/>
          <a:ln>
            <a:noFill/>
          </a:ln>
        </p:spPr>
      </p:pic>
      <p:pic>
        <p:nvPicPr>
          <p:cNvPr id="2" name="Google Shape;880;p52">
            <a:extLst>
              <a:ext uri="{FF2B5EF4-FFF2-40B4-BE49-F238E27FC236}">
                <a16:creationId xmlns:a16="http://schemas.microsoft.com/office/drawing/2014/main" id="{7F2A79FB-589F-5351-D28E-60EC28CE1679}"/>
              </a:ext>
            </a:extLst>
          </p:cNvPr>
          <p:cNvPicPr preferRelativeResize="0"/>
          <p:nvPr/>
        </p:nvPicPr>
        <p:blipFill>
          <a:blip r:embed="rId7">
            <a:alphaModFix/>
          </a:blip>
          <a:stretch>
            <a:fillRect/>
          </a:stretch>
        </p:blipFill>
        <p:spPr>
          <a:xfrm>
            <a:off x="9384214" y="1024137"/>
            <a:ext cx="1313180" cy="1325932"/>
          </a:xfrm>
          <a:prstGeom prst="rect">
            <a:avLst/>
          </a:prstGeom>
          <a:noFill/>
          <a:ln>
            <a:noFill/>
          </a:ln>
        </p:spPr>
      </p:pic>
      <p:sp>
        <p:nvSpPr>
          <p:cNvPr id="5" name="TextBox 4">
            <a:extLst>
              <a:ext uri="{FF2B5EF4-FFF2-40B4-BE49-F238E27FC236}">
                <a16:creationId xmlns:a16="http://schemas.microsoft.com/office/drawing/2014/main" id="{E9F8AD08-2583-B069-6AA2-6D28306D4AF7}"/>
              </a:ext>
            </a:extLst>
          </p:cNvPr>
          <p:cNvSpPr txBox="1"/>
          <p:nvPr/>
        </p:nvSpPr>
        <p:spPr>
          <a:xfrm>
            <a:off x="8999081" y="2455624"/>
            <a:ext cx="2284557" cy="86177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IN" sz="2400"/>
              <a:t>Attacker</a:t>
            </a:r>
          </a:p>
          <a:p>
            <a:pPr algn="ctr"/>
            <a:r>
              <a:rPr lang="en-US" sz="2400">
                <a:latin typeface="Arial" panose="020B0604020202020204" pitchFamily="34" charset="0"/>
                <a:ea typeface="Cambria"/>
                <a:cs typeface="Arial" panose="020B0604020202020204" pitchFamily="34" charset="0"/>
              </a:rPr>
              <a:t>(CPU Process)</a:t>
            </a:r>
            <a:endParaRPr lang="en-US" sz="2400">
              <a:latin typeface="Arial" panose="020B0604020202020204" pitchFamily="34" charset="0"/>
              <a:cs typeface="Arial" panose="020B0604020202020204" pitchFamily="34" charset="0"/>
            </a:endParaRPr>
          </a:p>
        </p:txBody>
      </p:sp>
      <p:pic>
        <p:nvPicPr>
          <p:cNvPr id="6" name="Google Shape;891;p52">
            <a:extLst>
              <a:ext uri="{FF2B5EF4-FFF2-40B4-BE49-F238E27FC236}">
                <a16:creationId xmlns:a16="http://schemas.microsoft.com/office/drawing/2014/main" id="{00FF80BB-7379-4684-000F-9C6229BEBD11}"/>
              </a:ext>
            </a:extLst>
          </p:cNvPr>
          <p:cNvPicPr preferRelativeResize="0"/>
          <p:nvPr/>
        </p:nvPicPr>
        <p:blipFill>
          <a:blip r:embed="rId8">
            <a:alphaModFix/>
          </a:blip>
          <a:stretch>
            <a:fillRect/>
          </a:stretch>
        </p:blipFill>
        <p:spPr>
          <a:xfrm>
            <a:off x="4039121" y="4625010"/>
            <a:ext cx="1784862" cy="1923829"/>
          </a:xfrm>
          <a:prstGeom prst="rect">
            <a:avLst/>
          </a:prstGeom>
          <a:noFill/>
          <a:ln>
            <a:noFill/>
          </a:ln>
        </p:spPr>
      </p:pic>
      <p:sp>
        <p:nvSpPr>
          <p:cNvPr id="13" name="Google Shape;897;p52">
            <a:extLst>
              <a:ext uri="{FF2B5EF4-FFF2-40B4-BE49-F238E27FC236}">
                <a16:creationId xmlns:a16="http://schemas.microsoft.com/office/drawing/2014/main" id="{B8A61BAA-29D6-C1B5-A408-B27CE5EC876F}"/>
              </a:ext>
            </a:extLst>
          </p:cNvPr>
          <p:cNvSpPr/>
          <p:nvPr/>
        </p:nvSpPr>
        <p:spPr>
          <a:xfrm rot="1823670">
            <a:off x="7416327" y="4884737"/>
            <a:ext cx="373064" cy="604299"/>
          </a:xfrm>
          <a:prstGeom prst="lightningBolt">
            <a:avLst/>
          </a:prstGeom>
          <a:gradFill>
            <a:gsLst>
              <a:gs pos="0">
                <a:srgbClr val="DB0000"/>
              </a:gs>
              <a:gs pos="100000">
                <a:srgbClr val="540303"/>
              </a:gs>
            </a:gsLst>
            <a:path path="circle">
              <a:fillToRect l="50000" t="50000" r="50000" b="50000"/>
            </a:path>
            <a:tileRect/>
          </a:gra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sz="1867">
              <a:latin typeface="Cambria"/>
              <a:ea typeface="Cambria"/>
              <a:cs typeface="Cambria"/>
              <a:sym typeface="Cambria"/>
            </a:endParaRPr>
          </a:p>
        </p:txBody>
      </p:sp>
      <p:cxnSp>
        <p:nvCxnSpPr>
          <p:cNvPr id="11" name="Connector: Curved 10">
            <a:extLst>
              <a:ext uri="{FF2B5EF4-FFF2-40B4-BE49-F238E27FC236}">
                <a16:creationId xmlns:a16="http://schemas.microsoft.com/office/drawing/2014/main" id="{CAECB3BC-2261-F18F-F536-78D0FFE4666C}"/>
              </a:ext>
            </a:extLst>
          </p:cNvPr>
          <p:cNvCxnSpPr>
            <a:cxnSpLocks/>
            <a:stCxn id="5" idx="2"/>
            <a:endCxn id="1026" idx="3"/>
          </p:cNvCxnSpPr>
          <p:nvPr/>
        </p:nvCxnSpPr>
        <p:spPr>
          <a:xfrm rot="5400000">
            <a:off x="8413459" y="3813985"/>
            <a:ext cx="2224488" cy="1231314"/>
          </a:xfrm>
          <a:prstGeom prst="curvedConnector2">
            <a:avLst/>
          </a:prstGeom>
          <a:ln w="38100">
            <a:tailEnd type="triangle"/>
          </a:ln>
        </p:spPr>
        <p:style>
          <a:lnRef idx="2">
            <a:schemeClr val="dk1"/>
          </a:lnRef>
          <a:fillRef idx="0">
            <a:schemeClr val="dk1"/>
          </a:fillRef>
          <a:effectRef idx="1">
            <a:schemeClr val="dk1"/>
          </a:effectRef>
          <a:fontRef idx="minor">
            <a:schemeClr val="tx1"/>
          </a:fontRef>
        </p:style>
      </p:cxnSp>
      <p:cxnSp>
        <p:nvCxnSpPr>
          <p:cNvPr id="21" name="Straight Connector 20">
            <a:extLst>
              <a:ext uri="{FF2B5EF4-FFF2-40B4-BE49-F238E27FC236}">
                <a16:creationId xmlns:a16="http://schemas.microsoft.com/office/drawing/2014/main" id="{14D200DA-85BB-C928-56C4-8AC28CD29AE0}"/>
              </a:ext>
            </a:extLst>
          </p:cNvPr>
          <p:cNvCxnSpPr>
            <a:cxnSpLocks/>
          </p:cNvCxnSpPr>
          <p:nvPr/>
        </p:nvCxnSpPr>
        <p:spPr>
          <a:xfrm>
            <a:off x="5449824" y="4974336"/>
            <a:ext cx="457200" cy="212550"/>
          </a:xfrm>
          <a:prstGeom prst="line">
            <a:avLst/>
          </a:prstGeom>
          <a:ln w="28575">
            <a:prstDash val="sysDot"/>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901EA5E9-1ABA-593E-7318-4B413D2FED3D}"/>
              </a:ext>
            </a:extLst>
          </p:cNvPr>
          <p:cNvCxnSpPr>
            <a:cxnSpLocks/>
          </p:cNvCxnSpPr>
          <p:nvPr/>
        </p:nvCxnSpPr>
        <p:spPr>
          <a:xfrm flipV="1">
            <a:off x="5449824" y="5870448"/>
            <a:ext cx="457200" cy="238987"/>
          </a:xfrm>
          <a:prstGeom prst="line">
            <a:avLst/>
          </a:prstGeom>
          <a:ln w="28575">
            <a:prstDash val="sysDot"/>
          </a:ln>
        </p:spPr>
        <p:style>
          <a:lnRef idx="1">
            <a:schemeClr val="dk1"/>
          </a:lnRef>
          <a:fillRef idx="0">
            <a:schemeClr val="dk1"/>
          </a:fillRef>
          <a:effectRef idx="0">
            <a:schemeClr val="dk1"/>
          </a:effectRef>
          <a:fontRef idx="minor">
            <a:schemeClr val="tx1"/>
          </a:fontRef>
        </p:style>
      </p:cxnSp>
      <p:sp>
        <p:nvSpPr>
          <p:cNvPr id="26" name="Google Shape;441;p31">
            <a:extLst>
              <a:ext uri="{FF2B5EF4-FFF2-40B4-BE49-F238E27FC236}">
                <a16:creationId xmlns:a16="http://schemas.microsoft.com/office/drawing/2014/main" id="{630BD5B8-215E-66F3-D64B-D254A70D47D0}"/>
              </a:ext>
            </a:extLst>
          </p:cNvPr>
          <p:cNvSpPr txBox="1"/>
          <p:nvPr/>
        </p:nvSpPr>
        <p:spPr>
          <a:xfrm>
            <a:off x="6585898" y="5858353"/>
            <a:ext cx="1562231" cy="787063"/>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b="1">
                <a:solidFill>
                  <a:srgbClr val="000000"/>
                </a:solidFill>
                <a:latin typeface="Aptos" panose="020B0004020202020204" pitchFamily="34" charset="0"/>
                <a:ea typeface="Cambria"/>
                <a:cs typeface="Cambria"/>
                <a:sym typeface="Cambria"/>
              </a:rPr>
              <a:t>Vulnerable CPU DRAM</a:t>
            </a:r>
            <a:endParaRPr sz="2000" b="1">
              <a:solidFill>
                <a:srgbClr val="000000"/>
              </a:solidFill>
              <a:latin typeface="Aptos" panose="020B0004020202020204" pitchFamily="34" charset="0"/>
              <a:ea typeface="Cambria"/>
              <a:cs typeface="Cambria"/>
              <a:sym typeface="Cambria"/>
            </a:endParaRPr>
          </a:p>
        </p:txBody>
      </p:sp>
      <p:sp>
        <p:nvSpPr>
          <p:cNvPr id="27" name="TextBox 26">
            <a:extLst>
              <a:ext uri="{FF2B5EF4-FFF2-40B4-BE49-F238E27FC236}">
                <a16:creationId xmlns:a16="http://schemas.microsoft.com/office/drawing/2014/main" id="{DFDBD91D-9B8E-FC30-CA3F-4070A7F7512B}"/>
              </a:ext>
            </a:extLst>
          </p:cNvPr>
          <p:cNvSpPr txBox="1"/>
          <p:nvPr/>
        </p:nvSpPr>
        <p:spPr>
          <a:xfrm>
            <a:off x="4384039" y="6349615"/>
            <a:ext cx="987643" cy="461665"/>
          </a:xfrm>
          <a:prstGeom prst="rect">
            <a:avLst/>
          </a:prstGeom>
          <a:noFill/>
        </p:spPr>
        <p:txBody>
          <a:bodyPr wrap="none" rtlCol="0">
            <a:spAutoFit/>
          </a:bodyPr>
          <a:lstStyle/>
          <a:p>
            <a:pPr algn="ctr"/>
            <a:r>
              <a:rPr lang="en-IN" sz="2400"/>
              <a:t>Server</a:t>
            </a:r>
          </a:p>
        </p:txBody>
      </p:sp>
      <p:sp>
        <p:nvSpPr>
          <p:cNvPr id="33" name="Rectangle: Rounded Corners 32">
            <a:extLst>
              <a:ext uri="{FF2B5EF4-FFF2-40B4-BE49-F238E27FC236}">
                <a16:creationId xmlns:a16="http://schemas.microsoft.com/office/drawing/2014/main" id="{EAD7E66A-6AF4-40A8-41C4-7B8CD3BCDD44}"/>
              </a:ext>
            </a:extLst>
          </p:cNvPr>
          <p:cNvSpPr/>
          <p:nvPr/>
        </p:nvSpPr>
        <p:spPr>
          <a:xfrm>
            <a:off x="4540473" y="4822404"/>
            <a:ext cx="771628" cy="421662"/>
          </a:xfrm>
          <a:prstGeom prst="roundRect">
            <a:avLst/>
          </a:prstGeom>
          <a:solidFill>
            <a:srgbClr val="DCEAF7"/>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IN">
                <a:solidFill>
                  <a:schemeClr val="tx1"/>
                </a:solidFill>
                <a:latin typeface="Arial Black" panose="020B0A04020102020204" pitchFamily="34" charset="0"/>
              </a:rPr>
              <a:t>CPU</a:t>
            </a:r>
          </a:p>
        </p:txBody>
      </p:sp>
      <p:sp>
        <p:nvSpPr>
          <p:cNvPr id="34" name="Rectangle: Rounded Corners 33">
            <a:extLst>
              <a:ext uri="{FF2B5EF4-FFF2-40B4-BE49-F238E27FC236}">
                <a16:creationId xmlns:a16="http://schemas.microsoft.com/office/drawing/2014/main" id="{602256B4-6F2C-A17F-1380-8E25C87303DA}"/>
              </a:ext>
            </a:extLst>
          </p:cNvPr>
          <p:cNvSpPr/>
          <p:nvPr/>
        </p:nvSpPr>
        <p:spPr>
          <a:xfrm>
            <a:off x="4472015" y="5623909"/>
            <a:ext cx="919075" cy="495913"/>
          </a:xfrm>
          <a:prstGeom prst="roundRect">
            <a:avLst/>
          </a:prstGeom>
          <a:solidFill>
            <a:srgbClr val="C2F1C8"/>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IN">
                <a:solidFill>
                  <a:schemeClr val="tx1"/>
                </a:solidFill>
                <a:latin typeface="Arial Black" panose="020B0A04020102020204" pitchFamily="34" charset="0"/>
              </a:rPr>
              <a:t>GPU</a:t>
            </a:r>
          </a:p>
        </p:txBody>
      </p:sp>
      <p:pic>
        <p:nvPicPr>
          <p:cNvPr id="36" name="Picture 35">
            <a:extLst>
              <a:ext uri="{FF2B5EF4-FFF2-40B4-BE49-F238E27FC236}">
                <a16:creationId xmlns:a16="http://schemas.microsoft.com/office/drawing/2014/main" id="{486A5C3D-AFAA-8B2E-4467-6CA04E4B423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7790441" y="4807892"/>
            <a:ext cx="1358841" cy="1358841"/>
          </a:xfrm>
          <a:prstGeom prst="rect">
            <a:avLst/>
          </a:prstGeom>
        </p:spPr>
      </p:pic>
      <p:pic>
        <p:nvPicPr>
          <p:cNvPr id="37" name="Picture 36" descr="A yellow and black logo&#10;&#10;AI-generated content may be incorrect.">
            <a:extLst>
              <a:ext uri="{FF2B5EF4-FFF2-40B4-BE49-F238E27FC236}">
                <a16:creationId xmlns:a16="http://schemas.microsoft.com/office/drawing/2014/main" id="{2CB413A3-6E1C-6940-58D2-F72C501F66EE}"/>
              </a:ext>
            </a:extLst>
          </p:cNvPr>
          <p:cNvPicPr>
            <a:picLocks noChangeAspect="1"/>
          </p:cNvPicPr>
          <p:nvPr/>
        </p:nvPicPr>
        <p:blipFill>
          <a:blip r:embed="rId10"/>
          <a:stretch>
            <a:fillRect/>
          </a:stretch>
        </p:blipFill>
        <p:spPr>
          <a:xfrm>
            <a:off x="4182195" y="5670820"/>
            <a:ext cx="532951" cy="495913"/>
          </a:xfrm>
          <a:prstGeom prst="rect">
            <a:avLst/>
          </a:prstGeom>
        </p:spPr>
      </p:pic>
      <p:pic>
        <p:nvPicPr>
          <p:cNvPr id="38" name="Picture 37" descr="A red circle with a dot in the middle&#10;&#10;AI-generated content may be incorrect.">
            <a:extLst>
              <a:ext uri="{FF2B5EF4-FFF2-40B4-BE49-F238E27FC236}">
                <a16:creationId xmlns:a16="http://schemas.microsoft.com/office/drawing/2014/main" id="{E56B6153-4722-132C-6D9D-45C8DDB5F065}"/>
              </a:ext>
            </a:extLst>
          </p:cNvPr>
          <p:cNvPicPr>
            <a:picLocks noChangeAspect="1"/>
          </p:cNvPicPr>
          <p:nvPr/>
        </p:nvPicPr>
        <p:blipFill>
          <a:blip r:embed="rId11"/>
          <a:stretch>
            <a:fillRect/>
          </a:stretch>
        </p:blipFill>
        <p:spPr>
          <a:xfrm>
            <a:off x="5153982" y="5656209"/>
            <a:ext cx="532951" cy="495913"/>
          </a:xfrm>
          <a:prstGeom prst="rect">
            <a:avLst/>
          </a:prstGeom>
        </p:spPr>
      </p:pic>
      <p:sp>
        <p:nvSpPr>
          <p:cNvPr id="39" name="Oval 38">
            <a:extLst>
              <a:ext uri="{FF2B5EF4-FFF2-40B4-BE49-F238E27FC236}">
                <a16:creationId xmlns:a16="http://schemas.microsoft.com/office/drawing/2014/main" id="{35EBEBD6-8BBD-E3D1-8A68-EB3017124823}"/>
              </a:ext>
            </a:extLst>
          </p:cNvPr>
          <p:cNvSpPr/>
          <p:nvPr/>
        </p:nvSpPr>
        <p:spPr>
          <a:xfrm>
            <a:off x="11006214" y="1896604"/>
            <a:ext cx="270199" cy="27438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rPr>
              <a:t>1</a:t>
            </a:r>
            <a:endParaRPr lang="en-IN">
              <a:solidFill>
                <a:schemeClr val="bg1"/>
              </a:solidFill>
            </a:endParaRPr>
          </a:p>
        </p:txBody>
      </p:sp>
      <p:sp>
        <p:nvSpPr>
          <p:cNvPr id="41" name="Oval 40">
            <a:extLst>
              <a:ext uri="{FF2B5EF4-FFF2-40B4-BE49-F238E27FC236}">
                <a16:creationId xmlns:a16="http://schemas.microsoft.com/office/drawing/2014/main" id="{99A8DD0F-1A77-CCC7-30C7-CEA235D0166B}"/>
              </a:ext>
            </a:extLst>
          </p:cNvPr>
          <p:cNvSpPr/>
          <p:nvPr/>
        </p:nvSpPr>
        <p:spPr>
          <a:xfrm>
            <a:off x="2761613" y="2181243"/>
            <a:ext cx="270199" cy="27438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rPr>
              <a:t>2</a:t>
            </a:r>
            <a:endParaRPr lang="en-IN">
              <a:solidFill>
                <a:schemeClr val="bg1"/>
              </a:solidFill>
            </a:endParaRPr>
          </a:p>
        </p:txBody>
      </p:sp>
      <p:sp>
        <p:nvSpPr>
          <p:cNvPr id="43" name="Oval 42">
            <a:extLst>
              <a:ext uri="{FF2B5EF4-FFF2-40B4-BE49-F238E27FC236}">
                <a16:creationId xmlns:a16="http://schemas.microsoft.com/office/drawing/2014/main" id="{EC07E47B-EB7B-BC3F-B139-D86A4F87070F}"/>
              </a:ext>
            </a:extLst>
          </p:cNvPr>
          <p:cNvSpPr/>
          <p:nvPr/>
        </p:nvSpPr>
        <p:spPr>
          <a:xfrm>
            <a:off x="3882629" y="5858353"/>
            <a:ext cx="270199" cy="27438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rPr>
              <a:t>3</a:t>
            </a:r>
            <a:endParaRPr lang="en-IN">
              <a:solidFill>
                <a:schemeClr val="bg1"/>
              </a:solidFill>
            </a:endParaRPr>
          </a:p>
        </p:txBody>
      </p:sp>
      <p:sp>
        <p:nvSpPr>
          <p:cNvPr id="15" name="Rectangle 14">
            <a:extLst>
              <a:ext uri="{FF2B5EF4-FFF2-40B4-BE49-F238E27FC236}">
                <a16:creationId xmlns:a16="http://schemas.microsoft.com/office/drawing/2014/main" id="{9AD594DC-6AB8-7FF7-A835-E0D433BDAEC5}"/>
              </a:ext>
            </a:extLst>
          </p:cNvPr>
          <p:cNvSpPr/>
          <p:nvPr/>
        </p:nvSpPr>
        <p:spPr>
          <a:xfrm>
            <a:off x="1057986" y="2193970"/>
            <a:ext cx="9996499" cy="2808601"/>
          </a:xfrm>
          <a:prstGeom prst="rect">
            <a:avLst/>
          </a:prstGeom>
          <a:solidFill>
            <a:schemeClr val="bg2">
              <a:lumMod val="90000"/>
              <a:alpha val="80000"/>
            </a:schemeClr>
          </a:solidFill>
          <a:ln w="19050">
            <a:solidFill>
              <a:schemeClr val="tx1"/>
            </a:solid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n-US" sz="3600" b="1">
                <a:solidFill>
                  <a:srgbClr val="C00000"/>
                </a:solidFill>
                <a:latin typeface="Arial" panose="020B0604020202020204" pitchFamily="34" charset="0"/>
                <a:ea typeface="Calibri"/>
                <a:cs typeface="Arial" panose="020B0604020202020204" pitchFamily="34" charset="0"/>
              </a:rPr>
              <a:t>Note: </a:t>
            </a:r>
            <a:r>
              <a:rPr lang="en-US" sz="3600">
                <a:solidFill>
                  <a:schemeClr val="tx1"/>
                </a:solidFill>
                <a:latin typeface="Arial" panose="020B0604020202020204" pitchFamily="34" charset="0"/>
                <a:ea typeface="+mn-lt"/>
                <a:cs typeface="Arial" panose="020B0604020202020204" pitchFamily="34" charset="0"/>
              </a:rPr>
              <a:t>Attacker has </a:t>
            </a:r>
            <a:r>
              <a:rPr lang="en-US" sz="3600" b="1">
                <a:solidFill>
                  <a:schemeClr val="tx1"/>
                </a:solidFill>
                <a:latin typeface="Arial" panose="020B0604020202020204" pitchFamily="34" charset="0"/>
                <a:ea typeface="+mn-lt"/>
                <a:cs typeface="Arial" panose="020B0604020202020204" pitchFamily="34" charset="0"/>
              </a:rPr>
              <a:t>black-box</a:t>
            </a:r>
            <a:r>
              <a:rPr lang="en-US" sz="3600">
                <a:solidFill>
                  <a:schemeClr val="tx1"/>
                </a:solidFill>
                <a:latin typeface="Arial" panose="020B0604020202020204" pitchFamily="34" charset="0"/>
                <a:ea typeface="+mn-lt"/>
                <a:cs typeface="Arial" panose="020B0604020202020204" pitchFamily="34" charset="0"/>
              </a:rPr>
              <a:t> access to the target ML models (i.e. no knowledge of model architecture or weights)</a:t>
            </a:r>
            <a:endParaRPr lang="en-IN" sz="3600" b="1">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6826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500"/>
                                        <p:tgtEl>
                                          <p:spTgt spid="3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500"/>
                                        <p:tgtEl>
                                          <p:spTgt spid="4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fade">
                                      <p:cBhvr>
                                        <p:cTn id="24" dur="500"/>
                                        <p:tgtEl>
                                          <p:spTgt spid="43"/>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mph" presetSubtype="0" grpId="1" nodeType="clickEffect">
                                  <p:stCondLst>
                                    <p:cond delay="0"/>
                                  </p:stCondLst>
                                  <p:childTnLst>
                                    <p:set>
                                      <p:cBhvr>
                                        <p:cTn id="28" dur="indefinite"/>
                                        <p:tgtEl>
                                          <p:spTgt spid="39"/>
                                        </p:tgtEl>
                                        <p:attrNameLst>
                                          <p:attrName>style.opacity</p:attrName>
                                        </p:attrNameLst>
                                      </p:cBhvr>
                                      <p:to>
                                        <p:strVal val="0.25"/>
                                      </p:to>
                                    </p:set>
                                    <p:animEffect filter="image" prLst="opacity: 0.25">
                                      <p:cBhvr rctx="IE">
                                        <p:cTn id="29" dur="indefinite"/>
                                        <p:tgtEl>
                                          <p:spTgt spid="39"/>
                                        </p:tgtEl>
                                      </p:cBhvr>
                                    </p:animEffect>
                                  </p:childTnLst>
                                </p:cTn>
                              </p:par>
                              <p:par>
                                <p:cTn id="30" presetID="9" presetClass="emph" presetSubtype="0" nodeType="withEffect">
                                  <p:stCondLst>
                                    <p:cond delay="0"/>
                                  </p:stCondLst>
                                  <p:childTnLst>
                                    <p:set>
                                      <p:cBhvr>
                                        <p:cTn id="31" dur="indefinite"/>
                                        <p:tgtEl>
                                          <p:spTgt spid="36"/>
                                        </p:tgtEl>
                                        <p:attrNameLst>
                                          <p:attrName>style.opacity</p:attrName>
                                        </p:attrNameLst>
                                      </p:cBhvr>
                                      <p:to>
                                        <p:strVal val="0.25"/>
                                      </p:to>
                                    </p:set>
                                    <p:animEffect filter="image" prLst="opacity: 0.25">
                                      <p:cBhvr rctx="IE">
                                        <p:cTn id="32" dur="indefinite"/>
                                        <p:tgtEl>
                                          <p:spTgt spid="36"/>
                                        </p:tgtEl>
                                      </p:cBhvr>
                                    </p:animEffect>
                                  </p:childTnLst>
                                </p:cTn>
                              </p:par>
                              <p:par>
                                <p:cTn id="33" presetID="9" presetClass="emph" presetSubtype="0" grpId="1" nodeType="withEffect">
                                  <p:stCondLst>
                                    <p:cond delay="0"/>
                                  </p:stCondLst>
                                  <p:childTnLst>
                                    <p:set>
                                      <p:cBhvr>
                                        <p:cTn id="34" dur="indefinite"/>
                                        <p:tgtEl>
                                          <p:spTgt spid="41"/>
                                        </p:tgtEl>
                                        <p:attrNameLst>
                                          <p:attrName>style.opacity</p:attrName>
                                        </p:attrNameLst>
                                      </p:cBhvr>
                                      <p:to>
                                        <p:strVal val="0.25"/>
                                      </p:to>
                                    </p:set>
                                    <p:animEffect filter="image" prLst="opacity: 0.25">
                                      <p:cBhvr rctx="IE">
                                        <p:cTn id="35" dur="indefinite"/>
                                        <p:tgtEl>
                                          <p:spTgt spid="41"/>
                                        </p:tgtEl>
                                      </p:cBhvr>
                                    </p:animEffect>
                                  </p:childTnLst>
                                </p:cTn>
                              </p:par>
                              <p:par>
                                <p:cTn id="36" presetID="9" presetClass="emph" presetSubtype="0" grpId="1" nodeType="withEffect">
                                  <p:stCondLst>
                                    <p:cond delay="0"/>
                                  </p:stCondLst>
                                  <p:childTnLst>
                                    <p:set>
                                      <p:cBhvr>
                                        <p:cTn id="37" dur="indefinite"/>
                                        <p:tgtEl>
                                          <p:spTgt spid="43"/>
                                        </p:tgtEl>
                                        <p:attrNameLst>
                                          <p:attrName>style.opacity</p:attrName>
                                        </p:attrNameLst>
                                      </p:cBhvr>
                                      <p:to>
                                        <p:strVal val="0.25"/>
                                      </p:to>
                                    </p:set>
                                    <p:animEffect filter="image" prLst="opacity: 0.25">
                                      <p:cBhvr rctx="IE">
                                        <p:cTn id="38" dur="indefinite"/>
                                        <p:tgtEl>
                                          <p:spTgt spid="43"/>
                                        </p:tgtEl>
                                      </p:cBhvr>
                                    </p:animEffect>
                                  </p:childTnLst>
                                </p:cTn>
                              </p:par>
                              <p:par>
                                <p:cTn id="39" presetID="9" presetClass="emph" presetSubtype="0" nodeType="withEffect">
                                  <p:stCondLst>
                                    <p:cond delay="0"/>
                                  </p:stCondLst>
                                  <p:childTnLst>
                                    <p:set>
                                      <p:cBhvr>
                                        <p:cTn id="40" dur="indefinite"/>
                                        <p:tgtEl>
                                          <p:spTgt spid="1026"/>
                                        </p:tgtEl>
                                        <p:attrNameLst>
                                          <p:attrName>style.opacity</p:attrName>
                                        </p:attrNameLst>
                                      </p:cBhvr>
                                      <p:to>
                                        <p:strVal val="0.25"/>
                                      </p:to>
                                    </p:set>
                                    <p:animEffect filter="image" prLst="opacity: 0.25">
                                      <p:cBhvr rctx="IE">
                                        <p:cTn id="41" dur="indefinite"/>
                                        <p:tgtEl>
                                          <p:spTgt spid="1026"/>
                                        </p:tgtEl>
                                      </p:cBhvr>
                                    </p:animEffect>
                                  </p:childTnLst>
                                </p:cTn>
                              </p:par>
                              <p:par>
                                <p:cTn id="42" presetID="9" presetClass="emph" presetSubtype="0" nodeType="withEffect">
                                  <p:stCondLst>
                                    <p:cond delay="0"/>
                                  </p:stCondLst>
                                  <p:childTnLst>
                                    <p:set>
                                      <p:cBhvr>
                                        <p:cTn id="43" dur="indefinite"/>
                                        <p:tgtEl>
                                          <p:spTgt spid="48"/>
                                        </p:tgtEl>
                                        <p:attrNameLst>
                                          <p:attrName>style.opacity</p:attrName>
                                        </p:attrNameLst>
                                      </p:cBhvr>
                                      <p:to>
                                        <p:strVal val="0.25"/>
                                      </p:to>
                                    </p:set>
                                    <p:animEffect filter="image" prLst="opacity: 0.25">
                                      <p:cBhvr rctx="IE">
                                        <p:cTn id="44" dur="indefinite"/>
                                        <p:tgtEl>
                                          <p:spTgt spid="48"/>
                                        </p:tgtEl>
                                      </p:cBhvr>
                                    </p:animEffect>
                                  </p:childTnLst>
                                </p:cTn>
                              </p:par>
                              <p:par>
                                <p:cTn id="45" presetID="9" presetClass="emph" presetSubtype="0" grpId="0" nodeType="withEffect">
                                  <p:stCondLst>
                                    <p:cond delay="0"/>
                                  </p:stCondLst>
                                  <p:childTnLst>
                                    <p:set>
                                      <p:cBhvr>
                                        <p:cTn id="46" dur="indefinite"/>
                                        <p:tgtEl>
                                          <p:spTgt spid="54"/>
                                        </p:tgtEl>
                                        <p:attrNameLst>
                                          <p:attrName>style.opacity</p:attrName>
                                        </p:attrNameLst>
                                      </p:cBhvr>
                                      <p:to>
                                        <p:strVal val="0.25"/>
                                      </p:to>
                                    </p:set>
                                    <p:animEffect filter="image" prLst="opacity: 0.25">
                                      <p:cBhvr rctx="IE">
                                        <p:cTn id="47" dur="indefinite"/>
                                        <p:tgtEl>
                                          <p:spTgt spid="54"/>
                                        </p:tgtEl>
                                      </p:cBhvr>
                                    </p:animEffect>
                                  </p:childTnLst>
                                </p:cTn>
                              </p:par>
                              <p:par>
                                <p:cTn id="48" presetID="9" presetClass="emph" presetSubtype="0" nodeType="withEffect">
                                  <p:stCondLst>
                                    <p:cond delay="0"/>
                                  </p:stCondLst>
                                  <p:childTnLst>
                                    <p:set>
                                      <p:cBhvr>
                                        <p:cTn id="49" dur="indefinite"/>
                                        <p:tgtEl>
                                          <p:spTgt spid="7"/>
                                        </p:tgtEl>
                                        <p:attrNameLst>
                                          <p:attrName>style.opacity</p:attrName>
                                        </p:attrNameLst>
                                      </p:cBhvr>
                                      <p:to>
                                        <p:strVal val="0.25"/>
                                      </p:to>
                                    </p:set>
                                    <p:animEffect filter="image" prLst="opacity: 0.25">
                                      <p:cBhvr rctx="IE">
                                        <p:cTn id="50" dur="indefinite"/>
                                        <p:tgtEl>
                                          <p:spTgt spid="7"/>
                                        </p:tgtEl>
                                      </p:cBhvr>
                                    </p:animEffect>
                                  </p:childTnLst>
                                </p:cTn>
                              </p:par>
                              <p:par>
                                <p:cTn id="51" presetID="9" presetClass="emph" presetSubtype="0" nodeType="withEffect">
                                  <p:stCondLst>
                                    <p:cond delay="0"/>
                                  </p:stCondLst>
                                  <p:childTnLst>
                                    <p:set>
                                      <p:cBhvr>
                                        <p:cTn id="52" dur="indefinite"/>
                                        <p:tgtEl>
                                          <p:spTgt spid="2"/>
                                        </p:tgtEl>
                                        <p:attrNameLst>
                                          <p:attrName>style.opacity</p:attrName>
                                        </p:attrNameLst>
                                      </p:cBhvr>
                                      <p:to>
                                        <p:strVal val="0.25"/>
                                      </p:to>
                                    </p:set>
                                    <p:animEffect filter="image" prLst="opacity: 0.25">
                                      <p:cBhvr rctx="IE">
                                        <p:cTn id="53" dur="indefinite"/>
                                        <p:tgtEl>
                                          <p:spTgt spid="2"/>
                                        </p:tgtEl>
                                      </p:cBhvr>
                                    </p:animEffect>
                                  </p:childTnLst>
                                </p:cTn>
                              </p:par>
                              <p:par>
                                <p:cTn id="54" presetID="9" presetClass="emph" presetSubtype="0" grpId="0" nodeType="withEffect">
                                  <p:stCondLst>
                                    <p:cond delay="0"/>
                                  </p:stCondLst>
                                  <p:childTnLst>
                                    <p:set>
                                      <p:cBhvr>
                                        <p:cTn id="55" dur="indefinite"/>
                                        <p:tgtEl>
                                          <p:spTgt spid="5"/>
                                        </p:tgtEl>
                                        <p:attrNameLst>
                                          <p:attrName>style.opacity</p:attrName>
                                        </p:attrNameLst>
                                      </p:cBhvr>
                                      <p:to>
                                        <p:strVal val="0.25"/>
                                      </p:to>
                                    </p:set>
                                    <p:animEffect filter="image" prLst="opacity: 0.25">
                                      <p:cBhvr rctx="IE">
                                        <p:cTn id="56" dur="indefinite"/>
                                        <p:tgtEl>
                                          <p:spTgt spid="5"/>
                                        </p:tgtEl>
                                      </p:cBhvr>
                                    </p:animEffect>
                                  </p:childTnLst>
                                </p:cTn>
                              </p:par>
                              <p:par>
                                <p:cTn id="57" presetID="9" presetClass="emph" presetSubtype="0" nodeType="withEffect">
                                  <p:stCondLst>
                                    <p:cond delay="0"/>
                                  </p:stCondLst>
                                  <p:childTnLst>
                                    <p:set>
                                      <p:cBhvr>
                                        <p:cTn id="58" dur="indefinite"/>
                                        <p:tgtEl>
                                          <p:spTgt spid="6"/>
                                        </p:tgtEl>
                                        <p:attrNameLst>
                                          <p:attrName>style.opacity</p:attrName>
                                        </p:attrNameLst>
                                      </p:cBhvr>
                                      <p:to>
                                        <p:strVal val="0.25"/>
                                      </p:to>
                                    </p:set>
                                    <p:animEffect filter="image" prLst="opacity: 0.25">
                                      <p:cBhvr rctx="IE">
                                        <p:cTn id="59" dur="indefinite"/>
                                        <p:tgtEl>
                                          <p:spTgt spid="6"/>
                                        </p:tgtEl>
                                      </p:cBhvr>
                                    </p:animEffect>
                                  </p:childTnLst>
                                </p:cTn>
                              </p:par>
                              <p:par>
                                <p:cTn id="60" presetID="9" presetClass="emph" presetSubtype="0" grpId="0" nodeType="withEffect">
                                  <p:stCondLst>
                                    <p:cond delay="0"/>
                                  </p:stCondLst>
                                  <p:childTnLst>
                                    <p:set>
                                      <p:cBhvr>
                                        <p:cTn id="61" dur="indefinite"/>
                                        <p:tgtEl>
                                          <p:spTgt spid="13"/>
                                        </p:tgtEl>
                                        <p:attrNameLst>
                                          <p:attrName>style.opacity</p:attrName>
                                        </p:attrNameLst>
                                      </p:cBhvr>
                                      <p:to>
                                        <p:strVal val="0.25"/>
                                      </p:to>
                                    </p:set>
                                    <p:animEffect filter="image" prLst="opacity: 0.25">
                                      <p:cBhvr rctx="IE">
                                        <p:cTn id="62" dur="indefinite"/>
                                        <p:tgtEl>
                                          <p:spTgt spid="13"/>
                                        </p:tgtEl>
                                      </p:cBhvr>
                                    </p:animEffect>
                                  </p:childTnLst>
                                </p:cTn>
                              </p:par>
                              <p:par>
                                <p:cTn id="63" presetID="9" presetClass="emph" presetSubtype="0" nodeType="withEffect">
                                  <p:stCondLst>
                                    <p:cond delay="0"/>
                                  </p:stCondLst>
                                  <p:childTnLst>
                                    <p:set>
                                      <p:cBhvr>
                                        <p:cTn id="64" dur="indefinite"/>
                                        <p:tgtEl>
                                          <p:spTgt spid="11"/>
                                        </p:tgtEl>
                                        <p:attrNameLst>
                                          <p:attrName>style.opacity</p:attrName>
                                        </p:attrNameLst>
                                      </p:cBhvr>
                                      <p:to>
                                        <p:strVal val="0.25"/>
                                      </p:to>
                                    </p:set>
                                    <p:animEffect filter="image" prLst="opacity: 0.25">
                                      <p:cBhvr rctx="IE">
                                        <p:cTn id="65" dur="indefinite"/>
                                        <p:tgtEl>
                                          <p:spTgt spid="11"/>
                                        </p:tgtEl>
                                      </p:cBhvr>
                                    </p:animEffect>
                                  </p:childTnLst>
                                </p:cTn>
                              </p:par>
                              <p:par>
                                <p:cTn id="66" presetID="9" presetClass="emph" presetSubtype="0" nodeType="withEffect">
                                  <p:stCondLst>
                                    <p:cond delay="0"/>
                                  </p:stCondLst>
                                  <p:childTnLst>
                                    <p:set>
                                      <p:cBhvr>
                                        <p:cTn id="67" dur="indefinite"/>
                                        <p:tgtEl>
                                          <p:spTgt spid="21"/>
                                        </p:tgtEl>
                                        <p:attrNameLst>
                                          <p:attrName>style.opacity</p:attrName>
                                        </p:attrNameLst>
                                      </p:cBhvr>
                                      <p:to>
                                        <p:strVal val="0.25"/>
                                      </p:to>
                                    </p:set>
                                    <p:animEffect filter="image" prLst="opacity: 0.25">
                                      <p:cBhvr rctx="IE">
                                        <p:cTn id="68" dur="indefinite"/>
                                        <p:tgtEl>
                                          <p:spTgt spid="21"/>
                                        </p:tgtEl>
                                      </p:cBhvr>
                                    </p:animEffect>
                                  </p:childTnLst>
                                </p:cTn>
                              </p:par>
                              <p:par>
                                <p:cTn id="69" presetID="9" presetClass="emph" presetSubtype="0" nodeType="withEffect">
                                  <p:stCondLst>
                                    <p:cond delay="0"/>
                                  </p:stCondLst>
                                  <p:childTnLst>
                                    <p:set>
                                      <p:cBhvr>
                                        <p:cTn id="70" dur="indefinite"/>
                                        <p:tgtEl>
                                          <p:spTgt spid="22"/>
                                        </p:tgtEl>
                                        <p:attrNameLst>
                                          <p:attrName>style.opacity</p:attrName>
                                        </p:attrNameLst>
                                      </p:cBhvr>
                                      <p:to>
                                        <p:strVal val="0.25"/>
                                      </p:to>
                                    </p:set>
                                    <p:animEffect filter="image" prLst="opacity: 0.25">
                                      <p:cBhvr rctx="IE">
                                        <p:cTn id="71" dur="indefinite"/>
                                        <p:tgtEl>
                                          <p:spTgt spid="22"/>
                                        </p:tgtEl>
                                      </p:cBhvr>
                                    </p:animEffect>
                                  </p:childTnLst>
                                </p:cTn>
                              </p:par>
                              <p:par>
                                <p:cTn id="72" presetID="9" presetClass="emph" presetSubtype="0" grpId="0" nodeType="withEffect">
                                  <p:stCondLst>
                                    <p:cond delay="0"/>
                                  </p:stCondLst>
                                  <p:childTnLst>
                                    <p:set>
                                      <p:cBhvr>
                                        <p:cTn id="73" dur="indefinite"/>
                                        <p:tgtEl>
                                          <p:spTgt spid="26"/>
                                        </p:tgtEl>
                                        <p:attrNameLst>
                                          <p:attrName>style.opacity</p:attrName>
                                        </p:attrNameLst>
                                      </p:cBhvr>
                                      <p:to>
                                        <p:strVal val="0.25"/>
                                      </p:to>
                                    </p:set>
                                    <p:animEffect filter="image" prLst="opacity: 0.25">
                                      <p:cBhvr rctx="IE">
                                        <p:cTn id="74" dur="indefinite"/>
                                        <p:tgtEl>
                                          <p:spTgt spid="26"/>
                                        </p:tgtEl>
                                      </p:cBhvr>
                                    </p:animEffect>
                                  </p:childTnLst>
                                </p:cTn>
                              </p:par>
                              <p:par>
                                <p:cTn id="75" presetID="9" presetClass="emph" presetSubtype="0" grpId="0" nodeType="withEffect">
                                  <p:stCondLst>
                                    <p:cond delay="0"/>
                                  </p:stCondLst>
                                  <p:childTnLst>
                                    <p:set>
                                      <p:cBhvr>
                                        <p:cTn id="76" dur="indefinite"/>
                                        <p:tgtEl>
                                          <p:spTgt spid="33"/>
                                        </p:tgtEl>
                                        <p:attrNameLst>
                                          <p:attrName>style.opacity</p:attrName>
                                        </p:attrNameLst>
                                      </p:cBhvr>
                                      <p:to>
                                        <p:strVal val="0.25"/>
                                      </p:to>
                                    </p:set>
                                    <p:animEffect filter="image" prLst="opacity: 0.25">
                                      <p:cBhvr rctx="IE">
                                        <p:cTn id="77" dur="indefinite"/>
                                        <p:tgtEl>
                                          <p:spTgt spid="33"/>
                                        </p:tgtEl>
                                      </p:cBhvr>
                                    </p:animEffect>
                                  </p:childTnLst>
                                </p:cTn>
                              </p:par>
                              <p:par>
                                <p:cTn id="78" presetID="9" presetClass="emph" presetSubtype="0" grpId="0" nodeType="withEffect">
                                  <p:stCondLst>
                                    <p:cond delay="0"/>
                                  </p:stCondLst>
                                  <p:childTnLst>
                                    <p:set>
                                      <p:cBhvr>
                                        <p:cTn id="79" dur="indefinite"/>
                                        <p:tgtEl>
                                          <p:spTgt spid="34"/>
                                        </p:tgtEl>
                                        <p:attrNameLst>
                                          <p:attrName>style.opacity</p:attrName>
                                        </p:attrNameLst>
                                      </p:cBhvr>
                                      <p:to>
                                        <p:strVal val="0.25"/>
                                      </p:to>
                                    </p:set>
                                    <p:animEffect filter="image" prLst="opacity: 0.25">
                                      <p:cBhvr rctx="IE">
                                        <p:cTn id="80" dur="indefinite"/>
                                        <p:tgtEl>
                                          <p:spTgt spid="34"/>
                                        </p:tgtEl>
                                      </p:cBhvr>
                                    </p:animEffect>
                                  </p:childTnLst>
                                </p:cTn>
                              </p:par>
                              <p:par>
                                <p:cTn id="81" presetID="9" presetClass="emph" presetSubtype="0" nodeType="withEffect">
                                  <p:stCondLst>
                                    <p:cond delay="0"/>
                                  </p:stCondLst>
                                  <p:childTnLst>
                                    <p:set>
                                      <p:cBhvr>
                                        <p:cTn id="82" dur="indefinite"/>
                                        <p:tgtEl>
                                          <p:spTgt spid="37"/>
                                        </p:tgtEl>
                                        <p:attrNameLst>
                                          <p:attrName>style.opacity</p:attrName>
                                        </p:attrNameLst>
                                      </p:cBhvr>
                                      <p:to>
                                        <p:strVal val="0.25"/>
                                      </p:to>
                                    </p:set>
                                    <p:animEffect filter="image" prLst="opacity: 0.25">
                                      <p:cBhvr rctx="IE">
                                        <p:cTn id="83" dur="indefinite"/>
                                        <p:tgtEl>
                                          <p:spTgt spid="37"/>
                                        </p:tgtEl>
                                      </p:cBhvr>
                                    </p:animEffect>
                                  </p:childTnLst>
                                </p:cTn>
                              </p:par>
                              <p:par>
                                <p:cTn id="84" presetID="9" presetClass="emph" presetSubtype="0" nodeType="withEffect">
                                  <p:stCondLst>
                                    <p:cond delay="0"/>
                                  </p:stCondLst>
                                  <p:childTnLst>
                                    <p:set>
                                      <p:cBhvr>
                                        <p:cTn id="85" dur="indefinite"/>
                                        <p:tgtEl>
                                          <p:spTgt spid="38"/>
                                        </p:tgtEl>
                                        <p:attrNameLst>
                                          <p:attrName>style.opacity</p:attrName>
                                        </p:attrNameLst>
                                      </p:cBhvr>
                                      <p:to>
                                        <p:strVal val="0.25"/>
                                      </p:to>
                                    </p:set>
                                    <p:animEffect filter="image" prLst="opacity: 0.25">
                                      <p:cBhvr rctx="IE">
                                        <p:cTn id="86" dur="indefinite"/>
                                        <p:tgtEl>
                                          <p:spTgt spid="38"/>
                                        </p:tgtEl>
                                      </p:cBhvr>
                                    </p:animEffect>
                                  </p:childTnLst>
                                </p:cTn>
                              </p:par>
                            </p:childTnLst>
                          </p:cTn>
                        </p:par>
                      </p:childTnLst>
                    </p:cTn>
                  </p:par>
                  <p:par>
                    <p:cTn id="87" fill="hold">
                      <p:stCondLst>
                        <p:cond delay="indefinite"/>
                      </p:stCondLst>
                      <p:childTnLst>
                        <p:par>
                          <p:cTn id="88" fill="hold">
                            <p:stCondLst>
                              <p:cond delay="0"/>
                            </p:stCondLst>
                            <p:childTnLst>
                              <p:par>
                                <p:cTn id="89" presetID="23" presetClass="entr" presetSubtype="16" fill="hold" grpId="0" nodeType="clickEffect">
                                  <p:stCondLst>
                                    <p:cond delay="0"/>
                                  </p:stCondLst>
                                  <p:childTnLst>
                                    <p:set>
                                      <p:cBhvr>
                                        <p:cTn id="90" dur="1" fill="hold">
                                          <p:stCondLst>
                                            <p:cond delay="0"/>
                                          </p:stCondLst>
                                        </p:cTn>
                                        <p:tgtEl>
                                          <p:spTgt spid="15"/>
                                        </p:tgtEl>
                                        <p:attrNameLst>
                                          <p:attrName>style.visibility</p:attrName>
                                        </p:attrNameLst>
                                      </p:cBhvr>
                                      <p:to>
                                        <p:strVal val="visible"/>
                                      </p:to>
                                    </p:set>
                                    <p:anim calcmode="lin" valueType="num">
                                      <p:cBhvr>
                                        <p:cTn id="91" dur="500" fill="hold"/>
                                        <p:tgtEl>
                                          <p:spTgt spid="15"/>
                                        </p:tgtEl>
                                        <p:attrNameLst>
                                          <p:attrName>ppt_w</p:attrName>
                                        </p:attrNameLst>
                                      </p:cBhvr>
                                      <p:tavLst>
                                        <p:tav tm="0">
                                          <p:val>
                                            <p:fltVal val="0"/>
                                          </p:val>
                                        </p:tav>
                                        <p:tav tm="100000">
                                          <p:val>
                                            <p:strVal val="#ppt_w"/>
                                          </p:val>
                                        </p:tav>
                                      </p:tavLst>
                                    </p:anim>
                                    <p:anim calcmode="lin" valueType="num">
                                      <p:cBhvr>
                                        <p:cTn id="92" dur="500" fill="hold"/>
                                        <p:tgtEl>
                                          <p:spTgt spid="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 grpId="0"/>
      <p:bldP spid="13" grpId="0" animBg="1"/>
      <p:bldP spid="26" grpId="0"/>
      <p:bldP spid="33" grpId="0" animBg="1"/>
      <p:bldP spid="34" grpId="0" animBg="1"/>
      <p:bldP spid="39" grpId="0" animBg="1"/>
      <p:bldP spid="39" grpId="1" animBg="1"/>
      <p:bldP spid="41" grpId="0" animBg="1"/>
      <p:bldP spid="41" grpId="1" animBg="1"/>
      <p:bldP spid="43" grpId="0" animBg="1"/>
      <p:bldP spid="43" grpId="1"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BA87F171-FB59-356A-8471-9B68C3887694}"/>
            </a:ext>
          </a:extLst>
        </p:cNvPr>
        <p:cNvGrpSpPr/>
        <p:nvPr/>
      </p:nvGrpSpPr>
      <p:grpSpPr>
        <a:xfrm>
          <a:off x="0" y="0"/>
          <a:ext cx="0" cy="0"/>
          <a:chOff x="0" y="0"/>
          <a:chExt cx="0" cy="0"/>
        </a:xfrm>
      </p:grpSpPr>
      <p:sp>
        <p:nvSpPr>
          <p:cNvPr id="2" name="Google Shape;55;p9">
            <a:extLst>
              <a:ext uri="{FF2B5EF4-FFF2-40B4-BE49-F238E27FC236}">
                <a16:creationId xmlns:a16="http://schemas.microsoft.com/office/drawing/2014/main" id="{3356D6EC-642F-91F6-5AAE-77F407DBA42E}"/>
              </a:ext>
            </a:extLst>
          </p:cNvPr>
          <p:cNvSpPr txBox="1">
            <a:spLocks/>
          </p:cNvSpPr>
          <p:nvPr/>
        </p:nvSpPr>
        <p:spPr>
          <a:xfrm>
            <a:off x="11283638" y="6286400"/>
            <a:ext cx="858900" cy="525000"/>
          </a:xfrm>
          <a:prstGeom prst="rect">
            <a:avLst/>
          </a:prstGeom>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Clr>
                <a:srgbClr val="000000"/>
              </a:buClr>
              <a:buSzPts val="1800"/>
              <a:buFont typeface="Arial"/>
              <a:buNone/>
              <a:defRPr/>
            </a:pPr>
            <a:fld id="{00000000-1234-1234-1234-123412341234}" type="slidenum">
              <a:rPr lang="en-US" sz="2160" kern="0" smtClean="0">
                <a:solidFill>
                  <a:schemeClr val="accent2">
                    <a:lumMod val="75000"/>
                  </a:schemeClr>
                </a:solidFill>
                <a:latin typeface="Arial"/>
                <a:cs typeface="Arial"/>
                <a:sym typeface="Arial"/>
              </a:rPr>
              <a:pPr algn="r">
                <a:buClr>
                  <a:srgbClr val="000000"/>
                </a:buClr>
                <a:buSzPts val="1800"/>
                <a:buFont typeface="Arial"/>
                <a:buNone/>
                <a:defRPr/>
              </a:pPr>
              <a:t>7</a:t>
            </a:fld>
            <a:endParaRPr lang="en-US" sz="2160" kern="0">
              <a:solidFill>
                <a:schemeClr val="accent2">
                  <a:lumMod val="75000"/>
                </a:schemeClr>
              </a:solidFill>
              <a:latin typeface="Arial"/>
              <a:cs typeface="Arial"/>
              <a:sym typeface="Arial"/>
            </a:endParaRPr>
          </a:p>
        </p:txBody>
      </p:sp>
      <p:pic>
        <p:nvPicPr>
          <p:cNvPr id="4" name="Picture 3" descr="gpuhammer icon">
            <a:extLst>
              <a:ext uri="{FF2B5EF4-FFF2-40B4-BE49-F238E27FC236}">
                <a16:creationId xmlns:a16="http://schemas.microsoft.com/office/drawing/2014/main" id="{79514B34-73BF-41E3-4533-BF6736F27F3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307" b="96540" l="3881" r="98209">
                        <a14:foregroundMark x1="3881" y1="41003" x2="8742" y2="41638"/>
                        <a14:foregroundMark x1="31429" y1="75317" x2="31429" y2="80507"/>
                        <a14:foregroundMark x1="37100" y1="74971" x2="40085" y2="77451"/>
                        <a14:foregroundMark x1="42345" y1="69608" x2="42345" y2="69608"/>
                        <a14:foregroundMark x1="42516" y1="56228" x2="42516" y2="56228"/>
                        <a14:foregroundMark x1="33731" y1="52480" x2="33731" y2="52480"/>
                        <a14:foregroundMark x1="26567" y1="58708" x2="26567" y2="58708"/>
                        <a14:foregroundMark x1="34030" y1="66724" x2="34030" y2="66724"/>
                        <a14:foregroundMark x1="26055" y1="73414" x2="26055" y2="73414"/>
                        <a14:foregroundMark x1="32580" y1="89216" x2="32580" y2="89216"/>
                        <a14:foregroundMark x1="19744" y1="96540" x2="19744" y2="96540"/>
                        <a14:foregroundMark x1="64051" y1="74625" x2="64051" y2="74625"/>
                        <a14:foregroundMark x1="55352" y1="45617" x2="55352" y2="45617"/>
                        <a14:foregroundMark x1="54030" y1="34948" x2="54030" y2="34948"/>
                        <a14:foregroundMark x1="73945" y1="6805" x2="73945" y2="6805"/>
                        <a14:foregroundMark x1="75991" y1="2307" x2="75991" y2="2307"/>
                        <a14:foregroundMark x1="74840" y1="36101" x2="74840" y2="36101"/>
                        <a14:foregroundMark x1="94456" y1="68051" x2="94456" y2="68051"/>
                        <a14:foregroundMark x1="94115" y1="50519" x2="94115" y2="50519"/>
                        <a14:foregroundMark x1="93859" y1="80911" x2="93859" y2="80911"/>
                        <a14:foregroundMark x1="98209" y1="68627" x2="98209" y2="68627"/>
                      </a14:backgroundRemoval>
                    </a14:imgEffect>
                  </a14:imgLayer>
                </a14:imgProps>
              </a:ext>
            </a:extLst>
          </a:blip>
          <a:stretch>
            <a:fillRect/>
          </a:stretch>
        </p:blipFill>
        <p:spPr>
          <a:xfrm>
            <a:off x="9304037" y="2436612"/>
            <a:ext cx="1529411" cy="1130916"/>
          </a:xfrm>
          <a:prstGeom prst="rect">
            <a:avLst/>
          </a:prstGeom>
        </p:spPr>
      </p:pic>
      <p:pic>
        <p:nvPicPr>
          <p:cNvPr id="6" name="Picture 5">
            <a:extLst>
              <a:ext uri="{FF2B5EF4-FFF2-40B4-BE49-F238E27FC236}">
                <a16:creationId xmlns:a16="http://schemas.microsoft.com/office/drawing/2014/main" id="{EAF13889-1C6B-018F-E413-D6ED85EF1C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1856" y="2499590"/>
            <a:ext cx="3548285" cy="1317935"/>
          </a:xfrm>
          <a:prstGeom prst="rect">
            <a:avLst/>
          </a:prstGeom>
        </p:spPr>
      </p:pic>
      <p:pic>
        <p:nvPicPr>
          <p:cNvPr id="13" name="Picture 12">
            <a:extLst>
              <a:ext uri="{FF2B5EF4-FFF2-40B4-BE49-F238E27FC236}">
                <a16:creationId xmlns:a16="http://schemas.microsoft.com/office/drawing/2014/main" id="{C80C669C-01D7-C63B-ED72-EB491EBA12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27464" y="2549371"/>
            <a:ext cx="1218375" cy="1218375"/>
          </a:xfrm>
          <a:prstGeom prst="rect">
            <a:avLst/>
          </a:prstGeom>
        </p:spPr>
      </p:pic>
      <p:pic>
        <p:nvPicPr>
          <p:cNvPr id="14" name="Picture 13">
            <a:extLst>
              <a:ext uri="{FF2B5EF4-FFF2-40B4-BE49-F238E27FC236}">
                <a16:creationId xmlns:a16="http://schemas.microsoft.com/office/drawing/2014/main" id="{CB852B33-01B8-8217-3682-98C1582FED07}"/>
              </a:ext>
            </a:extLst>
          </p:cNvPr>
          <p:cNvPicPr>
            <a:picLocks noChangeAspect="1"/>
          </p:cNvPicPr>
          <p:nvPr/>
        </p:nvPicPr>
        <p:blipFill>
          <a:blip r:embed="rId7"/>
          <a:stretch>
            <a:fillRect/>
          </a:stretch>
        </p:blipFill>
        <p:spPr>
          <a:xfrm rot="16200000">
            <a:off x="1220587" y="2805646"/>
            <a:ext cx="825721" cy="825721"/>
          </a:xfrm>
          <a:prstGeom prst="rect">
            <a:avLst/>
          </a:prstGeom>
        </p:spPr>
      </p:pic>
      <p:pic>
        <p:nvPicPr>
          <p:cNvPr id="15" name="Picture 14">
            <a:extLst>
              <a:ext uri="{FF2B5EF4-FFF2-40B4-BE49-F238E27FC236}">
                <a16:creationId xmlns:a16="http://schemas.microsoft.com/office/drawing/2014/main" id="{87946EA0-39AE-7589-D744-15AA05C994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9124" y="2942870"/>
            <a:ext cx="762926" cy="762926"/>
          </a:xfrm>
          <a:prstGeom prst="rect">
            <a:avLst/>
          </a:prstGeom>
        </p:spPr>
      </p:pic>
      <p:pic>
        <p:nvPicPr>
          <p:cNvPr id="17" name="Picture 16">
            <a:extLst>
              <a:ext uri="{FF2B5EF4-FFF2-40B4-BE49-F238E27FC236}">
                <a16:creationId xmlns:a16="http://schemas.microsoft.com/office/drawing/2014/main" id="{0B59A23D-B0F0-9525-A3A3-C57F6D2291D9}"/>
              </a:ext>
            </a:extLst>
          </p:cNvPr>
          <p:cNvPicPr>
            <a:picLocks noChangeAspect="1"/>
          </p:cNvPicPr>
          <p:nvPr/>
        </p:nvPicPr>
        <p:blipFill>
          <a:blip r:embed="rId9"/>
          <a:stretch>
            <a:fillRect/>
          </a:stretch>
        </p:blipFill>
        <p:spPr>
          <a:xfrm>
            <a:off x="2703820" y="3367310"/>
            <a:ext cx="400436" cy="400436"/>
          </a:xfrm>
          <a:prstGeom prst="rect">
            <a:avLst/>
          </a:prstGeom>
        </p:spPr>
      </p:pic>
      <p:sp>
        <p:nvSpPr>
          <p:cNvPr id="18" name="Speech Bubble: Rectangle with Corners Rounded 17">
            <a:extLst>
              <a:ext uri="{FF2B5EF4-FFF2-40B4-BE49-F238E27FC236}">
                <a16:creationId xmlns:a16="http://schemas.microsoft.com/office/drawing/2014/main" id="{CC9CDC51-1958-B518-5846-0649F7C75187}"/>
              </a:ext>
            </a:extLst>
          </p:cNvPr>
          <p:cNvSpPr/>
          <p:nvPr/>
        </p:nvSpPr>
        <p:spPr>
          <a:xfrm>
            <a:off x="490717" y="4209773"/>
            <a:ext cx="3265078" cy="611380"/>
          </a:xfrm>
          <a:prstGeom prst="wedgeRoundRectCallout">
            <a:avLst>
              <a:gd name="adj1" fmla="val -18845"/>
              <a:gd name="adj2" fmla="val 46089"/>
              <a:gd name="adj3" fmla="val 16667"/>
            </a:avLst>
          </a:prstGeom>
          <a:solidFill>
            <a:srgbClr val="FFD966">
              <a:alpha val="50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pPr algn="ctr"/>
            <a:r>
              <a:rPr lang="en-US">
                <a:solidFill>
                  <a:schemeClr val="tx1"/>
                </a:solidFill>
                <a:latin typeface="Aptos" panose="020B0004020202020204" pitchFamily="34" charset="0"/>
              </a:rPr>
              <a:t>Targets </a:t>
            </a:r>
            <a:r>
              <a:rPr lang="en-US" b="1">
                <a:solidFill>
                  <a:schemeClr val="accent5">
                    <a:lumMod val="75000"/>
                  </a:schemeClr>
                </a:solidFill>
                <a:latin typeface="Aptos" panose="020B0004020202020204" pitchFamily="34" charset="0"/>
              </a:rPr>
              <a:t>CPU’s DRAM</a:t>
            </a:r>
            <a:r>
              <a:rPr lang="en-US">
                <a:solidFill>
                  <a:schemeClr val="tx1"/>
                </a:solidFill>
                <a:latin typeface="Aptos" panose="020B0004020202020204" pitchFamily="34" charset="0"/>
              </a:rPr>
              <a:t>, affects </a:t>
            </a:r>
            <a:r>
              <a:rPr lang="en-US" b="1">
                <a:solidFill>
                  <a:schemeClr val="accent5">
                    <a:lumMod val="75000"/>
                  </a:schemeClr>
                </a:solidFill>
                <a:latin typeface="Aptos" panose="020B0004020202020204" pitchFamily="34" charset="0"/>
              </a:rPr>
              <a:t>CPU process</a:t>
            </a:r>
            <a:endParaRPr lang="en-IN" b="1">
              <a:solidFill>
                <a:schemeClr val="accent5">
                  <a:lumMod val="75000"/>
                </a:schemeClr>
              </a:solidFill>
              <a:latin typeface="Aptos" panose="020B0004020202020204" pitchFamily="34" charset="0"/>
            </a:endParaRPr>
          </a:p>
        </p:txBody>
      </p:sp>
      <p:sp>
        <p:nvSpPr>
          <p:cNvPr id="19" name="Speech Bubble: Rectangle with Corners Rounded 18">
            <a:extLst>
              <a:ext uri="{FF2B5EF4-FFF2-40B4-BE49-F238E27FC236}">
                <a16:creationId xmlns:a16="http://schemas.microsoft.com/office/drawing/2014/main" id="{DF9C1ADB-DAA1-2BA2-71FC-BE6FBC4514C6}"/>
              </a:ext>
            </a:extLst>
          </p:cNvPr>
          <p:cNvSpPr/>
          <p:nvPr/>
        </p:nvSpPr>
        <p:spPr>
          <a:xfrm>
            <a:off x="4463459" y="4209773"/>
            <a:ext cx="3265078" cy="611380"/>
          </a:xfrm>
          <a:prstGeom prst="wedgeRoundRectCallout">
            <a:avLst>
              <a:gd name="adj1" fmla="val -18845"/>
              <a:gd name="adj2" fmla="val 46089"/>
              <a:gd name="adj3" fmla="val 16667"/>
            </a:avLst>
          </a:prstGeom>
          <a:solidFill>
            <a:srgbClr val="FFD966">
              <a:alpha val="50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pPr algn="ctr"/>
            <a:r>
              <a:rPr lang="en-US">
                <a:solidFill>
                  <a:schemeClr val="tx1"/>
                </a:solidFill>
                <a:latin typeface="Aptos" panose="020B0004020202020204" pitchFamily="34" charset="0"/>
              </a:rPr>
              <a:t>Targets </a:t>
            </a:r>
            <a:r>
              <a:rPr lang="en-US" b="1">
                <a:solidFill>
                  <a:schemeClr val="accent5">
                    <a:lumMod val="75000"/>
                  </a:schemeClr>
                </a:solidFill>
                <a:latin typeface="Aptos" panose="020B0004020202020204" pitchFamily="34" charset="0"/>
              </a:rPr>
              <a:t>CPU’s DRAM</a:t>
            </a:r>
            <a:r>
              <a:rPr lang="en-US">
                <a:solidFill>
                  <a:schemeClr val="tx1"/>
                </a:solidFill>
                <a:latin typeface="Aptos" panose="020B0004020202020204" pitchFamily="34" charset="0"/>
              </a:rPr>
              <a:t>, affects </a:t>
            </a:r>
            <a:r>
              <a:rPr lang="en-US" b="1">
                <a:solidFill>
                  <a:schemeClr val="accent6">
                    <a:lumMod val="75000"/>
                  </a:schemeClr>
                </a:solidFill>
                <a:latin typeface="Aptos" panose="020B0004020202020204" pitchFamily="34" charset="0"/>
              </a:rPr>
              <a:t>GPU process</a:t>
            </a:r>
            <a:endParaRPr lang="en-IN" b="1">
              <a:solidFill>
                <a:schemeClr val="accent6">
                  <a:lumMod val="75000"/>
                </a:schemeClr>
              </a:solidFill>
              <a:latin typeface="Aptos" panose="020B0004020202020204" pitchFamily="34" charset="0"/>
            </a:endParaRPr>
          </a:p>
        </p:txBody>
      </p:sp>
      <p:sp>
        <p:nvSpPr>
          <p:cNvPr id="20" name="Speech Bubble: Rectangle with Corners Rounded 19">
            <a:extLst>
              <a:ext uri="{FF2B5EF4-FFF2-40B4-BE49-F238E27FC236}">
                <a16:creationId xmlns:a16="http://schemas.microsoft.com/office/drawing/2014/main" id="{806BE757-BF74-060C-4AA8-C0ADB8494CF5}"/>
              </a:ext>
            </a:extLst>
          </p:cNvPr>
          <p:cNvSpPr/>
          <p:nvPr/>
        </p:nvSpPr>
        <p:spPr>
          <a:xfrm>
            <a:off x="8436205" y="4213306"/>
            <a:ext cx="3265078" cy="611380"/>
          </a:xfrm>
          <a:prstGeom prst="wedgeRoundRectCallout">
            <a:avLst>
              <a:gd name="adj1" fmla="val -18845"/>
              <a:gd name="adj2" fmla="val 46089"/>
              <a:gd name="adj3" fmla="val 16667"/>
            </a:avLst>
          </a:prstGeom>
          <a:solidFill>
            <a:srgbClr val="FFD966">
              <a:alpha val="50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pPr algn="ctr"/>
            <a:r>
              <a:rPr lang="en-IN">
                <a:solidFill>
                  <a:schemeClr val="tx1"/>
                </a:solidFill>
              </a:rPr>
              <a:t>Targets </a:t>
            </a:r>
            <a:r>
              <a:rPr lang="en-IN" b="1">
                <a:solidFill>
                  <a:schemeClr val="accent6">
                    <a:lumMod val="75000"/>
                  </a:schemeClr>
                </a:solidFill>
              </a:rPr>
              <a:t>GPU's DRAM </a:t>
            </a:r>
            <a:r>
              <a:rPr lang="en-IN">
                <a:solidFill>
                  <a:schemeClr val="tx1"/>
                </a:solidFill>
              </a:rPr>
              <a:t>affects </a:t>
            </a:r>
            <a:r>
              <a:rPr lang="en-IN" b="1">
                <a:solidFill>
                  <a:schemeClr val="accent6">
                    <a:lumMod val="75000"/>
                  </a:schemeClr>
                </a:solidFill>
              </a:rPr>
              <a:t>GPU process</a:t>
            </a:r>
            <a:endParaRPr lang="en-IN" b="1">
              <a:solidFill>
                <a:schemeClr val="accent6">
                  <a:lumMod val="75000"/>
                </a:schemeClr>
              </a:solidFill>
              <a:latin typeface="Aptos" panose="020B0004020202020204" pitchFamily="34" charset="0"/>
            </a:endParaRPr>
          </a:p>
        </p:txBody>
      </p:sp>
      <p:sp>
        <p:nvSpPr>
          <p:cNvPr id="21" name="Google Shape;53;p9">
            <a:extLst>
              <a:ext uri="{FF2B5EF4-FFF2-40B4-BE49-F238E27FC236}">
                <a16:creationId xmlns:a16="http://schemas.microsoft.com/office/drawing/2014/main" id="{5BA62439-75EB-B0AF-BE5C-D1B833877627}"/>
              </a:ext>
            </a:extLst>
          </p:cNvPr>
          <p:cNvSpPr txBox="1">
            <a:spLocks/>
          </p:cNvSpPr>
          <p:nvPr/>
        </p:nvSpPr>
        <p:spPr>
          <a:xfrm>
            <a:off x="343909" y="991368"/>
            <a:ext cx="3558694" cy="516182"/>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pPr algn="ctr"/>
            <a:r>
              <a:rPr lang="en-US" sz="3600" b="1" dirty="0">
                <a:solidFill>
                  <a:schemeClr val="accent1">
                    <a:lumMod val="75000"/>
                  </a:schemeClr>
                </a:solidFill>
              </a:rPr>
              <a:t>CPU </a:t>
            </a:r>
            <a:r>
              <a:rPr lang="en-US" sz="3600" b="1" dirty="0" err="1">
                <a:solidFill>
                  <a:schemeClr val="accent1">
                    <a:lumMod val="75000"/>
                  </a:schemeClr>
                </a:solidFill>
              </a:rPr>
              <a:t>Rowhammer</a:t>
            </a:r>
            <a:endParaRPr lang="en-US" sz="3600" b="1" dirty="0">
              <a:solidFill>
                <a:schemeClr val="accent1">
                  <a:lumMod val="75000"/>
                </a:schemeClr>
              </a:solidFill>
            </a:endParaRPr>
          </a:p>
        </p:txBody>
      </p:sp>
      <p:sp>
        <p:nvSpPr>
          <p:cNvPr id="22" name="Google Shape;53;p9">
            <a:extLst>
              <a:ext uri="{FF2B5EF4-FFF2-40B4-BE49-F238E27FC236}">
                <a16:creationId xmlns:a16="http://schemas.microsoft.com/office/drawing/2014/main" id="{D9C6FBDA-48F2-B4FD-73D1-F0442F0759EC}"/>
              </a:ext>
            </a:extLst>
          </p:cNvPr>
          <p:cNvSpPr txBox="1">
            <a:spLocks/>
          </p:cNvSpPr>
          <p:nvPr/>
        </p:nvSpPr>
        <p:spPr>
          <a:xfrm>
            <a:off x="4316654" y="1053091"/>
            <a:ext cx="3558694" cy="516182"/>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pPr algn="ctr"/>
            <a:r>
              <a:rPr lang="en-US" sz="3600" b="1" err="1">
                <a:solidFill>
                  <a:schemeClr val="accent1">
                    <a:lumMod val="75000"/>
                  </a:schemeClr>
                </a:solidFill>
              </a:rPr>
              <a:t>PRowhammer</a:t>
            </a:r>
            <a:endParaRPr lang="en-US" sz="2400" b="1">
              <a:solidFill>
                <a:schemeClr val="accent1">
                  <a:lumMod val="75000"/>
                </a:schemeClr>
              </a:solidFill>
            </a:endParaRPr>
          </a:p>
        </p:txBody>
      </p:sp>
      <p:sp>
        <p:nvSpPr>
          <p:cNvPr id="23" name="Google Shape;53;p9">
            <a:extLst>
              <a:ext uri="{FF2B5EF4-FFF2-40B4-BE49-F238E27FC236}">
                <a16:creationId xmlns:a16="http://schemas.microsoft.com/office/drawing/2014/main" id="{720D3371-C701-F484-94FD-58B19B179371}"/>
              </a:ext>
            </a:extLst>
          </p:cNvPr>
          <p:cNvSpPr txBox="1">
            <a:spLocks/>
          </p:cNvSpPr>
          <p:nvPr/>
        </p:nvSpPr>
        <p:spPr>
          <a:xfrm>
            <a:off x="8289399" y="991368"/>
            <a:ext cx="3558694" cy="516182"/>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pPr algn="ctr"/>
            <a:r>
              <a:rPr lang="en-US" sz="3600" b="1">
                <a:solidFill>
                  <a:schemeClr val="accent1">
                    <a:lumMod val="75000"/>
                  </a:schemeClr>
                </a:solidFill>
              </a:rPr>
              <a:t>GPU </a:t>
            </a:r>
          </a:p>
          <a:p>
            <a:pPr algn="ctr"/>
            <a:r>
              <a:rPr lang="en-US" sz="3600" b="1" err="1">
                <a:solidFill>
                  <a:schemeClr val="accent1">
                    <a:lumMod val="75000"/>
                  </a:schemeClr>
                </a:solidFill>
              </a:rPr>
              <a:t>Rowhammer</a:t>
            </a:r>
            <a:endParaRPr lang="en-US" sz="2400" b="1">
              <a:solidFill>
                <a:schemeClr val="accent1">
                  <a:lumMod val="75000"/>
                </a:schemeClr>
              </a:solidFill>
            </a:endParaRPr>
          </a:p>
        </p:txBody>
      </p:sp>
      <p:sp>
        <p:nvSpPr>
          <p:cNvPr id="3" name="TextBox 2">
            <a:extLst>
              <a:ext uri="{FF2B5EF4-FFF2-40B4-BE49-F238E27FC236}">
                <a16:creationId xmlns:a16="http://schemas.microsoft.com/office/drawing/2014/main" id="{CE3E0E02-5E58-406F-6B72-30FC45E9FAD1}"/>
              </a:ext>
            </a:extLst>
          </p:cNvPr>
          <p:cNvSpPr txBox="1"/>
          <p:nvPr/>
        </p:nvSpPr>
        <p:spPr>
          <a:xfrm>
            <a:off x="490717" y="4958645"/>
            <a:ext cx="3941528" cy="1631216"/>
          </a:xfrm>
          <a:prstGeom prst="rect">
            <a:avLst/>
          </a:prstGeom>
          <a:noFill/>
        </p:spPr>
        <p:txBody>
          <a:bodyPr wrap="none" rtlCol="0">
            <a:spAutoFit/>
          </a:bodyPr>
          <a:lstStyle/>
          <a:p>
            <a:r>
              <a:rPr lang="en-US" sz="2000" dirty="0"/>
              <a:t>Flipping bits [ISCA ’14]</a:t>
            </a:r>
          </a:p>
          <a:p>
            <a:r>
              <a:rPr lang="en-US" sz="2000" dirty="0"/>
              <a:t>Zenhammer [USENIX Security ’24]</a:t>
            </a:r>
          </a:p>
          <a:p>
            <a:r>
              <a:rPr lang="en-US" sz="2000" dirty="0" err="1"/>
              <a:t>Rambleed</a:t>
            </a:r>
            <a:r>
              <a:rPr lang="en-US" sz="2000" dirty="0"/>
              <a:t> [S&amp;P ’20]</a:t>
            </a:r>
          </a:p>
          <a:p>
            <a:r>
              <a:rPr lang="en-US" sz="2000" dirty="0" err="1"/>
              <a:t>TRRespass</a:t>
            </a:r>
            <a:r>
              <a:rPr lang="en-US" sz="2000" dirty="0"/>
              <a:t> [S&amp;P ’20]</a:t>
            </a:r>
          </a:p>
          <a:p>
            <a:r>
              <a:rPr lang="en-US" sz="2000" dirty="0"/>
              <a:t>Flip Feng Shui [USENIX Security ’16] </a:t>
            </a:r>
            <a:endParaRPr lang="en-IN" sz="2000" dirty="0"/>
          </a:p>
        </p:txBody>
      </p:sp>
      <p:sp>
        <p:nvSpPr>
          <p:cNvPr id="5" name="TextBox 4">
            <a:extLst>
              <a:ext uri="{FF2B5EF4-FFF2-40B4-BE49-F238E27FC236}">
                <a16:creationId xmlns:a16="http://schemas.microsoft.com/office/drawing/2014/main" id="{CED9FB65-FFAC-21E6-235B-031FA2CE06B5}"/>
              </a:ext>
            </a:extLst>
          </p:cNvPr>
          <p:cNvSpPr txBox="1"/>
          <p:nvPr/>
        </p:nvSpPr>
        <p:spPr>
          <a:xfrm>
            <a:off x="8289399" y="5203065"/>
            <a:ext cx="3823483" cy="707886"/>
          </a:xfrm>
          <a:prstGeom prst="rect">
            <a:avLst/>
          </a:prstGeom>
          <a:noFill/>
        </p:spPr>
        <p:txBody>
          <a:bodyPr wrap="none" rtlCol="0">
            <a:spAutoFit/>
          </a:bodyPr>
          <a:lstStyle/>
          <a:p>
            <a:r>
              <a:rPr lang="en-US" sz="2000" dirty="0" err="1"/>
              <a:t>GPUHammer</a:t>
            </a:r>
            <a:r>
              <a:rPr lang="en-US" sz="2000" dirty="0"/>
              <a:t> [USENIX Security ’25]</a:t>
            </a:r>
          </a:p>
          <a:p>
            <a:r>
              <a:rPr lang="en-US" sz="2000" dirty="0" err="1"/>
              <a:t>GDDRHammer</a:t>
            </a:r>
            <a:r>
              <a:rPr lang="en-US" sz="2000" dirty="0"/>
              <a:t> [S&amp;P ’26]</a:t>
            </a:r>
            <a:endParaRPr lang="en-IN" sz="2000" dirty="0"/>
          </a:p>
        </p:txBody>
      </p:sp>
    </p:spTree>
    <p:extLst>
      <p:ext uri="{BB962C8B-B14F-4D97-AF65-F5344CB8AC3E}">
        <p14:creationId xmlns:p14="http://schemas.microsoft.com/office/powerpoint/2010/main" val="39999218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fade">
                                      <p:cBhvr>
                                        <p:cTn id="36" dur="500"/>
                                        <p:tgtEl>
                                          <p:spTgt spid="23"/>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5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mph" presetSubtype="0" nodeType="clickEffect">
                                  <p:stCondLst>
                                    <p:cond delay="0"/>
                                  </p:stCondLst>
                                  <p:childTnLst>
                                    <p:set>
                                      <p:cBhvr>
                                        <p:cTn id="44" dur="indefinite"/>
                                        <p:tgtEl>
                                          <p:spTgt spid="13"/>
                                        </p:tgtEl>
                                        <p:attrNameLst>
                                          <p:attrName>style.opacity</p:attrName>
                                        </p:attrNameLst>
                                      </p:cBhvr>
                                      <p:to>
                                        <p:strVal val="0.25"/>
                                      </p:to>
                                    </p:set>
                                    <p:animEffect filter="image" prLst="opacity: 0.25">
                                      <p:cBhvr rctx="IE">
                                        <p:cTn id="45" dur="indefinite"/>
                                        <p:tgtEl>
                                          <p:spTgt spid="13"/>
                                        </p:tgtEl>
                                      </p:cBhvr>
                                    </p:animEffect>
                                  </p:childTnLst>
                                </p:cTn>
                              </p:par>
                              <p:par>
                                <p:cTn id="46" presetID="9" presetClass="emph" presetSubtype="0" nodeType="withEffect">
                                  <p:stCondLst>
                                    <p:cond delay="0"/>
                                  </p:stCondLst>
                                  <p:childTnLst>
                                    <p:set>
                                      <p:cBhvr>
                                        <p:cTn id="47" dur="indefinite"/>
                                        <p:tgtEl>
                                          <p:spTgt spid="14"/>
                                        </p:tgtEl>
                                        <p:attrNameLst>
                                          <p:attrName>style.opacity</p:attrName>
                                        </p:attrNameLst>
                                      </p:cBhvr>
                                      <p:to>
                                        <p:strVal val="0.25"/>
                                      </p:to>
                                    </p:set>
                                    <p:animEffect filter="image" prLst="opacity: 0.25">
                                      <p:cBhvr rctx="IE">
                                        <p:cTn id="48" dur="indefinite"/>
                                        <p:tgtEl>
                                          <p:spTgt spid="14"/>
                                        </p:tgtEl>
                                      </p:cBhvr>
                                    </p:animEffect>
                                  </p:childTnLst>
                                </p:cTn>
                              </p:par>
                              <p:par>
                                <p:cTn id="49" presetID="9" presetClass="emph" presetSubtype="0" nodeType="withEffect">
                                  <p:stCondLst>
                                    <p:cond delay="0"/>
                                  </p:stCondLst>
                                  <p:childTnLst>
                                    <p:set>
                                      <p:cBhvr>
                                        <p:cTn id="50" dur="indefinite"/>
                                        <p:tgtEl>
                                          <p:spTgt spid="15"/>
                                        </p:tgtEl>
                                        <p:attrNameLst>
                                          <p:attrName>style.opacity</p:attrName>
                                        </p:attrNameLst>
                                      </p:cBhvr>
                                      <p:to>
                                        <p:strVal val="0.25"/>
                                      </p:to>
                                    </p:set>
                                    <p:animEffect filter="image" prLst="opacity: 0.25">
                                      <p:cBhvr rctx="IE">
                                        <p:cTn id="51" dur="indefinite"/>
                                        <p:tgtEl>
                                          <p:spTgt spid="15"/>
                                        </p:tgtEl>
                                      </p:cBhvr>
                                    </p:animEffect>
                                  </p:childTnLst>
                                </p:cTn>
                              </p:par>
                              <p:par>
                                <p:cTn id="52" presetID="9" presetClass="emph" presetSubtype="0" nodeType="withEffect">
                                  <p:stCondLst>
                                    <p:cond delay="0"/>
                                  </p:stCondLst>
                                  <p:childTnLst>
                                    <p:set>
                                      <p:cBhvr>
                                        <p:cTn id="53" dur="indefinite"/>
                                        <p:tgtEl>
                                          <p:spTgt spid="17"/>
                                        </p:tgtEl>
                                        <p:attrNameLst>
                                          <p:attrName>style.opacity</p:attrName>
                                        </p:attrNameLst>
                                      </p:cBhvr>
                                      <p:to>
                                        <p:strVal val="0.25"/>
                                      </p:to>
                                    </p:set>
                                    <p:animEffect filter="image" prLst="opacity: 0.25">
                                      <p:cBhvr rctx="IE">
                                        <p:cTn id="54" dur="indefinite"/>
                                        <p:tgtEl>
                                          <p:spTgt spid="17"/>
                                        </p:tgtEl>
                                      </p:cBhvr>
                                    </p:animEffect>
                                  </p:childTnLst>
                                </p:cTn>
                              </p:par>
                              <p:par>
                                <p:cTn id="55" presetID="9" presetClass="emph" presetSubtype="0" grpId="1" nodeType="withEffect">
                                  <p:stCondLst>
                                    <p:cond delay="0"/>
                                  </p:stCondLst>
                                  <p:childTnLst>
                                    <p:set>
                                      <p:cBhvr>
                                        <p:cTn id="56" dur="indefinite"/>
                                        <p:tgtEl>
                                          <p:spTgt spid="18"/>
                                        </p:tgtEl>
                                        <p:attrNameLst>
                                          <p:attrName>style.opacity</p:attrName>
                                        </p:attrNameLst>
                                      </p:cBhvr>
                                      <p:to>
                                        <p:strVal val="0.25"/>
                                      </p:to>
                                    </p:set>
                                    <p:animEffect filter="image" prLst="opacity: 0.25">
                                      <p:cBhvr rctx="IE">
                                        <p:cTn id="57" dur="indefinite"/>
                                        <p:tgtEl>
                                          <p:spTgt spid="18"/>
                                        </p:tgtEl>
                                      </p:cBhvr>
                                    </p:animEffect>
                                  </p:childTnLst>
                                </p:cTn>
                              </p:par>
                              <p:par>
                                <p:cTn id="58" presetID="9" presetClass="emph" presetSubtype="0" grpId="1" nodeType="withEffect">
                                  <p:stCondLst>
                                    <p:cond delay="0"/>
                                  </p:stCondLst>
                                  <p:childTnLst>
                                    <p:set>
                                      <p:cBhvr>
                                        <p:cTn id="59" dur="indefinite"/>
                                        <p:tgtEl>
                                          <p:spTgt spid="21"/>
                                        </p:tgtEl>
                                        <p:attrNameLst>
                                          <p:attrName>style.opacity</p:attrName>
                                        </p:attrNameLst>
                                      </p:cBhvr>
                                      <p:to>
                                        <p:strVal val="0.25"/>
                                      </p:to>
                                    </p:set>
                                    <p:animEffect filter="image" prLst="opacity: 0.25">
                                      <p:cBhvr rctx="IE">
                                        <p:cTn id="60" dur="indefinite"/>
                                        <p:tgtEl>
                                          <p:spTgt spid="21"/>
                                        </p:tgtEl>
                                      </p:cBhvr>
                                    </p:animEffect>
                                  </p:childTnLst>
                                </p:cTn>
                              </p:par>
                              <p:par>
                                <p:cTn id="61" presetID="9" presetClass="emph" presetSubtype="0" grpId="1" nodeType="withEffect">
                                  <p:stCondLst>
                                    <p:cond delay="0"/>
                                  </p:stCondLst>
                                  <p:childTnLst>
                                    <p:set>
                                      <p:cBhvr>
                                        <p:cTn id="62" dur="indefinite"/>
                                        <p:tgtEl>
                                          <p:spTgt spid="3"/>
                                        </p:tgtEl>
                                        <p:attrNameLst>
                                          <p:attrName>style.opacity</p:attrName>
                                        </p:attrNameLst>
                                      </p:cBhvr>
                                      <p:to>
                                        <p:strVal val="0.25"/>
                                      </p:to>
                                    </p:set>
                                    <p:animEffect filter="image" prLst="opacity: 0.25">
                                      <p:cBhvr rctx="IE">
                                        <p:cTn id="63" dur="indefinite"/>
                                        <p:tgtEl>
                                          <p:spTgt spid="3"/>
                                        </p:tgtEl>
                                      </p:cBhvr>
                                    </p:animEffect>
                                  </p:childTnLst>
                                </p:cTn>
                              </p:par>
                              <p:par>
                                <p:cTn id="64" presetID="9" presetClass="emph" presetSubtype="0" nodeType="withEffect">
                                  <p:stCondLst>
                                    <p:cond delay="0"/>
                                  </p:stCondLst>
                                  <p:childTnLst>
                                    <p:set>
                                      <p:cBhvr>
                                        <p:cTn id="65" dur="indefinite"/>
                                        <p:tgtEl>
                                          <p:spTgt spid="4"/>
                                        </p:tgtEl>
                                        <p:attrNameLst>
                                          <p:attrName>style.opacity</p:attrName>
                                        </p:attrNameLst>
                                      </p:cBhvr>
                                      <p:to>
                                        <p:strVal val="0.25"/>
                                      </p:to>
                                    </p:set>
                                    <p:animEffect filter="image" prLst="opacity: 0.25">
                                      <p:cBhvr rctx="IE">
                                        <p:cTn id="66" dur="indefinite"/>
                                        <p:tgtEl>
                                          <p:spTgt spid="4"/>
                                        </p:tgtEl>
                                      </p:cBhvr>
                                    </p:animEffect>
                                  </p:childTnLst>
                                </p:cTn>
                              </p:par>
                              <p:par>
                                <p:cTn id="67" presetID="9" presetClass="emph" presetSubtype="0" grpId="1" nodeType="withEffect">
                                  <p:stCondLst>
                                    <p:cond delay="0"/>
                                  </p:stCondLst>
                                  <p:childTnLst>
                                    <p:set>
                                      <p:cBhvr>
                                        <p:cTn id="68" dur="indefinite"/>
                                        <p:tgtEl>
                                          <p:spTgt spid="20"/>
                                        </p:tgtEl>
                                        <p:attrNameLst>
                                          <p:attrName>style.opacity</p:attrName>
                                        </p:attrNameLst>
                                      </p:cBhvr>
                                      <p:to>
                                        <p:strVal val="0.25"/>
                                      </p:to>
                                    </p:set>
                                    <p:animEffect filter="image" prLst="opacity: 0.25">
                                      <p:cBhvr rctx="IE">
                                        <p:cTn id="69" dur="indefinite"/>
                                        <p:tgtEl>
                                          <p:spTgt spid="20"/>
                                        </p:tgtEl>
                                      </p:cBhvr>
                                    </p:animEffect>
                                  </p:childTnLst>
                                </p:cTn>
                              </p:par>
                              <p:par>
                                <p:cTn id="70" presetID="9" presetClass="emph" presetSubtype="0" grpId="1" nodeType="withEffect">
                                  <p:stCondLst>
                                    <p:cond delay="0"/>
                                  </p:stCondLst>
                                  <p:childTnLst>
                                    <p:set>
                                      <p:cBhvr>
                                        <p:cTn id="71" dur="indefinite"/>
                                        <p:tgtEl>
                                          <p:spTgt spid="23"/>
                                        </p:tgtEl>
                                        <p:attrNameLst>
                                          <p:attrName>style.opacity</p:attrName>
                                        </p:attrNameLst>
                                      </p:cBhvr>
                                      <p:to>
                                        <p:strVal val="0.25"/>
                                      </p:to>
                                    </p:set>
                                    <p:animEffect filter="image" prLst="opacity: 0.25">
                                      <p:cBhvr rctx="IE">
                                        <p:cTn id="72" dur="indefinite"/>
                                        <p:tgtEl>
                                          <p:spTgt spid="23"/>
                                        </p:tgtEl>
                                      </p:cBhvr>
                                    </p:animEffect>
                                  </p:childTnLst>
                                </p:cTn>
                              </p:par>
                              <p:par>
                                <p:cTn id="73" presetID="9" presetClass="emph" presetSubtype="0" grpId="1" nodeType="withEffect">
                                  <p:stCondLst>
                                    <p:cond delay="0"/>
                                  </p:stCondLst>
                                  <p:childTnLst>
                                    <p:set>
                                      <p:cBhvr>
                                        <p:cTn id="74" dur="indefinite"/>
                                        <p:tgtEl>
                                          <p:spTgt spid="5"/>
                                        </p:tgtEl>
                                        <p:attrNameLst>
                                          <p:attrName>style.opacity</p:attrName>
                                        </p:attrNameLst>
                                      </p:cBhvr>
                                      <p:to>
                                        <p:strVal val="0.25"/>
                                      </p:to>
                                    </p:set>
                                    <p:animEffect filter="image" prLst="opacity: 0.25">
                                      <p:cBhvr rctx="IE">
                                        <p:cTn id="75" dur="indefinite"/>
                                        <p:tgtEl>
                                          <p:spTgt spid="5"/>
                                        </p:tgtEl>
                                      </p:cBhvr>
                                    </p:animEffec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6"/>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19"/>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22"/>
                                        </p:tgtEl>
                                        <p:attrNameLst>
                                          <p:attrName>style.visibility</p:attrName>
                                        </p:attrNameLst>
                                      </p:cBhvr>
                                      <p:to>
                                        <p:strVal val="visible"/>
                                      </p:to>
                                    </p:set>
                                  </p:childTnLst>
                                </p:cTn>
                              </p:par>
                              <p:par>
                                <p:cTn id="84" presetID="6" presetClass="emph" presetSubtype="0" fill="hold" nodeType="withEffect">
                                  <p:stCondLst>
                                    <p:cond delay="0"/>
                                  </p:stCondLst>
                                  <p:childTnLst>
                                    <p:animScale>
                                      <p:cBhvr>
                                        <p:cTn id="85" dur="500" fill="hold"/>
                                        <p:tgtEl>
                                          <p:spTgt spid="6"/>
                                        </p:tgtEl>
                                      </p:cBhvr>
                                      <p:by x="150000" y="150000"/>
                                    </p:animScale>
                                  </p:childTnLst>
                                </p:cTn>
                              </p:par>
                              <p:par>
                                <p:cTn id="86" presetID="6" presetClass="emph" presetSubtype="0" fill="hold" grpId="1" nodeType="withEffect">
                                  <p:stCondLst>
                                    <p:cond delay="0"/>
                                  </p:stCondLst>
                                  <p:childTnLst>
                                    <p:animScale>
                                      <p:cBhvr>
                                        <p:cTn id="87" dur="500" fill="hold"/>
                                        <p:tgtEl>
                                          <p:spTgt spid="19"/>
                                        </p:tgtEl>
                                      </p:cBhvr>
                                      <p:by x="150000" y="150000"/>
                                    </p:animScale>
                                  </p:childTnLst>
                                </p:cTn>
                              </p:par>
                              <p:par>
                                <p:cTn id="88" presetID="6" presetClass="emph" presetSubtype="0" fill="hold" grpId="1" nodeType="withEffect">
                                  <p:stCondLst>
                                    <p:cond delay="0"/>
                                  </p:stCondLst>
                                  <p:childTnLst>
                                    <p:animScale>
                                      <p:cBhvr>
                                        <p:cTn id="89" dur="500" fill="hold"/>
                                        <p:tgtEl>
                                          <p:spTgt spid="2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0" grpId="0" animBg="1"/>
      <p:bldP spid="20" grpId="1" animBg="1"/>
      <p:bldP spid="21" grpId="0"/>
      <p:bldP spid="21" grpId="1"/>
      <p:bldP spid="22" grpId="0"/>
      <p:bldP spid="22" grpId="1"/>
      <p:bldP spid="23" grpId="0"/>
      <p:bldP spid="23" grpId="1"/>
      <p:bldP spid="3" grpId="0"/>
      <p:bldP spid="3" grpId="1"/>
      <p:bldP spid="5" grpId="0"/>
      <p:bldP spid="5"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74910-376D-DE3C-FDD0-D1188A4C7B36}"/>
            </a:ext>
          </a:extLst>
        </p:cNvPr>
        <p:cNvGrpSpPr/>
        <p:nvPr/>
      </p:nvGrpSpPr>
      <p:grpSpPr>
        <a:xfrm>
          <a:off x="0" y="0"/>
          <a:ext cx="0" cy="0"/>
          <a:chOff x="0" y="0"/>
          <a:chExt cx="0" cy="0"/>
        </a:xfrm>
      </p:grpSpPr>
      <p:grpSp>
        <p:nvGrpSpPr>
          <p:cNvPr id="143" name="Group 142">
            <a:extLst>
              <a:ext uri="{FF2B5EF4-FFF2-40B4-BE49-F238E27FC236}">
                <a16:creationId xmlns:a16="http://schemas.microsoft.com/office/drawing/2014/main" id="{6C9A4AA0-DA27-D8D6-308C-703612B12573}"/>
              </a:ext>
            </a:extLst>
          </p:cNvPr>
          <p:cNvGrpSpPr/>
          <p:nvPr/>
        </p:nvGrpSpPr>
        <p:grpSpPr>
          <a:xfrm>
            <a:off x="3745080" y="2914967"/>
            <a:ext cx="4153420" cy="2015445"/>
            <a:chOff x="3745080" y="2914967"/>
            <a:chExt cx="4153420" cy="2015445"/>
          </a:xfrm>
        </p:grpSpPr>
        <p:cxnSp>
          <p:nvCxnSpPr>
            <p:cNvPr id="44" name="Connector: Elbow 43">
              <a:extLst>
                <a:ext uri="{FF2B5EF4-FFF2-40B4-BE49-F238E27FC236}">
                  <a16:creationId xmlns:a16="http://schemas.microsoft.com/office/drawing/2014/main" id="{BB559A85-89A5-A59E-DD04-5CD58A473B96}"/>
                </a:ext>
              </a:extLst>
            </p:cNvPr>
            <p:cNvCxnSpPr>
              <a:cxnSpLocks/>
            </p:cNvCxnSpPr>
            <p:nvPr/>
          </p:nvCxnSpPr>
          <p:spPr>
            <a:xfrm flipV="1">
              <a:off x="3745080" y="4047897"/>
              <a:ext cx="2577139" cy="882515"/>
            </a:xfrm>
            <a:prstGeom prst="bentConnector3">
              <a:avLst>
                <a:gd name="adj1" fmla="val 197"/>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7F7AE544-444B-5441-05FD-F043A5AB6640}"/>
                </a:ext>
              </a:extLst>
            </p:cNvPr>
            <p:cNvCxnSpPr>
              <a:cxnSpLocks/>
            </p:cNvCxnSpPr>
            <p:nvPr/>
          </p:nvCxnSpPr>
          <p:spPr>
            <a:xfrm flipH="1" flipV="1">
              <a:off x="7883251" y="2914967"/>
              <a:ext cx="15249" cy="1142567"/>
            </a:xfrm>
            <a:prstGeom prst="bentConnector3">
              <a:avLst>
                <a:gd name="adj1" fmla="val -3768608"/>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F6678FE4-D2D4-DD58-50F0-D0C84D24FF49}"/>
              </a:ext>
            </a:extLst>
          </p:cNvPr>
          <p:cNvGrpSpPr/>
          <p:nvPr/>
        </p:nvGrpSpPr>
        <p:grpSpPr>
          <a:xfrm>
            <a:off x="4431816" y="2449871"/>
            <a:ext cx="3441870" cy="668720"/>
            <a:chOff x="4563647" y="2700488"/>
            <a:chExt cx="4124843" cy="677809"/>
          </a:xfrm>
        </p:grpSpPr>
        <p:sp>
          <p:nvSpPr>
            <p:cNvPr id="3" name="Rectangle: Rounded Corners 2">
              <a:extLst>
                <a:ext uri="{FF2B5EF4-FFF2-40B4-BE49-F238E27FC236}">
                  <a16:creationId xmlns:a16="http://schemas.microsoft.com/office/drawing/2014/main" id="{E5E46376-994A-240A-59C3-4467AF7BB222}"/>
                </a:ext>
              </a:extLst>
            </p:cNvPr>
            <p:cNvSpPr/>
            <p:nvPr/>
          </p:nvSpPr>
          <p:spPr>
            <a:xfrm>
              <a:off x="4563647" y="2700488"/>
              <a:ext cx="4124843" cy="677809"/>
            </a:xfrm>
            <a:prstGeom prst="roundRect">
              <a:avLst/>
            </a:prstGeom>
            <a:solidFill>
              <a:schemeClr val="bg1">
                <a:lumMod val="85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rgbClr val="000000"/>
                  </a:solidFill>
                  <a:latin typeface="Arial" panose="020B0604020202020204" pitchFamily="34" charset="0"/>
                  <a:ea typeface="Calibri"/>
                  <a:cs typeface="Arial" panose="020B0604020202020204" pitchFamily="34" charset="0"/>
                </a:rPr>
                <a:t>ML Frameworks</a:t>
              </a:r>
              <a:endParaRPr lang="en-US" sz="2000" b="1">
                <a:solidFill>
                  <a:srgbClr val="000000"/>
                </a:solidFill>
                <a:latin typeface="Arial" panose="020B0604020202020204" pitchFamily="34" charset="0"/>
                <a:cs typeface="Arial" panose="020B0604020202020204" pitchFamily="34" charset="0"/>
              </a:endParaRPr>
            </a:p>
          </p:txBody>
        </p:sp>
        <p:pic>
          <p:nvPicPr>
            <p:cNvPr id="6" name="Picture 5" descr="A yellow and black logo&#10;&#10;AI-generated content may be incorrect.">
              <a:extLst>
                <a:ext uri="{FF2B5EF4-FFF2-40B4-BE49-F238E27FC236}">
                  <a16:creationId xmlns:a16="http://schemas.microsoft.com/office/drawing/2014/main" id="{060C294F-88B1-1EE9-ACD7-8EBE937586D8}"/>
                </a:ext>
              </a:extLst>
            </p:cNvPr>
            <p:cNvPicPr>
              <a:picLocks noChangeAspect="1"/>
            </p:cNvPicPr>
            <p:nvPr/>
          </p:nvPicPr>
          <p:blipFill>
            <a:blip r:embed="rId3"/>
            <a:stretch>
              <a:fillRect/>
            </a:stretch>
          </p:blipFill>
          <p:spPr>
            <a:xfrm>
              <a:off x="4712909" y="2771630"/>
              <a:ext cx="749504" cy="524223"/>
            </a:xfrm>
            <a:prstGeom prst="rect">
              <a:avLst/>
            </a:prstGeom>
          </p:spPr>
        </p:pic>
        <p:pic>
          <p:nvPicPr>
            <p:cNvPr id="9" name="Picture 8" descr="A red circle with a dot in the middle&#10;&#10;AI-generated content may be incorrect.">
              <a:extLst>
                <a:ext uri="{FF2B5EF4-FFF2-40B4-BE49-F238E27FC236}">
                  <a16:creationId xmlns:a16="http://schemas.microsoft.com/office/drawing/2014/main" id="{DD7CF16C-B145-6EAF-D108-E2D5071F911E}"/>
                </a:ext>
              </a:extLst>
            </p:cNvPr>
            <p:cNvPicPr>
              <a:picLocks noChangeAspect="1"/>
            </p:cNvPicPr>
            <p:nvPr/>
          </p:nvPicPr>
          <p:blipFill>
            <a:blip r:embed="rId4"/>
            <a:stretch>
              <a:fillRect/>
            </a:stretch>
          </p:blipFill>
          <p:spPr>
            <a:xfrm>
              <a:off x="7837817" y="2747442"/>
              <a:ext cx="667022" cy="548411"/>
            </a:xfrm>
            <a:prstGeom prst="rect">
              <a:avLst/>
            </a:prstGeom>
          </p:spPr>
        </p:pic>
      </p:grpSp>
      <p:cxnSp>
        <p:nvCxnSpPr>
          <p:cNvPr id="46" name="Connector: Elbow 45">
            <a:extLst>
              <a:ext uri="{FF2B5EF4-FFF2-40B4-BE49-F238E27FC236}">
                <a16:creationId xmlns:a16="http://schemas.microsoft.com/office/drawing/2014/main" id="{1EABB320-DA62-B9C5-49F8-6571A057AE4F}"/>
              </a:ext>
            </a:extLst>
          </p:cNvPr>
          <p:cNvCxnSpPr>
            <a:cxnSpLocks/>
          </p:cNvCxnSpPr>
          <p:nvPr/>
        </p:nvCxnSpPr>
        <p:spPr>
          <a:xfrm rot="5400000">
            <a:off x="3129932" y="3708902"/>
            <a:ext cx="1295789" cy="1147231"/>
          </a:xfrm>
          <a:prstGeom prst="bentConnector3">
            <a:avLst>
              <a:gd name="adj1" fmla="val -1161"/>
            </a:avLst>
          </a:prstGeom>
          <a:ln w="571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descr="A green and grey rectangular object with two fans&#10;&#10;AI-generated content may be incorrect.">
            <a:extLst>
              <a:ext uri="{FF2B5EF4-FFF2-40B4-BE49-F238E27FC236}">
                <a16:creationId xmlns:a16="http://schemas.microsoft.com/office/drawing/2014/main" id="{4BA17DD7-2594-4599-F037-D95AD489BC37}"/>
              </a:ext>
            </a:extLst>
          </p:cNvPr>
          <p:cNvPicPr>
            <a:picLocks noChangeAspect="1"/>
          </p:cNvPicPr>
          <p:nvPr/>
        </p:nvPicPr>
        <p:blipFill>
          <a:blip r:embed="rId5"/>
          <a:stretch>
            <a:fillRect/>
          </a:stretch>
        </p:blipFill>
        <p:spPr>
          <a:xfrm>
            <a:off x="7910789" y="4543414"/>
            <a:ext cx="2032828" cy="1729698"/>
          </a:xfrm>
          <a:prstGeom prst="rect">
            <a:avLst/>
          </a:prstGeom>
          <a:ln w="57150">
            <a:noFill/>
          </a:ln>
        </p:spPr>
      </p:pic>
      <p:cxnSp>
        <p:nvCxnSpPr>
          <p:cNvPr id="53" name="Straight Arrow Connector 52">
            <a:extLst>
              <a:ext uri="{FF2B5EF4-FFF2-40B4-BE49-F238E27FC236}">
                <a16:creationId xmlns:a16="http://schemas.microsoft.com/office/drawing/2014/main" id="{C7DD0A72-508F-3B0F-AB7E-6D6139349736}"/>
              </a:ext>
            </a:extLst>
          </p:cNvPr>
          <p:cNvCxnSpPr>
            <a:cxnSpLocks/>
          </p:cNvCxnSpPr>
          <p:nvPr/>
        </p:nvCxnSpPr>
        <p:spPr>
          <a:xfrm>
            <a:off x="4310894" y="5403646"/>
            <a:ext cx="3781713"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 name="Google Shape;53;p9">
            <a:extLst>
              <a:ext uri="{FF2B5EF4-FFF2-40B4-BE49-F238E27FC236}">
                <a16:creationId xmlns:a16="http://schemas.microsoft.com/office/drawing/2014/main" id="{6D44DDE6-F040-1576-D212-A042FE919A58}"/>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err="1"/>
              <a:t>PRowhammer</a:t>
            </a:r>
            <a:r>
              <a:rPr lang="en-US" b="1"/>
              <a:t>: Attack Overview</a:t>
            </a:r>
          </a:p>
        </p:txBody>
      </p:sp>
      <p:cxnSp>
        <p:nvCxnSpPr>
          <p:cNvPr id="54" name="Straight Arrow Connector 53">
            <a:extLst>
              <a:ext uri="{FF2B5EF4-FFF2-40B4-BE49-F238E27FC236}">
                <a16:creationId xmlns:a16="http://schemas.microsoft.com/office/drawing/2014/main" id="{DF43F01B-DF76-D6BA-BC94-FB2B4C2F077F}"/>
              </a:ext>
            </a:extLst>
          </p:cNvPr>
          <p:cNvCxnSpPr>
            <a:cxnSpLocks/>
          </p:cNvCxnSpPr>
          <p:nvPr/>
        </p:nvCxnSpPr>
        <p:spPr>
          <a:xfrm flipH="1">
            <a:off x="4264806" y="5788685"/>
            <a:ext cx="377589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7" name="Google Shape;55;p9">
            <a:extLst>
              <a:ext uri="{FF2B5EF4-FFF2-40B4-BE49-F238E27FC236}">
                <a16:creationId xmlns:a16="http://schemas.microsoft.com/office/drawing/2014/main" id="{408A7E0C-3268-D54C-082B-F4664C91C703}"/>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8</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sp>
        <p:nvSpPr>
          <p:cNvPr id="19" name="Rectangle: Rounded Corners 18">
            <a:extLst>
              <a:ext uri="{FF2B5EF4-FFF2-40B4-BE49-F238E27FC236}">
                <a16:creationId xmlns:a16="http://schemas.microsoft.com/office/drawing/2014/main" id="{E89D4C27-627F-B725-78AC-E80BE4CA8964}"/>
              </a:ext>
            </a:extLst>
          </p:cNvPr>
          <p:cNvSpPr/>
          <p:nvPr/>
        </p:nvSpPr>
        <p:spPr>
          <a:xfrm>
            <a:off x="4548030" y="1323791"/>
            <a:ext cx="3205646" cy="677808"/>
          </a:xfrm>
          <a:prstGeom prst="roundRect">
            <a:avLst/>
          </a:prstGeom>
          <a:solidFill>
            <a:schemeClr val="bg1">
              <a:lumMod val="85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rgbClr val="000000"/>
                </a:solidFill>
                <a:latin typeface="Arial" panose="020B0604020202020204" pitchFamily="34" charset="0"/>
                <a:ea typeface="Calibri"/>
                <a:cs typeface="Arial" panose="020B0604020202020204" pitchFamily="34" charset="0"/>
              </a:rPr>
              <a:t>Large Language Models</a:t>
            </a:r>
            <a:endParaRPr lang="en-US" sz="2000" b="1">
              <a:solidFill>
                <a:srgbClr val="000000"/>
              </a:solidFill>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B92AEBF6-03AE-25CD-C661-4ED4E0072624}"/>
              </a:ext>
            </a:extLst>
          </p:cNvPr>
          <p:cNvPicPr>
            <a:picLocks noChangeAspect="1"/>
          </p:cNvPicPr>
          <p:nvPr/>
        </p:nvPicPr>
        <p:blipFill>
          <a:blip r:embed="rId6"/>
          <a:stretch>
            <a:fillRect/>
          </a:stretch>
        </p:blipFill>
        <p:spPr>
          <a:xfrm>
            <a:off x="7434946" y="1072958"/>
            <a:ext cx="717727" cy="717727"/>
          </a:xfrm>
          <a:prstGeom prst="rect">
            <a:avLst/>
          </a:prstGeom>
        </p:spPr>
      </p:pic>
      <p:sp>
        <p:nvSpPr>
          <p:cNvPr id="10" name="Rectangle: Rounded Corners 9">
            <a:extLst>
              <a:ext uri="{FF2B5EF4-FFF2-40B4-BE49-F238E27FC236}">
                <a16:creationId xmlns:a16="http://schemas.microsoft.com/office/drawing/2014/main" id="{25D2F76A-B632-616E-10AE-D4DACD902207}"/>
              </a:ext>
            </a:extLst>
          </p:cNvPr>
          <p:cNvSpPr/>
          <p:nvPr/>
        </p:nvSpPr>
        <p:spPr>
          <a:xfrm>
            <a:off x="4308750" y="3513033"/>
            <a:ext cx="3696299" cy="1082668"/>
          </a:xfrm>
          <a:prstGeom prst="roundRect">
            <a:avLst/>
          </a:prstGeom>
          <a:solidFill>
            <a:schemeClr val="bg1">
              <a:lumMod val="85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2000" b="1">
                <a:solidFill>
                  <a:srgbClr val="000000"/>
                </a:solidFill>
                <a:latin typeface="Arial" panose="020B0604020202020204" pitchFamily="34" charset="0"/>
                <a:ea typeface="Calibri"/>
                <a:cs typeface="Arial" panose="020B0604020202020204" pitchFamily="34" charset="0"/>
              </a:rPr>
              <a:t>CUDA accelerated libraries</a:t>
            </a:r>
          </a:p>
        </p:txBody>
      </p:sp>
      <p:sp>
        <p:nvSpPr>
          <p:cNvPr id="11" name="Rectangle: Rounded Corners 10">
            <a:extLst>
              <a:ext uri="{FF2B5EF4-FFF2-40B4-BE49-F238E27FC236}">
                <a16:creationId xmlns:a16="http://schemas.microsoft.com/office/drawing/2014/main" id="{429B089F-D385-8741-4A01-4669D142F0C2}"/>
              </a:ext>
            </a:extLst>
          </p:cNvPr>
          <p:cNvSpPr/>
          <p:nvPr/>
        </p:nvSpPr>
        <p:spPr>
          <a:xfrm>
            <a:off x="4456523" y="4030095"/>
            <a:ext cx="1233772" cy="409318"/>
          </a:xfrm>
          <a:prstGeom prst="roundRect">
            <a:avLst/>
          </a:prstGeom>
          <a:solidFill>
            <a:srgbClr val="C2F1C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err="1">
                <a:solidFill>
                  <a:srgbClr val="000000"/>
                </a:solidFill>
                <a:latin typeface="Aptos" panose="020B0004020202020204" pitchFamily="34" charset="0"/>
                <a:ea typeface="Calibri"/>
                <a:cs typeface="Calibri"/>
              </a:rPr>
              <a:t>cuBLASLt</a:t>
            </a:r>
            <a:r>
              <a:rPr lang="en-US">
                <a:solidFill>
                  <a:srgbClr val="000000"/>
                </a:solidFill>
                <a:latin typeface="Aptos" panose="020B0004020202020204" pitchFamily="34" charset="0"/>
                <a:ea typeface="Calibri"/>
                <a:cs typeface="Calibri"/>
              </a:rPr>
              <a:t> </a:t>
            </a:r>
          </a:p>
        </p:txBody>
      </p:sp>
      <p:sp>
        <p:nvSpPr>
          <p:cNvPr id="59" name="Rectangle: Rounded Corners 58">
            <a:extLst>
              <a:ext uri="{FF2B5EF4-FFF2-40B4-BE49-F238E27FC236}">
                <a16:creationId xmlns:a16="http://schemas.microsoft.com/office/drawing/2014/main" id="{F8E085F1-4E8D-F970-E588-44EA36958C66}"/>
              </a:ext>
            </a:extLst>
          </p:cNvPr>
          <p:cNvSpPr/>
          <p:nvPr/>
        </p:nvSpPr>
        <p:spPr>
          <a:xfrm>
            <a:off x="5835132" y="4027805"/>
            <a:ext cx="1063595" cy="411608"/>
          </a:xfrm>
          <a:prstGeom prst="roundRect">
            <a:avLst/>
          </a:prstGeom>
          <a:solidFill>
            <a:srgbClr val="C2F1C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a:solidFill>
                  <a:srgbClr val="000000"/>
                </a:solidFill>
                <a:latin typeface="Aptos" panose="020B0004020202020204" pitchFamily="34" charset="0"/>
                <a:ea typeface="Calibri"/>
                <a:cs typeface="Calibri"/>
              </a:rPr>
              <a:t>GGML</a:t>
            </a:r>
          </a:p>
        </p:txBody>
      </p:sp>
      <p:sp>
        <p:nvSpPr>
          <p:cNvPr id="60" name="Rectangle: Rounded Corners 59">
            <a:extLst>
              <a:ext uri="{FF2B5EF4-FFF2-40B4-BE49-F238E27FC236}">
                <a16:creationId xmlns:a16="http://schemas.microsoft.com/office/drawing/2014/main" id="{0AC6CDBE-D1E6-EA83-A0F7-545DDE84F19A}"/>
              </a:ext>
            </a:extLst>
          </p:cNvPr>
          <p:cNvSpPr/>
          <p:nvPr/>
        </p:nvSpPr>
        <p:spPr>
          <a:xfrm>
            <a:off x="7038484" y="4027805"/>
            <a:ext cx="826807" cy="411608"/>
          </a:xfrm>
          <a:prstGeom prst="roundRect">
            <a:avLst/>
          </a:prstGeom>
          <a:solidFill>
            <a:srgbClr val="C2F1C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a:solidFill>
                  <a:srgbClr val="000000"/>
                </a:solidFill>
                <a:latin typeface="Aptos" panose="020B0004020202020204" pitchFamily="34" charset="0"/>
                <a:ea typeface="Calibri"/>
                <a:cs typeface="Calibri"/>
              </a:rPr>
              <a:t>… </a:t>
            </a:r>
          </a:p>
        </p:txBody>
      </p:sp>
      <p:pic>
        <p:nvPicPr>
          <p:cNvPr id="71" name="Picture 70">
            <a:extLst>
              <a:ext uri="{FF2B5EF4-FFF2-40B4-BE49-F238E27FC236}">
                <a16:creationId xmlns:a16="http://schemas.microsoft.com/office/drawing/2014/main" id="{A8D00058-126C-491F-03B1-6FB81BE842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52914" y="4868684"/>
            <a:ext cx="1428299" cy="1428299"/>
          </a:xfrm>
          <a:prstGeom prst="rect">
            <a:avLst/>
          </a:prstGeom>
        </p:spPr>
      </p:pic>
      <p:pic>
        <p:nvPicPr>
          <p:cNvPr id="72" name="Picture 71">
            <a:extLst>
              <a:ext uri="{FF2B5EF4-FFF2-40B4-BE49-F238E27FC236}">
                <a16:creationId xmlns:a16="http://schemas.microsoft.com/office/drawing/2014/main" id="{FA972B21-4C40-65F2-0C14-9215EA06ABDD}"/>
              </a:ext>
            </a:extLst>
          </p:cNvPr>
          <p:cNvPicPr>
            <a:picLocks noChangeAspect="1"/>
          </p:cNvPicPr>
          <p:nvPr/>
        </p:nvPicPr>
        <p:blipFill>
          <a:blip r:embed="rId8"/>
          <a:stretch>
            <a:fillRect/>
          </a:stretch>
        </p:blipFill>
        <p:spPr>
          <a:xfrm rot="16200000">
            <a:off x="1755072" y="4930412"/>
            <a:ext cx="1397388" cy="1397388"/>
          </a:xfrm>
          <a:prstGeom prst="rect">
            <a:avLst/>
          </a:prstGeom>
        </p:spPr>
      </p:pic>
      <p:grpSp>
        <p:nvGrpSpPr>
          <p:cNvPr id="76" name="Graphic 14">
            <a:extLst>
              <a:ext uri="{FF2B5EF4-FFF2-40B4-BE49-F238E27FC236}">
                <a16:creationId xmlns:a16="http://schemas.microsoft.com/office/drawing/2014/main" id="{93541CAB-A302-80C9-8537-8663774EC650}"/>
              </a:ext>
            </a:extLst>
          </p:cNvPr>
          <p:cNvGrpSpPr/>
          <p:nvPr/>
        </p:nvGrpSpPr>
        <p:grpSpPr>
          <a:xfrm>
            <a:off x="7080614" y="5871392"/>
            <a:ext cx="388137" cy="452827"/>
            <a:chOff x="3224012" y="2240166"/>
            <a:chExt cx="285750" cy="333375"/>
          </a:xfrm>
          <a:solidFill>
            <a:srgbClr val="000000"/>
          </a:solidFill>
        </p:grpSpPr>
        <p:sp>
          <p:nvSpPr>
            <p:cNvPr id="77" name="Oval 76">
              <a:extLst>
                <a:ext uri="{FF2B5EF4-FFF2-40B4-BE49-F238E27FC236}">
                  <a16:creationId xmlns:a16="http://schemas.microsoft.com/office/drawing/2014/main" id="{0DD991DE-24F4-7702-7CBD-E2844C40055C}"/>
                </a:ext>
              </a:extLst>
            </p:cNvPr>
            <p:cNvSpPr/>
            <p:nvPr/>
          </p:nvSpPr>
          <p:spPr>
            <a:xfrm>
              <a:off x="3224012" y="2244929"/>
              <a:ext cx="285750" cy="285750"/>
            </a:xfrm>
            <a:prstGeom prst="ellipse">
              <a:avLst/>
            </a:prstGeom>
            <a:solidFill>
              <a:srgbClr val="000000"/>
            </a:solidFill>
            <a:ln w="9525" cap="flat">
              <a:solidFill>
                <a:srgbClr val="000000"/>
              </a:solidFill>
              <a:prstDash val="solid"/>
              <a:miter/>
            </a:ln>
          </p:spPr>
          <p:txBody>
            <a:bodyPr/>
            <a:lstStyle/>
            <a:p>
              <a:endParaRPr lang="en-IN"/>
            </a:p>
          </p:txBody>
        </p:sp>
        <p:pic>
          <p:nvPicPr>
            <p:cNvPr id="78" name="Picture 77">
              <a:extLst>
                <a:ext uri="{FF2B5EF4-FFF2-40B4-BE49-F238E27FC236}">
                  <a16:creationId xmlns:a16="http://schemas.microsoft.com/office/drawing/2014/main" id="{B2CE67A1-A5AB-A8F5-66A0-7D04206C9D55}"/>
                </a:ext>
              </a:extLst>
            </p:cNvPr>
            <p:cNvPicPr>
              <a:picLocks noChangeAspect="1"/>
            </p:cNvPicPr>
            <p:nvPr/>
          </p:nvPicPr>
          <p:blipFill>
            <a:blip r:embed="rId9"/>
            <a:stretch>
              <a:fillRect/>
            </a:stretch>
          </p:blipFill>
          <p:spPr>
            <a:xfrm>
              <a:off x="3233537" y="2240166"/>
              <a:ext cx="266700" cy="333375"/>
            </a:xfrm>
            <a:custGeom>
              <a:avLst/>
              <a:gdLst>
                <a:gd name="csX0" fmla="*/ 0 w 266700"/>
                <a:gd name="csY0" fmla="*/ 0 h 333375"/>
                <a:gd name="csX1" fmla="*/ 266700 w 266700"/>
                <a:gd name="csY1" fmla="*/ 0 h 333375"/>
                <a:gd name="csX2" fmla="*/ 266700 w 266700"/>
                <a:gd name="csY2" fmla="*/ 333375 h 333375"/>
                <a:gd name="csX3" fmla="*/ 0 w 266700"/>
                <a:gd name="csY3" fmla="*/ 333375 h 333375"/>
              </a:gdLst>
              <a:ahLst/>
              <a:cxnLst>
                <a:cxn ang="0">
                  <a:pos x="csX0" y="csY0"/>
                </a:cxn>
                <a:cxn ang="0">
                  <a:pos x="csX1" y="csY1"/>
                </a:cxn>
                <a:cxn ang="0">
                  <a:pos x="csX2" y="csY2"/>
                </a:cxn>
                <a:cxn ang="0">
                  <a:pos x="csX3" y="csY3"/>
                </a:cxn>
              </a:cxnLst>
              <a:rect l="l" t="t" r="r" b="b"/>
              <a:pathLst>
                <a:path w="266700" h="333375">
                  <a:moveTo>
                    <a:pt x="0" y="0"/>
                  </a:moveTo>
                  <a:lnTo>
                    <a:pt x="266700" y="0"/>
                  </a:lnTo>
                  <a:lnTo>
                    <a:pt x="266700" y="333375"/>
                  </a:lnTo>
                  <a:lnTo>
                    <a:pt x="0" y="333375"/>
                  </a:lnTo>
                  <a:close/>
                </a:path>
              </a:pathLst>
            </a:custGeom>
          </p:spPr>
        </p:pic>
      </p:grpSp>
      <p:grpSp>
        <p:nvGrpSpPr>
          <p:cNvPr id="79" name="Graphic 14">
            <a:extLst>
              <a:ext uri="{FF2B5EF4-FFF2-40B4-BE49-F238E27FC236}">
                <a16:creationId xmlns:a16="http://schemas.microsoft.com/office/drawing/2014/main" id="{D251C918-77C6-AFC7-6437-8C94DB119EE4}"/>
              </a:ext>
            </a:extLst>
          </p:cNvPr>
          <p:cNvGrpSpPr/>
          <p:nvPr/>
        </p:nvGrpSpPr>
        <p:grpSpPr>
          <a:xfrm>
            <a:off x="4759415" y="4930412"/>
            <a:ext cx="388137" cy="452827"/>
            <a:chOff x="3566912" y="2240166"/>
            <a:chExt cx="285750" cy="333375"/>
          </a:xfrm>
          <a:solidFill>
            <a:srgbClr val="000000"/>
          </a:solidFill>
        </p:grpSpPr>
        <p:sp>
          <p:nvSpPr>
            <p:cNvPr id="80" name="Oval 79">
              <a:extLst>
                <a:ext uri="{FF2B5EF4-FFF2-40B4-BE49-F238E27FC236}">
                  <a16:creationId xmlns:a16="http://schemas.microsoft.com/office/drawing/2014/main" id="{4022F37C-A913-EAB4-2E2A-BAD9DAF09F7E}"/>
                </a:ext>
              </a:extLst>
            </p:cNvPr>
            <p:cNvSpPr/>
            <p:nvPr/>
          </p:nvSpPr>
          <p:spPr>
            <a:xfrm>
              <a:off x="3566912" y="2244929"/>
              <a:ext cx="285750" cy="285750"/>
            </a:xfrm>
            <a:prstGeom prst="ellipse">
              <a:avLst/>
            </a:prstGeom>
            <a:solidFill>
              <a:srgbClr val="000000"/>
            </a:solidFill>
            <a:ln w="9525" cap="flat">
              <a:solidFill>
                <a:srgbClr val="000000"/>
              </a:solidFill>
              <a:prstDash val="solid"/>
              <a:miter/>
            </a:ln>
          </p:spPr>
          <p:txBody>
            <a:bodyPr/>
            <a:lstStyle/>
            <a:p>
              <a:endParaRPr lang="en-IN"/>
            </a:p>
          </p:txBody>
        </p:sp>
        <p:pic>
          <p:nvPicPr>
            <p:cNvPr id="81" name="Picture 80">
              <a:extLst>
                <a:ext uri="{FF2B5EF4-FFF2-40B4-BE49-F238E27FC236}">
                  <a16:creationId xmlns:a16="http://schemas.microsoft.com/office/drawing/2014/main" id="{FF743072-AC6D-33B7-851F-A1673E2C738E}"/>
                </a:ext>
              </a:extLst>
            </p:cNvPr>
            <p:cNvPicPr>
              <a:picLocks noChangeAspect="1"/>
            </p:cNvPicPr>
            <p:nvPr/>
          </p:nvPicPr>
          <p:blipFill>
            <a:blip r:embed="rId10"/>
            <a:stretch>
              <a:fillRect/>
            </a:stretch>
          </p:blipFill>
          <p:spPr>
            <a:xfrm>
              <a:off x="3576437" y="2240166"/>
              <a:ext cx="266700" cy="333375"/>
            </a:xfrm>
            <a:custGeom>
              <a:avLst/>
              <a:gdLst>
                <a:gd name="csX0" fmla="*/ 0 w 266700"/>
                <a:gd name="csY0" fmla="*/ 0 h 333375"/>
                <a:gd name="csX1" fmla="*/ 266700 w 266700"/>
                <a:gd name="csY1" fmla="*/ 0 h 333375"/>
                <a:gd name="csX2" fmla="*/ 266700 w 266700"/>
                <a:gd name="csY2" fmla="*/ 333375 h 333375"/>
                <a:gd name="csX3" fmla="*/ 0 w 266700"/>
                <a:gd name="csY3" fmla="*/ 333375 h 333375"/>
              </a:gdLst>
              <a:ahLst/>
              <a:cxnLst>
                <a:cxn ang="0">
                  <a:pos x="csX0" y="csY0"/>
                </a:cxn>
                <a:cxn ang="0">
                  <a:pos x="csX1" y="csY1"/>
                </a:cxn>
                <a:cxn ang="0">
                  <a:pos x="csX2" y="csY2"/>
                </a:cxn>
                <a:cxn ang="0">
                  <a:pos x="csX3" y="csY3"/>
                </a:cxn>
              </a:cxnLst>
              <a:rect l="l" t="t" r="r" b="b"/>
              <a:pathLst>
                <a:path w="266700" h="333375">
                  <a:moveTo>
                    <a:pt x="0" y="0"/>
                  </a:moveTo>
                  <a:lnTo>
                    <a:pt x="266700" y="0"/>
                  </a:lnTo>
                  <a:lnTo>
                    <a:pt x="266700" y="333375"/>
                  </a:lnTo>
                  <a:lnTo>
                    <a:pt x="0" y="333375"/>
                  </a:lnTo>
                  <a:close/>
                </a:path>
              </a:pathLst>
            </a:custGeom>
          </p:spPr>
        </p:pic>
      </p:grpSp>
      <p:grpSp>
        <p:nvGrpSpPr>
          <p:cNvPr id="82" name="Graphic 14">
            <a:extLst>
              <a:ext uri="{FF2B5EF4-FFF2-40B4-BE49-F238E27FC236}">
                <a16:creationId xmlns:a16="http://schemas.microsoft.com/office/drawing/2014/main" id="{B2C2E1EE-D340-F8F8-71E5-015CE94D8EF6}"/>
              </a:ext>
            </a:extLst>
          </p:cNvPr>
          <p:cNvGrpSpPr/>
          <p:nvPr/>
        </p:nvGrpSpPr>
        <p:grpSpPr>
          <a:xfrm>
            <a:off x="2676944" y="4047897"/>
            <a:ext cx="388137" cy="452827"/>
            <a:chOff x="3947912" y="2230641"/>
            <a:chExt cx="285750" cy="333375"/>
          </a:xfrm>
          <a:solidFill>
            <a:srgbClr val="000000"/>
          </a:solidFill>
        </p:grpSpPr>
        <p:sp>
          <p:nvSpPr>
            <p:cNvPr id="83" name="Oval 82">
              <a:extLst>
                <a:ext uri="{FF2B5EF4-FFF2-40B4-BE49-F238E27FC236}">
                  <a16:creationId xmlns:a16="http://schemas.microsoft.com/office/drawing/2014/main" id="{3D9D0926-9226-0580-A7A7-CC1A994BD96A}"/>
                </a:ext>
              </a:extLst>
            </p:cNvPr>
            <p:cNvSpPr/>
            <p:nvPr/>
          </p:nvSpPr>
          <p:spPr>
            <a:xfrm>
              <a:off x="3947912" y="2235404"/>
              <a:ext cx="285750" cy="285750"/>
            </a:xfrm>
            <a:prstGeom prst="ellipse">
              <a:avLst/>
            </a:prstGeom>
            <a:solidFill>
              <a:srgbClr val="000000"/>
            </a:solidFill>
            <a:ln w="9525" cap="flat">
              <a:solidFill>
                <a:srgbClr val="000000"/>
              </a:solidFill>
              <a:prstDash val="solid"/>
              <a:miter/>
            </a:ln>
          </p:spPr>
          <p:txBody>
            <a:bodyPr/>
            <a:lstStyle/>
            <a:p>
              <a:endParaRPr lang="en-IN"/>
            </a:p>
          </p:txBody>
        </p:sp>
        <p:pic>
          <p:nvPicPr>
            <p:cNvPr id="84" name="Picture 83">
              <a:extLst>
                <a:ext uri="{FF2B5EF4-FFF2-40B4-BE49-F238E27FC236}">
                  <a16:creationId xmlns:a16="http://schemas.microsoft.com/office/drawing/2014/main" id="{3047F6E0-184A-B325-11AB-128FDA8AFC76}"/>
                </a:ext>
              </a:extLst>
            </p:cNvPr>
            <p:cNvPicPr>
              <a:picLocks noChangeAspect="1"/>
            </p:cNvPicPr>
            <p:nvPr/>
          </p:nvPicPr>
          <p:blipFill>
            <a:blip r:embed="rId11"/>
            <a:stretch>
              <a:fillRect/>
            </a:stretch>
          </p:blipFill>
          <p:spPr>
            <a:xfrm>
              <a:off x="3957437" y="2230641"/>
              <a:ext cx="266700" cy="333375"/>
            </a:xfrm>
            <a:custGeom>
              <a:avLst/>
              <a:gdLst>
                <a:gd name="csX0" fmla="*/ 0 w 266700"/>
                <a:gd name="csY0" fmla="*/ 0 h 333375"/>
                <a:gd name="csX1" fmla="*/ 266700 w 266700"/>
                <a:gd name="csY1" fmla="*/ 0 h 333375"/>
                <a:gd name="csX2" fmla="*/ 266700 w 266700"/>
                <a:gd name="csY2" fmla="*/ 333375 h 333375"/>
                <a:gd name="csX3" fmla="*/ 0 w 266700"/>
                <a:gd name="csY3" fmla="*/ 333375 h 333375"/>
              </a:gdLst>
              <a:ahLst/>
              <a:cxnLst>
                <a:cxn ang="0">
                  <a:pos x="csX0" y="csY0"/>
                </a:cxn>
                <a:cxn ang="0">
                  <a:pos x="csX1" y="csY1"/>
                </a:cxn>
                <a:cxn ang="0">
                  <a:pos x="csX2" y="csY2"/>
                </a:cxn>
                <a:cxn ang="0">
                  <a:pos x="csX3" y="csY3"/>
                </a:cxn>
              </a:cxnLst>
              <a:rect l="l" t="t" r="r" b="b"/>
              <a:pathLst>
                <a:path w="266700" h="333375">
                  <a:moveTo>
                    <a:pt x="0" y="0"/>
                  </a:moveTo>
                  <a:lnTo>
                    <a:pt x="266700" y="0"/>
                  </a:lnTo>
                  <a:lnTo>
                    <a:pt x="266700" y="333375"/>
                  </a:lnTo>
                  <a:lnTo>
                    <a:pt x="0" y="333375"/>
                  </a:lnTo>
                  <a:close/>
                </a:path>
              </a:pathLst>
            </a:custGeom>
          </p:spPr>
        </p:pic>
      </p:grpSp>
      <p:grpSp>
        <p:nvGrpSpPr>
          <p:cNvPr id="96" name="Group 95">
            <a:extLst>
              <a:ext uri="{FF2B5EF4-FFF2-40B4-BE49-F238E27FC236}">
                <a16:creationId xmlns:a16="http://schemas.microsoft.com/office/drawing/2014/main" id="{ABBA126C-6458-E03E-30D8-CA655B3FC253}"/>
              </a:ext>
            </a:extLst>
          </p:cNvPr>
          <p:cNvGrpSpPr/>
          <p:nvPr/>
        </p:nvGrpSpPr>
        <p:grpSpPr>
          <a:xfrm>
            <a:off x="1694750" y="5988222"/>
            <a:ext cx="1377193" cy="895765"/>
            <a:chOff x="3357819" y="5918151"/>
            <a:chExt cx="1416524" cy="895765"/>
          </a:xfrm>
        </p:grpSpPr>
        <p:pic>
          <p:nvPicPr>
            <p:cNvPr id="97" name="Picture 96" descr="A computer screen shot of a paper&#10;&#10;AI-generated content may be incorrect.">
              <a:extLst>
                <a:ext uri="{FF2B5EF4-FFF2-40B4-BE49-F238E27FC236}">
                  <a16:creationId xmlns:a16="http://schemas.microsoft.com/office/drawing/2014/main" id="{E3A6B61A-2B05-C21C-16DC-5B8EEFED105B}"/>
                </a:ext>
              </a:extLst>
            </p:cNvPr>
            <p:cNvPicPr>
              <a:picLocks noChangeAspect="1"/>
            </p:cNvPicPr>
            <p:nvPr/>
          </p:nvPicPr>
          <p:blipFill>
            <a:blip r:embed="rId12"/>
            <a:stretch>
              <a:fillRect/>
            </a:stretch>
          </p:blipFill>
          <p:spPr>
            <a:xfrm>
              <a:off x="3428063" y="5918151"/>
              <a:ext cx="639533" cy="540766"/>
            </a:xfrm>
            <a:prstGeom prst="rect">
              <a:avLst/>
            </a:prstGeom>
          </p:spPr>
        </p:pic>
        <p:grpSp>
          <p:nvGrpSpPr>
            <p:cNvPr id="98" name="Group 97">
              <a:extLst>
                <a:ext uri="{FF2B5EF4-FFF2-40B4-BE49-F238E27FC236}">
                  <a16:creationId xmlns:a16="http://schemas.microsoft.com/office/drawing/2014/main" id="{62064D89-775F-9A7E-AA2D-3E7EE5E83910}"/>
                </a:ext>
              </a:extLst>
            </p:cNvPr>
            <p:cNvGrpSpPr/>
            <p:nvPr/>
          </p:nvGrpSpPr>
          <p:grpSpPr>
            <a:xfrm>
              <a:off x="4103414" y="5935993"/>
              <a:ext cx="639533" cy="540766"/>
              <a:chOff x="2425995" y="2284227"/>
              <a:chExt cx="685800" cy="685800"/>
            </a:xfrm>
          </p:grpSpPr>
          <p:pic>
            <p:nvPicPr>
              <p:cNvPr id="101" name="Picture 100" descr="A computer screen shot of a paper&#10;&#10;AI-generated content may be incorrect.">
                <a:extLst>
                  <a:ext uri="{FF2B5EF4-FFF2-40B4-BE49-F238E27FC236}">
                    <a16:creationId xmlns:a16="http://schemas.microsoft.com/office/drawing/2014/main" id="{03E77491-43B2-115C-0BFE-BC433B17C45F}"/>
                  </a:ext>
                </a:extLst>
              </p:cNvPr>
              <p:cNvPicPr>
                <a:picLocks noChangeAspect="1"/>
              </p:cNvPicPr>
              <p:nvPr/>
            </p:nvPicPr>
            <p:blipFill>
              <a:blip r:embed="rId12"/>
              <a:stretch>
                <a:fillRect/>
              </a:stretch>
            </p:blipFill>
            <p:spPr>
              <a:xfrm>
                <a:off x="2425995" y="2284227"/>
                <a:ext cx="685800" cy="685800"/>
              </a:xfrm>
              <a:prstGeom prst="rect">
                <a:avLst/>
              </a:prstGeom>
            </p:spPr>
          </p:pic>
          <p:pic>
            <p:nvPicPr>
              <p:cNvPr id="102" name="Picture 101" descr="A green square with black numbers&#10;&#10;AI-generated content may be incorrect.">
                <a:extLst>
                  <a:ext uri="{FF2B5EF4-FFF2-40B4-BE49-F238E27FC236}">
                    <a16:creationId xmlns:a16="http://schemas.microsoft.com/office/drawing/2014/main" id="{8373C4C4-AED0-5D75-B3A0-73DEC6FC38E7}"/>
                  </a:ext>
                </a:extLst>
              </p:cNvPr>
              <p:cNvPicPr>
                <a:picLocks noChangeAspect="1"/>
              </p:cNvPicPr>
              <p:nvPr/>
            </p:nvPicPr>
            <p:blipFill>
              <a:blip r:embed="rId13"/>
              <a:stretch>
                <a:fillRect/>
              </a:stretch>
            </p:blipFill>
            <p:spPr>
              <a:xfrm>
                <a:off x="2747076" y="2687712"/>
                <a:ext cx="344894" cy="259832"/>
              </a:xfrm>
              <a:prstGeom prst="rect">
                <a:avLst/>
              </a:prstGeom>
            </p:spPr>
          </p:pic>
        </p:grpSp>
        <p:sp>
          <p:nvSpPr>
            <p:cNvPr id="99" name="TextBox 98">
              <a:extLst>
                <a:ext uri="{FF2B5EF4-FFF2-40B4-BE49-F238E27FC236}">
                  <a16:creationId xmlns:a16="http://schemas.microsoft.com/office/drawing/2014/main" id="{A56FE02C-6469-E450-3FAD-96DDE4D8A220}"/>
                </a:ext>
              </a:extLst>
            </p:cNvPr>
            <p:cNvSpPr txBox="1"/>
            <p:nvPr/>
          </p:nvSpPr>
          <p:spPr>
            <a:xfrm>
              <a:off x="3357819" y="6475249"/>
              <a:ext cx="78002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latin typeface="Aptos" panose="020B0004020202020204" pitchFamily="34" charset="0"/>
                  <a:ea typeface="Calibri"/>
                  <a:cs typeface="Calibri"/>
                </a:rPr>
                <a:t>CODE</a:t>
              </a:r>
              <a:endParaRPr lang="en-US" sz="1600">
                <a:latin typeface="Aptos" panose="020B0004020202020204" pitchFamily="34" charset="0"/>
              </a:endParaRPr>
            </a:p>
          </p:txBody>
        </p:sp>
        <p:sp>
          <p:nvSpPr>
            <p:cNvPr id="100" name="TextBox 99">
              <a:extLst>
                <a:ext uri="{FF2B5EF4-FFF2-40B4-BE49-F238E27FC236}">
                  <a16:creationId xmlns:a16="http://schemas.microsoft.com/office/drawing/2014/main" id="{51402780-E7EE-513A-C7A3-1325E575B6B4}"/>
                </a:ext>
              </a:extLst>
            </p:cNvPr>
            <p:cNvSpPr txBox="1"/>
            <p:nvPr/>
          </p:nvSpPr>
          <p:spPr>
            <a:xfrm>
              <a:off x="4072013" y="6475362"/>
              <a:ext cx="70233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latin typeface="Aptos" panose="020B0004020202020204" pitchFamily="34" charset="0"/>
                  <a:ea typeface="Calibri"/>
                  <a:cs typeface="Calibri"/>
                </a:rPr>
                <a:t>DATA</a:t>
              </a:r>
              <a:endParaRPr lang="en-US" sz="1600">
                <a:latin typeface="Aptos" panose="020B0004020202020204" pitchFamily="34" charset="0"/>
              </a:endParaRPr>
            </a:p>
          </p:txBody>
        </p:sp>
      </p:grpSp>
      <p:grpSp>
        <p:nvGrpSpPr>
          <p:cNvPr id="103" name="Group 102">
            <a:extLst>
              <a:ext uri="{FF2B5EF4-FFF2-40B4-BE49-F238E27FC236}">
                <a16:creationId xmlns:a16="http://schemas.microsoft.com/office/drawing/2014/main" id="{F8A87E3E-8C06-D579-C219-EE51DAD558AD}"/>
              </a:ext>
            </a:extLst>
          </p:cNvPr>
          <p:cNvGrpSpPr/>
          <p:nvPr/>
        </p:nvGrpSpPr>
        <p:grpSpPr>
          <a:xfrm>
            <a:off x="772209" y="4859312"/>
            <a:ext cx="1534136" cy="1047137"/>
            <a:chOff x="2120662" y="5533618"/>
            <a:chExt cx="1534136" cy="1047137"/>
          </a:xfrm>
        </p:grpSpPr>
        <p:pic>
          <p:nvPicPr>
            <p:cNvPr id="104" name="Google Shape;880;p52">
              <a:extLst>
                <a:ext uri="{FF2B5EF4-FFF2-40B4-BE49-F238E27FC236}">
                  <a16:creationId xmlns:a16="http://schemas.microsoft.com/office/drawing/2014/main" id="{0AC00CB8-31A7-3141-A8C2-8C6A7702E6E3}"/>
                </a:ext>
              </a:extLst>
            </p:cNvPr>
            <p:cNvPicPr preferRelativeResize="0"/>
            <p:nvPr/>
          </p:nvPicPr>
          <p:blipFill>
            <a:blip r:embed="rId14">
              <a:alphaModFix/>
            </a:blip>
            <a:stretch>
              <a:fillRect/>
            </a:stretch>
          </p:blipFill>
          <p:spPr>
            <a:xfrm>
              <a:off x="2120662" y="5533618"/>
              <a:ext cx="797849" cy="805597"/>
            </a:xfrm>
            <a:prstGeom prst="rect">
              <a:avLst/>
            </a:prstGeom>
            <a:noFill/>
            <a:ln>
              <a:noFill/>
            </a:ln>
          </p:spPr>
        </p:pic>
        <p:pic>
          <p:nvPicPr>
            <p:cNvPr id="105" name="Picture 104">
              <a:extLst>
                <a:ext uri="{FF2B5EF4-FFF2-40B4-BE49-F238E27FC236}">
                  <a16:creationId xmlns:a16="http://schemas.microsoft.com/office/drawing/2014/main" id="{C066445C-11C9-13DB-BD1F-AED6F71958E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896435" y="5822392"/>
              <a:ext cx="758363" cy="758363"/>
            </a:xfrm>
            <a:prstGeom prst="rect">
              <a:avLst/>
            </a:prstGeom>
          </p:spPr>
        </p:pic>
      </p:grpSp>
      <p:sp>
        <p:nvSpPr>
          <p:cNvPr id="126" name="Speech Bubble: Rectangle with Corners Rounded 125">
            <a:extLst>
              <a:ext uri="{FF2B5EF4-FFF2-40B4-BE49-F238E27FC236}">
                <a16:creationId xmlns:a16="http://schemas.microsoft.com/office/drawing/2014/main" id="{820C665E-C086-2E0F-F677-D506BFE1A382}"/>
              </a:ext>
            </a:extLst>
          </p:cNvPr>
          <p:cNvSpPr/>
          <p:nvPr/>
        </p:nvSpPr>
        <p:spPr>
          <a:xfrm>
            <a:off x="1006299" y="2835807"/>
            <a:ext cx="1783899" cy="763500"/>
          </a:xfrm>
          <a:prstGeom prst="wedgeRoundRectCallout">
            <a:avLst>
              <a:gd name="adj1" fmla="val 71658"/>
              <a:gd name="adj2" fmla="val 113141"/>
              <a:gd name="adj3" fmla="val 16667"/>
            </a:avLst>
          </a:prstGeom>
          <a:solidFill>
            <a:srgbClr val="FFD966">
              <a:alpha val="50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pPr algn="ctr"/>
            <a:r>
              <a:rPr lang="en-IN" sz="2000">
                <a:solidFill>
                  <a:schemeClr val="tx1"/>
                </a:solidFill>
                <a:latin typeface="Aptos" panose="020B0004020202020204" pitchFamily="34" charset="0"/>
              </a:rPr>
              <a:t>CUDA Library Invoked</a:t>
            </a:r>
          </a:p>
        </p:txBody>
      </p:sp>
      <p:sp>
        <p:nvSpPr>
          <p:cNvPr id="127" name="Speech Bubble: Rectangle with Corners Rounded 126">
            <a:extLst>
              <a:ext uri="{FF2B5EF4-FFF2-40B4-BE49-F238E27FC236}">
                <a16:creationId xmlns:a16="http://schemas.microsoft.com/office/drawing/2014/main" id="{A7E885CD-20A6-A3D4-1BCF-8588056CE866}"/>
              </a:ext>
            </a:extLst>
          </p:cNvPr>
          <p:cNvSpPr/>
          <p:nvPr/>
        </p:nvSpPr>
        <p:spPr>
          <a:xfrm>
            <a:off x="5291455" y="4733109"/>
            <a:ext cx="2903350" cy="452827"/>
          </a:xfrm>
          <a:prstGeom prst="wedgeRoundRectCallout">
            <a:avLst>
              <a:gd name="adj1" fmla="val -52601"/>
              <a:gd name="adj2" fmla="val 91653"/>
              <a:gd name="adj3" fmla="val 16667"/>
            </a:avLst>
          </a:prstGeom>
          <a:solidFill>
            <a:srgbClr val="FFD966">
              <a:alpha val="50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pPr algn="ctr"/>
            <a:r>
              <a:rPr lang="en-IN" sz="2000">
                <a:solidFill>
                  <a:schemeClr val="tx1"/>
                </a:solidFill>
                <a:latin typeface="Aptos" panose="020B0004020202020204" pitchFamily="34" charset="0"/>
              </a:rPr>
              <a:t>Corrupted code transfer</a:t>
            </a:r>
          </a:p>
        </p:txBody>
      </p:sp>
      <p:sp>
        <p:nvSpPr>
          <p:cNvPr id="128" name="Speech Bubble: Rectangle with Corners Rounded 127">
            <a:extLst>
              <a:ext uri="{FF2B5EF4-FFF2-40B4-BE49-F238E27FC236}">
                <a16:creationId xmlns:a16="http://schemas.microsoft.com/office/drawing/2014/main" id="{304C35AE-FF2D-8266-0374-80911048BE8D}"/>
              </a:ext>
            </a:extLst>
          </p:cNvPr>
          <p:cNvSpPr/>
          <p:nvPr/>
        </p:nvSpPr>
        <p:spPr>
          <a:xfrm>
            <a:off x="9807763" y="5469539"/>
            <a:ext cx="2221281" cy="638291"/>
          </a:xfrm>
          <a:prstGeom prst="wedgeRoundRectCallout">
            <a:avLst>
              <a:gd name="adj1" fmla="val -71892"/>
              <a:gd name="adj2" fmla="val -70375"/>
              <a:gd name="adj3" fmla="val 16667"/>
            </a:avLst>
          </a:prstGeom>
          <a:solidFill>
            <a:srgbClr val="FFD966">
              <a:alpha val="50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pPr algn="ctr"/>
            <a:r>
              <a:rPr lang="en-IN" sz="2000">
                <a:solidFill>
                  <a:schemeClr val="tx1"/>
                </a:solidFill>
                <a:latin typeface="Aptos" panose="020B0004020202020204" pitchFamily="34" charset="0"/>
              </a:rPr>
              <a:t>GPU executes and returns</a:t>
            </a:r>
          </a:p>
        </p:txBody>
      </p:sp>
      <p:pic>
        <p:nvPicPr>
          <p:cNvPr id="129" name="Picture 128" descr="Red Spiral Lollipop Clip Art at Clker.com - vector clip art online, royalty  free &amp;amp; public domain">
            <a:extLst>
              <a:ext uri="{FF2B5EF4-FFF2-40B4-BE49-F238E27FC236}">
                <a16:creationId xmlns:a16="http://schemas.microsoft.com/office/drawing/2014/main" id="{04A15D7A-A937-2C1E-4FEC-7212E27C7AB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98800" y="5521405"/>
            <a:ext cx="241686" cy="249184"/>
          </a:xfrm>
          <a:prstGeom prst="rect">
            <a:avLst/>
          </a:prstGeom>
          <a:noFill/>
          <a:extLst>
            <a:ext uri="{909E8E84-426E-40DD-AFC4-6F175D3DCCD1}">
              <a14:hiddenFill xmlns:a14="http://schemas.microsoft.com/office/drawing/2010/main">
                <a:solidFill>
                  <a:srgbClr val="FFFFFF"/>
                </a:solidFill>
              </a14:hiddenFill>
            </a:ext>
          </a:extLst>
        </p:spPr>
      </p:pic>
      <p:cxnSp>
        <p:nvCxnSpPr>
          <p:cNvPr id="130" name="Straight Arrow Connector 129">
            <a:extLst>
              <a:ext uri="{FF2B5EF4-FFF2-40B4-BE49-F238E27FC236}">
                <a16:creationId xmlns:a16="http://schemas.microsoft.com/office/drawing/2014/main" id="{8BE46C83-DE87-9C34-3D46-8585D34B825E}"/>
              </a:ext>
            </a:extLst>
          </p:cNvPr>
          <p:cNvCxnSpPr>
            <a:cxnSpLocks/>
            <a:stCxn id="3" idx="2"/>
            <a:endCxn id="10" idx="0"/>
          </p:cNvCxnSpPr>
          <p:nvPr/>
        </p:nvCxnSpPr>
        <p:spPr>
          <a:xfrm>
            <a:off x="6152751" y="3118591"/>
            <a:ext cx="4149" cy="394442"/>
          </a:xfrm>
          <a:prstGeom prst="straightConnector1">
            <a:avLst/>
          </a:prstGeom>
          <a:ln w="571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D75A5035-8560-343C-4ECE-19CB4851BE10}"/>
              </a:ext>
            </a:extLst>
          </p:cNvPr>
          <p:cNvCxnSpPr>
            <a:cxnSpLocks/>
            <a:stCxn id="3" idx="0"/>
            <a:endCxn id="19" idx="2"/>
          </p:cNvCxnSpPr>
          <p:nvPr/>
        </p:nvCxnSpPr>
        <p:spPr>
          <a:xfrm flipH="1" flipV="1">
            <a:off x="6150853" y="2001599"/>
            <a:ext cx="1898" cy="448272"/>
          </a:xfrm>
          <a:prstGeom prst="straightConnector1">
            <a:avLst/>
          </a:prstGeom>
          <a:solidFill>
            <a:schemeClr val="bg1">
              <a:lumMod val="85000"/>
            </a:schemeClr>
          </a:solidFill>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1" name="Speech Bubble: Rectangle with Corners Rounded 140">
            <a:extLst>
              <a:ext uri="{FF2B5EF4-FFF2-40B4-BE49-F238E27FC236}">
                <a16:creationId xmlns:a16="http://schemas.microsoft.com/office/drawing/2014/main" id="{DDC15CDC-6CB4-3BFA-C853-6D1DFB500322}"/>
              </a:ext>
            </a:extLst>
          </p:cNvPr>
          <p:cNvSpPr/>
          <p:nvPr/>
        </p:nvSpPr>
        <p:spPr>
          <a:xfrm>
            <a:off x="8168330" y="1874666"/>
            <a:ext cx="3115308" cy="479762"/>
          </a:xfrm>
          <a:prstGeom prst="wedgeRoundRectCallout">
            <a:avLst>
              <a:gd name="adj1" fmla="val -64463"/>
              <a:gd name="adj2" fmla="val -38373"/>
              <a:gd name="adj3" fmla="val 16667"/>
            </a:avLst>
          </a:prstGeom>
          <a:solidFill>
            <a:srgbClr val="FFD966">
              <a:alpha val="50000"/>
            </a:srgbClr>
          </a:solidFill>
          <a:ln w="19050">
            <a:solidFill>
              <a:schemeClr val="tx1"/>
            </a:solidFill>
            <a:prstDash val="sysDash"/>
          </a:ln>
        </p:spPr>
        <p:style>
          <a:lnRef idx="0">
            <a:scrgbClr r="0" g="0" b="0"/>
          </a:lnRef>
          <a:fillRef idx="0">
            <a:scrgbClr r="0" g="0" b="0"/>
          </a:fillRef>
          <a:effectRef idx="0">
            <a:scrgbClr r="0" g="0" b="0"/>
          </a:effectRef>
          <a:fontRef idx="minor">
            <a:schemeClr val="lt1"/>
          </a:fontRef>
        </p:style>
        <p:txBody>
          <a:bodyPr rtlCol="0" anchor="ctr"/>
          <a:lstStyle/>
          <a:p>
            <a:pPr algn="ctr"/>
            <a:r>
              <a:rPr lang="en-IN" sz="2000">
                <a:solidFill>
                  <a:schemeClr val="tx1"/>
                </a:solidFill>
                <a:latin typeface="Aptos" panose="020B0004020202020204" pitchFamily="34" charset="0"/>
              </a:rPr>
              <a:t>Generates incoherent text</a:t>
            </a:r>
          </a:p>
        </p:txBody>
      </p:sp>
      <p:grpSp>
        <p:nvGrpSpPr>
          <p:cNvPr id="73" name="Graphic 14">
            <a:extLst>
              <a:ext uri="{FF2B5EF4-FFF2-40B4-BE49-F238E27FC236}">
                <a16:creationId xmlns:a16="http://schemas.microsoft.com/office/drawing/2014/main" id="{249C48D2-4D2E-C919-829D-CC7D7F428DB4}"/>
              </a:ext>
            </a:extLst>
          </p:cNvPr>
          <p:cNvGrpSpPr/>
          <p:nvPr/>
        </p:nvGrpSpPr>
        <p:grpSpPr>
          <a:xfrm>
            <a:off x="8284036" y="1507159"/>
            <a:ext cx="388137" cy="452827"/>
            <a:chOff x="2852537" y="2230641"/>
            <a:chExt cx="285750" cy="333375"/>
          </a:xfrm>
          <a:solidFill>
            <a:srgbClr val="000000"/>
          </a:solidFill>
        </p:grpSpPr>
        <p:sp>
          <p:nvSpPr>
            <p:cNvPr id="74" name="Oval 73">
              <a:extLst>
                <a:ext uri="{FF2B5EF4-FFF2-40B4-BE49-F238E27FC236}">
                  <a16:creationId xmlns:a16="http://schemas.microsoft.com/office/drawing/2014/main" id="{CE6660C4-81F8-F938-B83F-0204A7678BDF}"/>
                </a:ext>
              </a:extLst>
            </p:cNvPr>
            <p:cNvSpPr/>
            <p:nvPr/>
          </p:nvSpPr>
          <p:spPr>
            <a:xfrm>
              <a:off x="2852537" y="2235404"/>
              <a:ext cx="285750" cy="285750"/>
            </a:xfrm>
            <a:prstGeom prst="ellipse">
              <a:avLst/>
            </a:prstGeom>
            <a:solidFill>
              <a:srgbClr val="000000"/>
            </a:solidFill>
            <a:ln w="9525" cap="flat">
              <a:solidFill>
                <a:srgbClr val="000000"/>
              </a:solidFill>
              <a:prstDash val="solid"/>
              <a:miter/>
            </a:ln>
          </p:spPr>
          <p:txBody>
            <a:bodyPr/>
            <a:lstStyle/>
            <a:p>
              <a:endParaRPr lang="en-IN"/>
            </a:p>
          </p:txBody>
        </p:sp>
        <p:pic>
          <p:nvPicPr>
            <p:cNvPr id="75" name="Picture 74">
              <a:extLst>
                <a:ext uri="{FF2B5EF4-FFF2-40B4-BE49-F238E27FC236}">
                  <a16:creationId xmlns:a16="http://schemas.microsoft.com/office/drawing/2014/main" id="{E3AB35CD-FB28-3111-EC62-5B84ADDA1FEE}"/>
                </a:ext>
              </a:extLst>
            </p:cNvPr>
            <p:cNvPicPr>
              <a:picLocks noChangeAspect="1"/>
            </p:cNvPicPr>
            <p:nvPr/>
          </p:nvPicPr>
          <p:blipFill>
            <a:blip r:embed="rId17"/>
            <a:stretch>
              <a:fillRect/>
            </a:stretch>
          </p:blipFill>
          <p:spPr>
            <a:xfrm>
              <a:off x="2862062" y="2230641"/>
              <a:ext cx="266700" cy="333375"/>
            </a:xfrm>
            <a:custGeom>
              <a:avLst/>
              <a:gdLst>
                <a:gd name="csX0" fmla="*/ 0 w 266700"/>
                <a:gd name="csY0" fmla="*/ 0 h 333375"/>
                <a:gd name="csX1" fmla="*/ 266700 w 266700"/>
                <a:gd name="csY1" fmla="*/ 0 h 333375"/>
                <a:gd name="csX2" fmla="*/ 266700 w 266700"/>
                <a:gd name="csY2" fmla="*/ 333375 h 333375"/>
                <a:gd name="csX3" fmla="*/ 0 w 266700"/>
                <a:gd name="csY3" fmla="*/ 333375 h 333375"/>
              </a:gdLst>
              <a:ahLst/>
              <a:cxnLst>
                <a:cxn ang="0">
                  <a:pos x="csX0" y="csY0"/>
                </a:cxn>
                <a:cxn ang="0">
                  <a:pos x="csX1" y="csY1"/>
                </a:cxn>
                <a:cxn ang="0">
                  <a:pos x="csX2" y="csY2"/>
                </a:cxn>
                <a:cxn ang="0">
                  <a:pos x="csX3" y="csY3"/>
                </a:cxn>
              </a:cxnLst>
              <a:rect l="l" t="t" r="r" b="b"/>
              <a:pathLst>
                <a:path w="266700" h="333375">
                  <a:moveTo>
                    <a:pt x="0" y="0"/>
                  </a:moveTo>
                  <a:lnTo>
                    <a:pt x="266700" y="0"/>
                  </a:lnTo>
                  <a:lnTo>
                    <a:pt x="266700" y="333375"/>
                  </a:lnTo>
                  <a:lnTo>
                    <a:pt x="0" y="333375"/>
                  </a:lnTo>
                  <a:close/>
                </a:path>
              </a:pathLst>
            </a:custGeom>
          </p:spPr>
        </p:pic>
      </p:grpSp>
    </p:spTree>
    <p:extLst>
      <p:ext uri="{BB962C8B-B14F-4D97-AF65-F5344CB8AC3E}">
        <p14:creationId xmlns:p14="http://schemas.microsoft.com/office/powerpoint/2010/main" val="279119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130"/>
                                        </p:tgtEl>
                                        <p:attrNameLst>
                                          <p:attrName>style.visibility</p:attrName>
                                        </p:attrNameLst>
                                      </p:cBhvr>
                                      <p:to>
                                        <p:strVal val="visible"/>
                                      </p:to>
                                    </p:set>
                                    <p:animEffect transition="in" filter="wipe(up)">
                                      <p:cBhvr>
                                        <p:cTn id="20" dur="500"/>
                                        <p:tgtEl>
                                          <p:spTgt spid="13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fade">
                                      <p:cBhvr>
                                        <p:cTn id="35" dur="500"/>
                                        <p:tgtEl>
                                          <p:spTgt spid="5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0"/>
                                        </p:tgtEl>
                                        <p:attrNameLst>
                                          <p:attrName>style.visibility</p:attrName>
                                        </p:attrNameLst>
                                      </p:cBhvr>
                                      <p:to>
                                        <p:strVal val="visible"/>
                                      </p:to>
                                    </p:set>
                                    <p:animEffect transition="in" filter="fade">
                                      <p:cBhvr>
                                        <p:cTn id="38" dur="500"/>
                                        <p:tgtEl>
                                          <p:spTgt spid="6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82"/>
                                        </p:tgtEl>
                                        <p:attrNameLst>
                                          <p:attrName>style.visibility</p:attrName>
                                        </p:attrNameLst>
                                      </p:cBhvr>
                                      <p:to>
                                        <p:strVal val="visible"/>
                                      </p:to>
                                    </p:set>
                                    <p:animEffect transition="in" filter="fade">
                                      <p:cBhvr>
                                        <p:cTn id="43" dur="500"/>
                                        <p:tgtEl>
                                          <p:spTgt spid="82"/>
                                        </p:tgtEl>
                                      </p:cBhvr>
                                    </p:animEffect>
                                  </p:childTnLst>
                                </p:cTn>
                              </p:par>
                              <p:par>
                                <p:cTn id="44" presetID="22" presetClass="entr" presetSubtype="1" fill="hold" nodeType="withEffect">
                                  <p:stCondLst>
                                    <p:cond delay="0"/>
                                  </p:stCondLst>
                                  <p:childTnLst>
                                    <p:set>
                                      <p:cBhvr>
                                        <p:cTn id="45" dur="1" fill="hold">
                                          <p:stCondLst>
                                            <p:cond delay="0"/>
                                          </p:stCondLst>
                                        </p:cTn>
                                        <p:tgtEl>
                                          <p:spTgt spid="46"/>
                                        </p:tgtEl>
                                        <p:attrNameLst>
                                          <p:attrName>style.visibility</p:attrName>
                                        </p:attrNameLst>
                                      </p:cBhvr>
                                      <p:to>
                                        <p:strVal val="visible"/>
                                      </p:to>
                                    </p:set>
                                    <p:animEffect transition="in" filter="wipe(up)">
                                      <p:cBhvr>
                                        <p:cTn id="46" dur="500"/>
                                        <p:tgtEl>
                                          <p:spTgt spid="46"/>
                                        </p:tgtEl>
                                      </p:cBhvr>
                                    </p:animEffect>
                                  </p:childTnLst>
                                </p:cTn>
                              </p:par>
                              <p:par>
                                <p:cTn id="47" presetID="10" presetClass="entr" presetSubtype="0" fill="hold" nodeType="with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fade">
                                      <p:cBhvr>
                                        <p:cTn id="49" dur="500"/>
                                        <p:tgtEl>
                                          <p:spTgt spid="72"/>
                                        </p:tgtEl>
                                      </p:cBhvr>
                                    </p:animEffect>
                                  </p:childTnLst>
                                </p:cTn>
                              </p:par>
                              <p:par>
                                <p:cTn id="50" presetID="10" presetClass="entr" presetSubtype="0" fill="hold" nodeType="withEffect">
                                  <p:stCondLst>
                                    <p:cond delay="0"/>
                                  </p:stCondLst>
                                  <p:childTnLst>
                                    <p:set>
                                      <p:cBhvr>
                                        <p:cTn id="51" dur="1" fill="hold">
                                          <p:stCondLst>
                                            <p:cond delay="0"/>
                                          </p:stCondLst>
                                        </p:cTn>
                                        <p:tgtEl>
                                          <p:spTgt spid="71"/>
                                        </p:tgtEl>
                                        <p:attrNameLst>
                                          <p:attrName>style.visibility</p:attrName>
                                        </p:attrNameLst>
                                      </p:cBhvr>
                                      <p:to>
                                        <p:strVal val="visible"/>
                                      </p:to>
                                    </p:set>
                                    <p:animEffect transition="in" filter="fade">
                                      <p:cBhvr>
                                        <p:cTn id="52" dur="500"/>
                                        <p:tgtEl>
                                          <p:spTgt spid="71"/>
                                        </p:tgtEl>
                                      </p:cBhvr>
                                    </p:animEffect>
                                  </p:childTnLst>
                                </p:cTn>
                              </p:par>
                              <p:par>
                                <p:cTn id="53" presetID="10" presetClass="entr" presetSubtype="0" fill="hold" nodeType="withEffect">
                                  <p:stCondLst>
                                    <p:cond delay="0"/>
                                  </p:stCondLst>
                                  <p:childTnLst>
                                    <p:set>
                                      <p:cBhvr>
                                        <p:cTn id="54" dur="1" fill="hold">
                                          <p:stCondLst>
                                            <p:cond delay="0"/>
                                          </p:stCondLst>
                                        </p:cTn>
                                        <p:tgtEl>
                                          <p:spTgt spid="96"/>
                                        </p:tgtEl>
                                        <p:attrNameLst>
                                          <p:attrName>style.visibility</p:attrName>
                                        </p:attrNameLst>
                                      </p:cBhvr>
                                      <p:to>
                                        <p:strVal val="visible"/>
                                      </p:to>
                                    </p:set>
                                    <p:animEffect transition="in" filter="fade">
                                      <p:cBhvr>
                                        <p:cTn id="55" dur="500"/>
                                        <p:tgtEl>
                                          <p:spTgt spid="9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26"/>
                                        </p:tgtEl>
                                        <p:attrNameLst>
                                          <p:attrName>style.visibility</p:attrName>
                                        </p:attrNameLst>
                                      </p:cBhvr>
                                      <p:to>
                                        <p:strVal val="visible"/>
                                      </p:to>
                                    </p:set>
                                    <p:animEffect transition="in" filter="fade">
                                      <p:cBhvr>
                                        <p:cTn id="58" dur="500"/>
                                        <p:tgtEl>
                                          <p:spTgt spid="126"/>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03"/>
                                        </p:tgtEl>
                                        <p:attrNameLst>
                                          <p:attrName>style.visibility</p:attrName>
                                        </p:attrNameLst>
                                      </p:cBhvr>
                                      <p:to>
                                        <p:strVal val="visible"/>
                                      </p:to>
                                    </p:set>
                                    <p:animEffect transition="in" filter="fade">
                                      <p:cBhvr>
                                        <p:cTn id="63" dur="500"/>
                                        <p:tgtEl>
                                          <p:spTgt spid="103"/>
                                        </p:tgtEl>
                                      </p:cBhvr>
                                    </p:animEffect>
                                  </p:childTnLst>
                                </p:cTn>
                              </p:par>
                            </p:childTnLst>
                          </p:cTn>
                        </p:par>
                      </p:childTnLst>
                    </p:cTn>
                  </p:par>
                  <p:par>
                    <p:cTn id="64" fill="hold">
                      <p:stCondLst>
                        <p:cond delay="indefinite"/>
                      </p:stCondLst>
                      <p:childTnLst>
                        <p:par>
                          <p:cTn id="65" fill="hold">
                            <p:stCondLst>
                              <p:cond delay="0"/>
                            </p:stCondLst>
                            <p:childTnLst>
                              <p:par>
                                <p:cTn id="66" presetID="32" presetClass="emph" presetSubtype="0" fill="hold" nodeType="clickEffect">
                                  <p:stCondLst>
                                    <p:cond delay="0"/>
                                  </p:stCondLst>
                                  <p:childTnLst>
                                    <p:animRot by="120000">
                                      <p:cBhvr>
                                        <p:cTn id="67" dur="100" fill="hold">
                                          <p:stCondLst>
                                            <p:cond delay="0"/>
                                          </p:stCondLst>
                                        </p:cTn>
                                        <p:tgtEl>
                                          <p:spTgt spid="103"/>
                                        </p:tgtEl>
                                        <p:attrNameLst>
                                          <p:attrName>r</p:attrName>
                                        </p:attrNameLst>
                                      </p:cBhvr>
                                    </p:animRot>
                                    <p:animRot by="-240000">
                                      <p:cBhvr>
                                        <p:cTn id="68" dur="200" fill="hold">
                                          <p:stCondLst>
                                            <p:cond delay="200"/>
                                          </p:stCondLst>
                                        </p:cTn>
                                        <p:tgtEl>
                                          <p:spTgt spid="103"/>
                                        </p:tgtEl>
                                        <p:attrNameLst>
                                          <p:attrName>r</p:attrName>
                                        </p:attrNameLst>
                                      </p:cBhvr>
                                    </p:animRot>
                                    <p:animRot by="240000">
                                      <p:cBhvr>
                                        <p:cTn id="69" dur="200" fill="hold">
                                          <p:stCondLst>
                                            <p:cond delay="400"/>
                                          </p:stCondLst>
                                        </p:cTn>
                                        <p:tgtEl>
                                          <p:spTgt spid="103"/>
                                        </p:tgtEl>
                                        <p:attrNameLst>
                                          <p:attrName>r</p:attrName>
                                        </p:attrNameLst>
                                      </p:cBhvr>
                                    </p:animRot>
                                    <p:animRot by="-240000">
                                      <p:cBhvr>
                                        <p:cTn id="70" dur="200" fill="hold">
                                          <p:stCondLst>
                                            <p:cond delay="600"/>
                                          </p:stCondLst>
                                        </p:cTn>
                                        <p:tgtEl>
                                          <p:spTgt spid="103"/>
                                        </p:tgtEl>
                                        <p:attrNameLst>
                                          <p:attrName>r</p:attrName>
                                        </p:attrNameLst>
                                      </p:cBhvr>
                                    </p:animRot>
                                    <p:animRot by="120000">
                                      <p:cBhvr>
                                        <p:cTn id="71" dur="200" fill="hold">
                                          <p:stCondLst>
                                            <p:cond delay="800"/>
                                          </p:stCondLst>
                                        </p:cTn>
                                        <p:tgtEl>
                                          <p:spTgt spid="103"/>
                                        </p:tgtEl>
                                        <p:attrNameLst>
                                          <p:attrName>r</p:attrName>
                                        </p:attrNameLst>
                                      </p:cBhvr>
                                    </p:animRot>
                                  </p:childTnLst>
                                </p:cTn>
                              </p:par>
                            </p:childTnLst>
                          </p:cTn>
                        </p:par>
                        <p:par>
                          <p:cTn id="72" fill="hold">
                            <p:stCondLst>
                              <p:cond delay="1000"/>
                            </p:stCondLst>
                            <p:childTnLst>
                              <p:par>
                                <p:cTn id="73" presetID="1" presetClass="entr" presetSubtype="0" fill="hold" nodeType="afterEffect">
                                  <p:stCondLst>
                                    <p:cond delay="0"/>
                                  </p:stCondLst>
                                  <p:childTnLst>
                                    <p:set>
                                      <p:cBhvr>
                                        <p:cTn id="74" dur="1" fill="hold">
                                          <p:stCondLst>
                                            <p:cond delay="0"/>
                                          </p:stCondLst>
                                        </p:cTn>
                                        <p:tgtEl>
                                          <p:spTgt spid="129"/>
                                        </p:tgtEl>
                                        <p:attrNameLst>
                                          <p:attrName>style.visibility</p:attrName>
                                        </p:attrNameLst>
                                      </p:cBhvr>
                                      <p:to>
                                        <p:strVal val="visible"/>
                                      </p:to>
                                    </p:set>
                                  </p:childTnLst>
                                </p:cTn>
                              </p:par>
                              <p:par>
                                <p:cTn id="75" presetID="8" presetClass="emph" presetSubtype="0" fill="hold" nodeType="withEffect">
                                  <p:stCondLst>
                                    <p:cond delay="0"/>
                                  </p:stCondLst>
                                  <p:childTnLst>
                                    <p:animRot by="21600000">
                                      <p:cBhvr>
                                        <p:cTn id="76" dur="2000" fill="hold"/>
                                        <p:tgtEl>
                                          <p:spTgt spid="129"/>
                                        </p:tgtEl>
                                        <p:attrNameLst>
                                          <p:attrName>r</p:attrName>
                                        </p:attrNameLst>
                                      </p:cBhvr>
                                    </p:animRo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nodeType="clickEffect">
                                  <p:stCondLst>
                                    <p:cond delay="0"/>
                                  </p:stCondLst>
                                  <p:childTnLst>
                                    <p:set>
                                      <p:cBhvr>
                                        <p:cTn id="80" dur="1" fill="hold">
                                          <p:stCondLst>
                                            <p:cond delay="0"/>
                                          </p:stCondLst>
                                        </p:cTn>
                                        <p:tgtEl>
                                          <p:spTgt spid="53"/>
                                        </p:tgtEl>
                                        <p:attrNameLst>
                                          <p:attrName>style.visibility</p:attrName>
                                        </p:attrNameLst>
                                      </p:cBhvr>
                                      <p:to>
                                        <p:strVal val="visible"/>
                                      </p:to>
                                    </p:set>
                                    <p:animEffect transition="in" filter="wipe(left)">
                                      <p:cBhvr>
                                        <p:cTn id="81" dur="500"/>
                                        <p:tgtEl>
                                          <p:spTgt spid="53"/>
                                        </p:tgtEl>
                                      </p:cBhvr>
                                    </p:animEffect>
                                  </p:childTnLst>
                                </p:cTn>
                              </p:par>
                              <p:par>
                                <p:cTn id="82" presetID="10" presetClass="entr" presetSubtype="0" fill="hold" nodeType="with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fade">
                                      <p:cBhvr>
                                        <p:cTn id="84" dur="500"/>
                                        <p:tgtEl>
                                          <p:spTgt spid="17"/>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79"/>
                                        </p:tgtEl>
                                        <p:attrNameLst>
                                          <p:attrName>style.visibility</p:attrName>
                                        </p:attrNameLst>
                                      </p:cBhvr>
                                      <p:to>
                                        <p:strVal val="visible"/>
                                      </p:to>
                                    </p:set>
                                    <p:animEffect transition="in" filter="fade">
                                      <p:cBhvr>
                                        <p:cTn id="89" dur="500"/>
                                        <p:tgtEl>
                                          <p:spTgt spid="79"/>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127"/>
                                        </p:tgtEl>
                                        <p:attrNameLst>
                                          <p:attrName>style.visibility</p:attrName>
                                        </p:attrNameLst>
                                      </p:cBhvr>
                                      <p:to>
                                        <p:strVal val="visible"/>
                                      </p:to>
                                    </p:set>
                                    <p:animEffect transition="in" filter="fade">
                                      <p:cBhvr>
                                        <p:cTn id="92" dur="500"/>
                                        <p:tgtEl>
                                          <p:spTgt spid="127"/>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128"/>
                                        </p:tgtEl>
                                        <p:attrNameLst>
                                          <p:attrName>style.visibility</p:attrName>
                                        </p:attrNameLst>
                                      </p:cBhvr>
                                      <p:to>
                                        <p:strVal val="visible"/>
                                      </p:to>
                                    </p:set>
                                    <p:animEffect transition="in" filter="fade">
                                      <p:cBhvr>
                                        <p:cTn id="97" dur="500"/>
                                        <p:tgtEl>
                                          <p:spTgt spid="128"/>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2" fill="hold" nodeType="clickEffect">
                                  <p:stCondLst>
                                    <p:cond delay="0"/>
                                  </p:stCondLst>
                                  <p:childTnLst>
                                    <p:set>
                                      <p:cBhvr>
                                        <p:cTn id="101" dur="1" fill="hold">
                                          <p:stCondLst>
                                            <p:cond delay="0"/>
                                          </p:stCondLst>
                                        </p:cTn>
                                        <p:tgtEl>
                                          <p:spTgt spid="54"/>
                                        </p:tgtEl>
                                        <p:attrNameLst>
                                          <p:attrName>style.visibility</p:attrName>
                                        </p:attrNameLst>
                                      </p:cBhvr>
                                      <p:to>
                                        <p:strVal val="visible"/>
                                      </p:to>
                                    </p:set>
                                    <p:animEffect transition="in" filter="wipe(right)">
                                      <p:cBhvr>
                                        <p:cTn id="102" dur="500"/>
                                        <p:tgtEl>
                                          <p:spTgt spid="54"/>
                                        </p:tgtEl>
                                      </p:cBhvr>
                                    </p:animEffect>
                                  </p:childTnLst>
                                </p:cTn>
                              </p:par>
                              <p:par>
                                <p:cTn id="103" presetID="10" presetClass="entr" presetSubtype="0" fill="hold" nodeType="withEffect">
                                  <p:stCondLst>
                                    <p:cond delay="0"/>
                                  </p:stCondLst>
                                  <p:childTnLst>
                                    <p:set>
                                      <p:cBhvr>
                                        <p:cTn id="104" dur="1" fill="hold">
                                          <p:stCondLst>
                                            <p:cond delay="0"/>
                                          </p:stCondLst>
                                        </p:cTn>
                                        <p:tgtEl>
                                          <p:spTgt spid="76"/>
                                        </p:tgtEl>
                                        <p:attrNameLst>
                                          <p:attrName>style.visibility</p:attrName>
                                        </p:attrNameLst>
                                      </p:cBhvr>
                                      <p:to>
                                        <p:strVal val="visible"/>
                                      </p:to>
                                    </p:set>
                                    <p:animEffect transition="in" filter="fade">
                                      <p:cBhvr>
                                        <p:cTn id="105" dur="500"/>
                                        <p:tgtEl>
                                          <p:spTgt spid="76"/>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4" fill="hold" nodeType="clickEffect">
                                  <p:stCondLst>
                                    <p:cond delay="0"/>
                                  </p:stCondLst>
                                  <p:childTnLst>
                                    <p:set>
                                      <p:cBhvr>
                                        <p:cTn id="109" dur="1" fill="hold">
                                          <p:stCondLst>
                                            <p:cond delay="0"/>
                                          </p:stCondLst>
                                        </p:cTn>
                                        <p:tgtEl>
                                          <p:spTgt spid="143"/>
                                        </p:tgtEl>
                                        <p:attrNameLst>
                                          <p:attrName>style.visibility</p:attrName>
                                        </p:attrNameLst>
                                      </p:cBhvr>
                                      <p:to>
                                        <p:strVal val="visible"/>
                                      </p:to>
                                    </p:set>
                                    <p:animEffect transition="in" filter="wipe(down)">
                                      <p:cBhvr>
                                        <p:cTn id="110" dur="500"/>
                                        <p:tgtEl>
                                          <p:spTgt spid="143"/>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4" fill="hold" nodeType="clickEffect">
                                  <p:stCondLst>
                                    <p:cond delay="0"/>
                                  </p:stCondLst>
                                  <p:childTnLst>
                                    <p:set>
                                      <p:cBhvr>
                                        <p:cTn id="114" dur="1" fill="hold">
                                          <p:stCondLst>
                                            <p:cond delay="0"/>
                                          </p:stCondLst>
                                        </p:cTn>
                                        <p:tgtEl>
                                          <p:spTgt spid="138"/>
                                        </p:tgtEl>
                                        <p:attrNameLst>
                                          <p:attrName>style.visibility</p:attrName>
                                        </p:attrNameLst>
                                      </p:cBhvr>
                                      <p:to>
                                        <p:strVal val="visible"/>
                                      </p:to>
                                    </p:set>
                                    <p:animEffect transition="in" filter="wipe(down)">
                                      <p:cBhvr>
                                        <p:cTn id="115" dur="500"/>
                                        <p:tgtEl>
                                          <p:spTgt spid="138"/>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141"/>
                                        </p:tgtEl>
                                        <p:attrNameLst>
                                          <p:attrName>style.visibility</p:attrName>
                                        </p:attrNameLst>
                                      </p:cBhvr>
                                      <p:to>
                                        <p:strVal val="visible"/>
                                      </p:to>
                                    </p:set>
                                    <p:animEffect transition="in" filter="fade">
                                      <p:cBhvr>
                                        <p:cTn id="120" dur="500"/>
                                        <p:tgtEl>
                                          <p:spTgt spid="141"/>
                                        </p:tgtEl>
                                      </p:cBhvr>
                                    </p:animEffect>
                                  </p:childTnLst>
                                </p:cTn>
                              </p:par>
                              <p:par>
                                <p:cTn id="121" presetID="10" presetClass="entr" presetSubtype="0" fill="hold" nodeType="withEffect">
                                  <p:stCondLst>
                                    <p:cond delay="0"/>
                                  </p:stCondLst>
                                  <p:childTnLst>
                                    <p:set>
                                      <p:cBhvr>
                                        <p:cTn id="122" dur="1" fill="hold">
                                          <p:stCondLst>
                                            <p:cond delay="0"/>
                                          </p:stCondLst>
                                        </p:cTn>
                                        <p:tgtEl>
                                          <p:spTgt spid="73"/>
                                        </p:tgtEl>
                                        <p:attrNameLst>
                                          <p:attrName>style.visibility</p:attrName>
                                        </p:attrNameLst>
                                      </p:cBhvr>
                                      <p:to>
                                        <p:strVal val="visible"/>
                                      </p:to>
                                    </p:set>
                                    <p:animEffect transition="in" filter="fade">
                                      <p:cBhvr>
                                        <p:cTn id="123"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0" grpId="0" animBg="1"/>
      <p:bldP spid="11" grpId="0" animBg="1"/>
      <p:bldP spid="59" grpId="0" animBg="1"/>
      <p:bldP spid="60" grpId="0" animBg="1"/>
      <p:bldP spid="126" grpId="0" animBg="1"/>
      <p:bldP spid="127" grpId="0" animBg="1"/>
      <p:bldP spid="128" grpId="0" animBg="1"/>
      <p:bldP spid="14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E4760-B388-27B0-9C25-5B56790B199B}"/>
            </a:ext>
          </a:extLst>
        </p:cNvPr>
        <p:cNvGrpSpPr/>
        <p:nvPr/>
      </p:nvGrpSpPr>
      <p:grpSpPr>
        <a:xfrm>
          <a:off x="0" y="0"/>
          <a:ext cx="0" cy="0"/>
          <a:chOff x="0" y="0"/>
          <a:chExt cx="0" cy="0"/>
        </a:xfrm>
      </p:grpSpPr>
      <p:grpSp>
        <p:nvGrpSpPr>
          <p:cNvPr id="143" name="Group 142">
            <a:extLst>
              <a:ext uri="{FF2B5EF4-FFF2-40B4-BE49-F238E27FC236}">
                <a16:creationId xmlns:a16="http://schemas.microsoft.com/office/drawing/2014/main" id="{AE09BD21-ABD1-BF2A-0772-221BBFEB9E55}"/>
              </a:ext>
            </a:extLst>
          </p:cNvPr>
          <p:cNvGrpSpPr/>
          <p:nvPr/>
        </p:nvGrpSpPr>
        <p:grpSpPr>
          <a:xfrm>
            <a:off x="3745080" y="2914967"/>
            <a:ext cx="4153420" cy="2015445"/>
            <a:chOff x="3745080" y="2914967"/>
            <a:chExt cx="4153420" cy="2015445"/>
          </a:xfrm>
        </p:grpSpPr>
        <p:cxnSp>
          <p:nvCxnSpPr>
            <p:cNvPr id="44" name="Connector: Elbow 43">
              <a:extLst>
                <a:ext uri="{FF2B5EF4-FFF2-40B4-BE49-F238E27FC236}">
                  <a16:creationId xmlns:a16="http://schemas.microsoft.com/office/drawing/2014/main" id="{F9470E9E-BE9D-C127-2ABA-E4DC31EAC5AC}"/>
                </a:ext>
              </a:extLst>
            </p:cNvPr>
            <p:cNvCxnSpPr>
              <a:cxnSpLocks/>
            </p:cNvCxnSpPr>
            <p:nvPr/>
          </p:nvCxnSpPr>
          <p:spPr>
            <a:xfrm flipV="1">
              <a:off x="3745080" y="4047897"/>
              <a:ext cx="2577139" cy="882515"/>
            </a:xfrm>
            <a:prstGeom prst="bentConnector3">
              <a:avLst>
                <a:gd name="adj1" fmla="val 197"/>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A8C29AF5-9DCE-990C-2688-798A058C3103}"/>
                </a:ext>
              </a:extLst>
            </p:cNvPr>
            <p:cNvCxnSpPr>
              <a:cxnSpLocks/>
            </p:cNvCxnSpPr>
            <p:nvPr/>
          </p:nvCxnSpPr>
          <p:spPr>
            <a:xfrm flipH="1" flipV="1">
              <a:off x="7883251" y="2914967"/>
              <a:ext cx="15249" cy="1142567"/>
            </a:xfrm>
            <a:prstGeom prst="bentConnector3">
              <a:avLst>
                <a:gd name="adj1" fmla="val -3768608"/>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9DB14B6F-FF7D-97B3-5CEB-502EE9C3C92C}"/>
              </a:ext>
            </a:extLst>
          </p:cNvPr>
          <p:cNvGrpSpPr/>
          <p:nvPr/>
        </p:nvGrpSpPr>
        <p:grpSpPr>
          <a:xfrm>
            <a:off x="4431816" y="2449871"/>
            <a:ext cx="3441870" cy="668720"/>
            <a:chOff x="4563647" y="2700488"/>
            <a:chExt cx="4124843" cy="677809"/>
          </a:xfrm>
        </p:grpSpPr>
        <p:sp>
          <p:nvSpPr>
            <p:cNvPr id="3" name="Rectangle: Rounded Corners 2">
              <a:extLst>
                <a:ext uri="{FF2B5EF4-FFF2-40B4-BE49-F238E27FC236}">
                  <a16:creationId xmlns:a16="http://schemas.microsoft.com/office/drawing/2014/main" id="{54C9F305-FF2D-9D0D-3E87-307638D53F32}"/>
                </a:ext>
              </a:extLst>
            </p:cNvPr>
            <p:cNvSpPr/>
            <p:nvPr/>
          </p:nvSpPr>
          <p:spPr>
            <a:xfrm>
              <a:off x="4563647" y="2700488"/>
              <a:ext cx="4124843" cy="677809"/>
            </a:xfrm>
            <a:prstGeom prst="roundRect">
              <a:avLst/>
            </a:prstGeom>
            <a:solidFill>
              <a:schemeClr val="bg1">
                <a:lumMod val="85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rgbClr val="000000"/>
                  </a:solidFill>
                  <a:latin typeface="Arial" panose="020B0604020202020204" pitchFamily="34" charset="0"/>
                  <a:ea typeface="Calibri"/>
                  <a:cs typeface="Arial" panose="020B0604020202020204" pitchFamily="34" charset="0"/>
                </a:rPr>
                <a:t>ML Frameworks</a:t>
              </a:r>
              <a:endParaRPr lang="en-US" sz="2000" b="1">
                <a:solidFill>
                  <a:srgbClr val="000000"/>
                </a:solidFill>
                <a:latin typeface="Arial" panose="020B0604020202020204" pitchFamily="34" charset="0"/>
                <a:cs typeface="Arial" panose="020B0604020202020204" pitchFamily="34" charset="0"/>
              </a:endParaRPr>
            </a:p>
          </p:txBody>
        </p:sp>
        <p:pic>
          <p:nvPicPr>
            <p:cNvPr id="6" name="Picture 5" descr="A yellow and black logo&#10;&#10;AI-generated content may be incorrect.">
              <a:extLst>
                <a:ext uri="{FF2B5EF4-FFF2-40B4-BE49-F238E27FC236}">
                  <a16:creationId xmlns:a16="http://schemas.microsoft.com/office/drawing/2014/main" id="{957BBB2C-D5BB-C6B2-895C-E1D1DA888D72}"/>
                </a:ext>
              </a:extLst>
            </p:cNvPr>
            <p:cNvPicPr>
              <a:picLocks noChangeAspect="1"/>
            </p:cNvPicPr>
            <p:nvPr/>
          </p:nvPicPr>
          <p:blipFill>
            <a:blip r:embed="rId3"/>
            <a:stretch>
              <a:fillRect/>
            </a:stretch>
          </p:blipFill>
          <p:spPr>
            <a:xfrm>
              <a:off x="4712909" y="2771630"/>
              <a:ext cx="749504" cy="524223"/>
            </a:xfrm>
            <a:prstGeom prst="rect">
              <a:avLst/>
            </a:prstGeom>
          </p:spPr>
        </p:pic>
        <p:pic>
          <p:nvPicPr>
            <p:cNvPr id="9" name="Picture 8" descr="A red circle with a dot in the middle&#10;&#10;AI-generated content may be incorrect.">
              <a:extLst>
                <a:ext uri="{FF2B5EF4-FFF2-40B4-BE49-F238E27FC236}">
                  <a16:creationId xmlns:a16="http://schemas.microsoft.com/office/drawing/2014/main" id="{DAF2557E-0309-1279-6D28-9B627C8D0AF5}"/>
                </a:ext>
              </a:extLst>
            </p:cNvPr>
            <p:cNvPicPr>
              <a:picLocks noChangeAspect="1"/>
            </p:cNvPicPr>
            <p:nvPr/>
          </p:nvPicPr>
          <p:blipFill>
            <a:blip r:embed="rId4"/>
            <a:stretch>
              <a:fillRect/>
            </a:stretch>
          </p:blipFill>
          <p:spPr>
            <a:xfrm>
              <a:off x="7837817" y="2747442"/>
              <a:ext cx="667022" cy="548411"/>
            </a:xfrm>
            <a:prstGeom prst="rect">
              <a:avLst/>
            </a:prstGeom>
          </p:spPr>
        </p:pic>
      </p:grpSp>
      <p:cxnSp>
        <p:nvCxnSpPr>
          <p:cNvPr id="46" name="Connector: Elbow 45">
            <a:extLst>
              <a:ext uri="{FF2B5EF4-FFF2-40B4-BE49-F238E27FC236}">
                <a16:creationId xmlns:a16="http://schemas.microsoft.com/office/drawing/2014/main" id="{991D5732-6DCF-43DA-4194-74C7A98B1C07}"/>
              </a:ext>
            </a:extLst>
          </p:cNvPr>
          <p:cNvCxnSpPr>
            <a:cxnSpLocks/>
          </p:cNvCxnSpPr>
          <p:nvPr/>
        </p:nvCxnSpPr>
        <p:spPr>
          <a:xfrm rot="5400000">
            <a:off x="3129932" y="3708902"/>
            <a:ext cx="1295789" cy="1147231"/>
          </a:xfrm>
          <a:prstGeom prst="bentConnector3">
            <a:avLst>
              <a:gd name="adj1" fmla="val -1161"/>
            </a:avLst>
          </a:prstGeom>
          <a:ln w="571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descr="A green and grey rectangular object with two fans&#10;&#10;AI-generated content may be incorrect.">
            <a:extLst>
              <a:ext uri="{FF2B5EF4-FFF2-40B4-BE49-F238E27FC236}">
                <a16:creationId xmlns:a16="http://schemas.microsoft.com/office/drawing/2014/main" id="{2C04898D-C337-39AE-5DC2-C6584237F49F}"/>
              </a:ext>
            </a:extLst>
          </p:cNvPr>
          <p:cNvPicPr>
            <a:picLocks noChangeAspect="1"/>
          </p:cNvPicPr>
          <p:nvPr/>
        </p:nvPicPr>
        <p:blipFill>
          <a:blip r:embed="rId5"/>
          <a:stretch>
            <a:fillRect/>
          </a:stretch>
        </p:blipFill>
        <p:spPr>
          <a:xfrm>
            <a:off x="7910789" y="4543414"/>
            <a:ext cx="2032828" cy="1729698"/>
          </a:xfrm>
          <a:prstGeom prst="rect">
            <a:avLst/>
          </a:prstGeom>
          <a:ln w="57150">
            <a:noFill/>
          </a:ln>
        </p:spPr>
      </p:pic>
      <p:cxnSp>
        <p:nvCxnSpPr>
          <p:cNvPr id="53" name="Straight Arrow Connector 52">
            <a:extLst>
              <a:ext uri="{FF2B5EF4-FFF2-40B4-BE49-F238E27FC236}">
                <a16:creationId xmlns:a16="http://schemas.microsoft.com/office/drawing/2014/main" id="{31A60388-E2AF-9716-D448-37BDA4FEE251}"/>
              </a:ext>
            </a:extLst>
          </p:cNvPr>
          <p:cNvCxnSpPr>
            <a:cxnSpLocks/>
          </p:cNvCxnSpPr>
          <p:nvPr/>
        </p:nvCxnSpPr>
        <p:spPr>
          <a:xfrm>
            <a:off x="4310894" y="5403646"/>
            <a:ext cx="3781713"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 name="Google Shape;53;p9">
            <a:extLst>
              <a:ext uri="{FF2B5EF4-FFF2-40B4-BE49-F238E27FC236}">
                <a16:creationId xmlns:a16="http://schemas.microsoft.com/office/drawing/2014/main" id="{99F081B0-4F77-D717-4F19-3CCB42182085}"/>
              </a:ext>
            </a:extLst>
          </p:cNvPr>
          <p:cNvSpPr txBox="1">
            <a:spLocks/>
          </p:cNvSpPr>
          <p:nvPr/>
        </p:nvSpPr>
        <p:spPr>
          <a:xfrm>
            <a:off x="415600" y="320666"/>
            <a:ext cx="11839347" cy="763500"/>
          </a:xfrm>
          <a:prstGeom prst="rect">
            <a:avLst/>
          </a:prstGeom>
          <a:noFill/>
          <a:ln>
            <a:noFill/>
          </a:ln>
        </p:spPr>
        <p:txBody>
          <a:bodyPr spcFirstLastPara="1" vert="horz" wrap="square" lIns="91425" tIns="91425" rIns="91425" bIns="91425" rtlCol="0" anchor="t" anchorCtr="0">
            <a:noAutofit/>
          </a:bodyPr>
          <a:lstStyle>
            <a:lvl1pPr lvl="0" algn="l" defTabSz="914400" rtl="0" eaLnBrk="1" latinLnBrk="0" hangingPunct="1">
              <a:lnSpc>
                <a:spcPct val="100000"/>
              </a:lnSpc>
              <a:spcBef>
                <a:spcPts val="0"/>
              </a:spcBef>
              <a:spcAft>
                <a:spcPts val="0"/>
              </a:spcAft>
              <a:buClr>
                <a:srgbClr val="8B00E7"/>
              </a:buClr>
              <a:buSzPts val="3600"/>
              <a:buFont typeface="Arial"/>
              <a:buNone/>
              <a:defRPr sz="4400" kern="1200">
                <a:solidFill>
                  <a:srgbClr val="C00000"/>
                </a:solidFill>
                <a:latin typeface="Arial"/>
                <a:ea typeface="Arial"/>
                <a:cs typeface="Arial"/>
                <a:sym typeface="Arial"/>
              </a:defRPr>
            </a:lvl1pPr>
            <a:lvl2pPr lvl="1" algn="l">
              <a:lnSpc>
                <a:spcPct val="100000"/>
              </a:lnSpc>
              <a:spcBef>
                <a:spcPts val="0"/>
              </a:spcBef>
              <a:spcAft>
                <a:spcPts val="0"/>
              </a:spcAft>
              <a:buSzPts val="2800"/>
              <a:buFont typeface="Cambria"/>
              <a:buNone/>
              <a:defRPr>
                <a:latin typeface="Cambria"/>
                <a:ea typeface="Cambria"/>
                <a:cs typeface="Cambria"/>
                <a:sym typeface="Cambria"/>
              </a:defRPr>
            </a:lvl2pPr>
            <a:lvl3pPr lvl="2" algn="l">
              <a:lnSpc>
                <a:spcPct val="100000"/>
              </a:lnSpc>
              <a:spcBef>
                <a:spcPts val="0"/>
              </a:spcBef>
              <a:spcAft>
                <a:spcPts val="0"/>
              </a:spcAft>
              <a:buSzPts val="2800"/>
              <a:buFont typeface="Cambria"/>
              <a:buNone/>
              <a:defRPr>
                <a:latin typeface="Cambria"/>
                <a:ea typeface="Cambria"/>
                <a:cs typeface="Cambria"/>
                <a:sym typeface="Cambria"/>
              </a:defRPr>
            </a:lvl3pPr>
            <a:lvl4pPr lvl="3" algn="l">
              <a:lnSpc>
                <a:spcPct val="100000"/>
              </a:lnSpc>
              <a:spcBef>
                <a:spcPts val="0"/>
              </a:spcBef>
              <a:spcAft>
                <a:spcPts val="0"/>
              </a:spcAft>
              <a:buSzPts val="2800"/>
              <a:buFont typeface="Cambria"/>
              <a:buNone/>
              <a:defRPr>
                <a:latin typeface="Cambria"/>
                <a:ea typeface="Cambria"/>
                <a:cs typeface="Cambria"/>
                <a:sym typeface="Cambria"/>
              </a:defRPr>
            </a:lvl4pPr>
            <a:lvl5pPr lvl="4" algn="l">
              <a:lnSpc>
                <a:spcPct val="100000"/>
              </a:lnSpc>
              <a:spcBef>
                <a:spcPts val="0"/>
              </a:spcBef>
              <a:spcAft>
                <a:spcPts val="0"/>
              </a:spcAft>
              <a:buSzPts val="2800"/>
              <a:buFont typeface="Cambria"/>
              <a:buNone/>
              <a:defRPr>
                <a:latin typeface="Cambria"/>
                <a:ea typeface="Cambria"/>
                <a:cs typeface="Cambria"/>
                <a:sym typeface="Cambria"/>
              </a:defRPr>
            </a:lvl5pPr>
            <a:lvl6pPr lvl="5" algn="l">
              <a:lnSpc>
                <a:spcPct val="100000"/>
              </a:lnSpc>
              <a:spcBef>
                <a:spcPts val="0"/>
              </a:spcBef>
              <a:spcAft>
                <a:spcPts val="0"/>
              </a:spcAft>
              <a:buSzPts val="2800"/>
              <a:buFont typeface="Cambria"/>
              <a:buNone/>
              <a:defRPr>
                <a:latin typeface="Cambria"/>
                <a:ea typeface="Cambria"/>
                <a:cs typeface="Cambria"/>
                <a:sym typeface="Cambria"/>
              </a:defRPr>
            </a:lvl6pPr>
            <a:lvl7pPr lvl="6" algn="l">
              <a:lnSpc>
                <a:spcPct val="100000"/>
              </a:lnSpc>
              <a:spcBef>
                <a:spcPts val="0"/>
              </a:spcBef>
              <a:spcAft>
                <a:spcPts val="0"/>
              </a:spcAft>
              <a:buSzPts val="2800"/>
              <a:buFont typeface="Cambria"/>
              <a:buNone/>
              <a:defRPr>
                <a:latin typeface="Cambria"/>
                <a:ea typeface="Cambria"/>
                <a:cs typeface="Cambria"/>
                <a:sym typeface="Cambria"/>
              </a:defRPr>
            </a:lvl7pPr>
            <a:lvl8pPr lvl="7" algn="l">
              <a:lnSpc>
                <a:spcPct val="100000"/>
              </a:lnSpc>
              <a:spcBef>
                <a:spcPts val="0"/>
              </a:spcBef>
              <a:spcAft>
                <a:spcPts val="0"/>
              </a:spcAft>
              <a:buSzPts val="2800"/>
              <a:buFont typeface="Cambria"/>
              <a:buNone/>
              <a:defRPr>
                <a:latin typeface="Cambria"/>
                <a:ea typeface="Cambria"/>
                <a:cs typeface="Cambria"/>
                <a:sym typeface="Cambria"/>
              </a:defRPr>
            </a:lvl8pPr>
            <a:lvl9pPr lvl="8" algn="l">
              <a:lnSpc>
                <a:spcPct val="100000"/>
              </a:lnSpc>
              <a:spcBef>
                <a:spcPts val="0"/>
              </a:spcBef>
              <a:spcAft>
                <a:spcPts val="0"/>
              </a:spcAft>
              <a:buSzPts val="2800"/>
              <a:buFont typeface="Cambria"/>
              <a:buNone/>
              <a:defRPr>
                <a:latin typeface="Cambria"/>
                <a:ea typeface="Cambria"/>
                <a:cs typeface="Cambria"/>
                <a:sym typeface="Cambria"/>
              </a:defRPr>
            </a:lvl9pPr>
          </a:lstStyle>
          <a:p>
            <a:r>
              <a:rPr lang="en-US" b="1"/>
              <a:t>CUDA accelerated libraries</a:t>
            </a:r>
          </a:p>
        </p:txBody>
      </p:sp>
      <p:cxnSp>
        <p:nvCxnSpPr>
          <p:cNvPr id="54" name="Straight Arrow Connector 53">
            <a:extLst>
              <a:ext uri="{FF2B5EF4-FFF2-40B4-BE49-F238E27FC236}">
                <a16:creationId xmlns:a16="http://schemas.microsoft.com/office/drawing/2014/main" id="{72868237-6543-A4E9-5E1E-DB3B3219B3BA}"/>
              </a:ext>
            </a:extLst>
          </p:cNvPr>
          <p:cNvCxnSpPr>
            <a:cxnSpLocks/>
          </p:cNvCxnSpPr>
          <p:nvPr/>
        </p:nvCxnSpPr>
        <p:spPr>
          <a:xfrm flipH="1">
            <a:off x="4264806" y="5788685"/>
            <a:ext cx="377589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7" name="Google Shape;55;p9">
            <a:extLst>
              <a:ext uri="{FF2B5EF4-FFF2-40B4-BE49-F238E27FC236}">
                <a16:creationId xmlns:a16="http://schemas.microsoft.com/office/drawing/2014/main" id="{31E7F8BA-0017-A5BE-0511-68C69755A16F}"/>
              </a:ext>
            </a:extLst>
          </p:cNvPr>
          <p:cNvSpPr txBox="1">
            <a:spLocks noGrp="1"/>
          </p:cNvSpPr>
          <p:nvPr>
            <p:ph type="sldNum" idx="12"/>
          </p:nvPr>
        </p:nvSpPr>
        <p:spPr>
          <a:xfrm>
            <a:off x="11283638" y="6286400"/>
            <a:ext cx="858900" cy="5250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00000000-1234-1234-1234-123412341234}" type="slidenum">
              <a:rPr kumimoji="0" lang="en-US" sz="2160" b="0" i="0" u="none" strike="noStrike" kern="0" cap="none" spc="0" normalizeH="0" baseline="0" noProof="0">
                <a:ln>
                  <a:noFill/>
                </a:ln>
                <a:solidFill>
                  <a:srgbClr val="C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9</a:t>
            </a:fld>
            <a:endParaRPr kumimoji="0" sz="2160" b="0" i="0" u="none" strike="noStrike" kern="0" cap="none" spc="0" normalizeH="0" baseline="0" noProof="0">
              <a:ln>
                <a:noFill/>
              </a:ln>
              <a:solidFill>
                <a:srgbClr val="C00000"/>
              </a:solidFill>
              <a:effectLst/>
              <a:uLnTx/>
              <a:uFillTx/>
              <a:latin typeface="Arial"/>
              <a:cs typeface="Arial"/>
              <a:sym typeface="Arial"/>
            </a:endParaRPr>
          </a:p>
        </p:txBody>
      </p:sp>
      <p:sp>
        <p:nvSpPr>
          <p:cNvPr id="19" name="Rectangle: Rounded Corners 18">
            <a:extLst>
              <a:ext uri="{FF2B5EF4-FFF2-40B4-BE49-F238E27FC236}">
                <a16:creationId xmlns:a16="http://schemas.microsoft.com/office/drawing/2014/main" id="{260D0765-2328-B427-281D-63B0D8AD8ABC}"/>
              </a:ext>
            </a:extLst>
          </p:cNvPr>
          <p:cNvSpPr/>
          <p:nvPr/>
        </p:nvSpPr>
        <p:spPr>
          <a:xfrm>
            <a:off x="4548030" y="1323791"/>
            <a:ext cx="3205646" cy="677808"/>
          </a:xfrm>
          <a:prstGeom prst="roundRect">
            <a:avLst/>
          </a:prstGeom>
          <a:solidFill>
            <a:schemeClr val="bg1">
              <a:lumMod val="85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rgbClr val="000000"/>
                </a:solidFill>
                <a:latin typeface="Arial" panose="020B0604020202020204" pitchFamily="34" charset="0"/>
                <a:ea typeface="Calibri"/>
                <a:cs typeface="Arial" panose="020B0604020202020204" pitchFamily="34" charset="0"/>
              </a:rPr>
              <a:t>Large Language Models</a:t>
            </a:r>
            <a:endParaRPr lang="en-US" sz="2000" b="1">
              <a:solidFill>
                <a:srgbClr val="000000"/>
              </a:solidFill>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5E7DC8C2-0B47-28B5-30C1-04A564F9AEB8}"/>
              </a:ext>
            </a:extLst>
          </p:cNvPr>
          <p:cNvPicPr>
            <a:picLocks noChangeAspect="1"/>
          </p:cNvPicPr>
          <p:nvPr/>
        </p:nvPicPr>
        <p:blipFill>
          <a:blip r:embed="rId6"/>
          <a:stretch>
            <a:fillRect/>
          </a:stretch>
        </p:blipFill>
        <p:spPr>
          <a:xfrm>
            <a:off x="7434946" y="1072958"/>
            <a:ext cx="717727" cy="717727"/>
          </a:xfrm>
          <a:prstGeom prst="rect">
            <a:avLst/>
          </a:prstGeom>
        </p:spPr>
      </p:pic>
      <p:sp>
        <p:nvSpPr>
          <p:cNvPr id="10" name="Rectangle: Rounded Corners 9">
            <a:extLst>
              <a:ext uri="{FF2B5EF4-FFF2-40B4-BE49-F238E27FC236}">
                <a16:creationId xmlns:a16="http://schemas.microsoft.com/office/drawing/2014/main" id="{1DFE6229-8402-F73D-51B1-DF811E5F45FE}"/>
              </a:ext>
            </a:extLst>
          </p:cNvPr>
          <p:cNvSpPr/>
          <p:nvPr/>
        </p:nvSpPr>
        <p:spPr>
          <a:xfrm>
            <a:off x="4308750" y="3513033"/>
            <a:ext cx="3696299" cy="1082668"/>
          </a:xfrm>
          <a:prstGeom prst="roundRect">
            <a:avLst/>
          </a:prstGeom>
          <a:solidFill>
            <a:schemeClr val="bg1">
              <a:lumMod val="85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2000" b="1">
                <a:solidFill>
                  <a:srgbClr val="000000"/>
                </a:solidFill>
                <a:latin typeface="Arial" panose="020B0604020202020204" pitchFamily="34" charset="0"/>
                <a:ea typeface="Calibri"/>
                <a:cs typeface="Arial" panose="020B0604020202020204" pitchFamily="34" charset="0"/>
              </a:rPr>
              <a:t>CUDA accelerated libraries</a:t>
            </a:r>
          </a:p>
        </p:txBody>
      </p:sp>
      <p:sp>
        <p:nvSpPr>
          <p:cNvPr id="11" name="Rectangle: Rounded Corners 10">
            <a:extLst>
              <a:ext uri="{FF2B5EF4-FFF2-40B4-BE49-F238E27FC236}">
                <a16:creationId xmlns:a16="http://schemas.microsoft.com/office/drawing/2014/main" id="{54123FDE-4D4C-2F78-892A-B801DF3C02DB}"/>
              </a:ext>
            </a:extLst>
          </p:cNvPr>
          <p:cNvSpPr/>
          <p:nvPr/>
        </p:nvSpPr>
        <p:spPr>
          <a:xfrm>
            <a:off x="4456523" y="4030095"/>
            <a:ext cx="1233772" cy="409318"/>
          </a:xfrm>
          <a:prstGeom prst="roundRect">
            <a:avLst/>
          </a:prstGeom>
          <a:solidFill>
            <a:srgbClr val="C2F1C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err="1">
                <a:solidFill>
                  <a:srgbClr val="000000"/>
                </a:solidFill>
                <a:latin typeface="Aptos" panose="020B0004020202020204" pitchFamily="34" charset="0"/>
                <a:ea typeface="Calibri"/>
                <a:cs typeface="Calibri"/>
              </a:rPr>
              <a:t>cuBLASLt</a:t>
            </a:r>
            <a:r>
              <a:rPr lang="en-US">
                <a:solidFill>
                  <a:srgbClr val="000000"/>
                </a:solidFill>
                <a:latin typeface="Aptos" panose="020B0004020202020204" pitchFamily="34" charset="0"/>
                <a:ea typeface="Calibri"/>
                <a:cs typeface="Calibri"/>
              </a:rPr>
              <a:t> </a:t>
            </a:r>
          </a:p>
        </p:txBody>
      </p:sp>
      <p:sp>
        <p:nvSpPr>
          <p:cNvPr id="59" name="Rectangle: Rounded Corners 58">
            <a:extLst>
              <a:ext uri="{FF2B5EF4-FFF2-40B4-BE49-F238E27FC236}">
                <a16:creationId xmlns:a16="http://schemas.microsoft.com/office/drawing/2014/main" id="{0EB54FC4-AF90-F438-D30E-CAF2A0ADAFA0}"/>
              </a:ext>
            </a:extLst>
          </p:cNvPr>
          <p:cNvSpPr/>
          <p:nvPr/>
        </p:nvSpPr>
        <p:spPr>
          <a:xfrm>
            <a:off x="5835132" y="4027805"/>
            <a:ext cx="1063595" cy="411608"/>
          </a:xfrm>
          <a:prstGeom prst="roundRect">
            <a:avLst/>
          </a:prstGeom>
          <a:solidFill>
            <a:srgbClr val="C2F1C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a:solidFill>
                  <a:srgbClr val="000000"/>
                </a:solidFill>
                <a:latin typeface="Aptos" panose="020B0004020202020204" pitchFamily="34" charset="0"/>
                <a:ea typeface="Calibri"/>
                <a:cs typeface="Calibri"/>
              </a:rPr>
              <a:t>GGML</a:t>
            </a:r>
          </a:p>
        </p:txBody>
      </p:sp>
      <p:sp>
        <p:nvSpPr>
          <p:cNvPr id="60" name="Rectangle: Rounded Corners 59">
            <a:extLst>
              <a:ext uri="{FF2B5EF4-FFF2-40B4-BE49-F238E27FC236}">
                <a16:creationId xmlns:a16="http://schemas.microsoft.com/office/drawing/2014/main" id="{E8C35B1D-C2E4-8E82-CC5C-6DF7445D4902}"/>
              </a:ext>
            </a:extLst>
          </p:cNvPr>
          <p:cNvSpPr/>
          <p:nvPr/>
        </p:nvSpPr>
        <p:spPr>
          <a:xfrm>
            <a:off x="7038484" y="4027805"/>
            <a:ext cx="826807" cy="411608"/>
          </a:xfrm>
          <a:prstGeom prst="roundRect">
            <a:avLst/>
          </a:prstGeom>
          <a:solidFill>
            <a:srgbClr val="C2F1C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a:solidFill>
                  <a:srgbClr val="000000"/>
                </a:solidFill>
                <a:latin typeface="Aptos" panose="020B0004020202020204" pitchFamily="34" charset="0"/>
                <a:ea typeface="Calibri"/>
                <a:cs typeface="Calibri"/>
              </a:rPr>
              <a:t>… </a:t>
            </a:r>
          </a:p>
        </p:txBody>
      </p:sp>
      <p:pic>
        <p:nvPicPr>
          <p:cNvPr id="71" name="Picture 70">
            <a:extLst>
              <a:ext uri="{FF2B5EF4-FFF2-40B4-BE49-F238E27FC236}">
                <a16:creationId xmlns:a16="http://schemas.microsoft.com/office/drawing/2014/main" id="{B8ECCC59-7E8D-DB12-BEF6-DEB11B025F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52914" y="4868684"/>
            <a:ext cx="1428299" cy="1428299"/>
          </a:xfrm>
          <a:prstGeom prst="rect">
            <a:avLst/>
          </a:prstGeom>
        </p:spPr>
      </p:pic>
      <p:pic>
        <p:nvPicPr>
          <p:cNvPr id="72" name="Picture 71">
            <a:extLst>
              <a:ext uri="{FF2B5EF4-FFF2-40B4-BE49-F238E27FC236}">
                <a16:creationId xmlns:a16="http://schemas.microsoft.com/office/drawing/2014/main" id="{8E6F8A41-6C80-ED0D-5FD5-21638954CCFE}"/>
              </a:ext>
            </a:extLst>
          </p:cNvPr>
          <p:cNvPicPr>
            <a:picLocks noChangeAspect="1"/>
          </p:cNvPicPr>
          <p:nvPr/>
        </p:nvPicPr>
        <p:blipFill>
          <a:blip r:embed="rId8"/>
          <a:stretch>
            <a:fillRect/>
          </a:stretch>
        </p:blipFill>
        <p:spPr>
          <a:xfrm rot="16200000">
            <a:off x="1755072" y="4930412"/>
            <a:ext cx="1397388" cy="1397388"/>
          </a:xfrm>
          <a:prstGeom prst="rect">
            <a:avLst/>
          </a:prstGeom>
        </p:spPr>
      </p:pic>
      <p:grpSp>
        <p:nvGrpSpPr>
          <p:cNvPr id="76" name="Graphic 14">
            <a:extLst>
              <a:ext uri="{FF2B5EF4-FFF2-40B4-BE49-F238E27FC236}">
                <a16:creationId xmlns:a16="http://schemas.microsoft.com/office/drawing/2014/main" id="{362CB57E-6D33-FA99-60D5-5A82A3A02F0F}"/>
              </a:ext>
            </a:extLst>
          </p:cNvPr>
          <p:cNvGrpSpPr/>
          <p:nvPr/>
        </p:nvGrpSpPr>
        <p:grpSpPr>
          <a:xfrm>
            <a:off x="7080614" y="5871392"/>
            <a:ext cx="388137" cy="452827"/>
            <a:chOff x="3224012" y="2240166"/>
            <a:chExt cx="285750" cy="333375"/>
          </a:xfrm>
          <a:solidFill>
            <a:srgbClr val="000000"/>
          </a:solidFill>
        </p:grpSpPr>
        <p:sp>
          <p:nvSpPr>
            <p:cNvPr id="77" name="Oval 76">
              <a:extLst>
                <a:ext uri="{FF2B5EF4-FFF2-40B4-BE49-F238E27FC236}">
                  <a16:creationId xmlns:a16="http://schemas.microsoft.com/office/drawing/2014/main" id="{281E2857-6496-3485-455A-E3E0656E977F}"/>
                </a:ext>
              </a:extLst>
            </p:cNvPr>
            <p:cNvSpPr/>
            <p:nvPr/>
          </p:nvSpPr>
          <p:spPr>
            <a:xfrm>
              <a:off x="3224012" y="2244929"/>
              <a:ext cx="285750" cy="285750"/>
            </a:xfrm>
            <a:prstGeom prst="ellipse">
              <a:avLst/>
            </a:prstGeom>
            <a:solidFill>
              <a:srgbClr val="000000"/>
            </a:solidFill>
            <a:ln w="9525" cap="flat">
              <a:solidFill>
                <a:srgbClr val="000000"/>
              </a:solidFill>
              <a:prstDash val="solid"/>
              <a:miter/>
            </a:ln>
          </p:spPr>
          <p:txBody>
            <a:bodyPr/>
            <a:lstStyle/>
            <a:p>
              <a:endParaRPr lang="en-IN"/>
            </a:p>
          </p:txBody>
        </p:sp>
        <p:pic>
          <p:nvPicPr>
            <p:cNvPr id="78" name="Picture 77">
              <a:extLst>
                <a:ext uri="{FF2B5EF4-FFF2-40B4-BE49-F238E27FC236}">
                  <a16:creationId xmlns:a16="http://schemas.microsoft.com/office/drawing/2014/main" id="{04E7525D-4B05-768F-D50D-3CB5A72684B5}"/>
                </a:ext>
              </a:extLst>
            </p:cNvPr>
            <p:cNvPicPr>
              <a:picLocks noChangeAspect="1"/>
            </p:cNvPicPr>
            <p:nvPr/>
          </p:nvPicPr>
          <p:blipFill>
            <a:blip r:embed="rId9"/>
            <a:stretch>
              <a:fillRect/>
            </a:stretch>
          </p:blipFill>
          <p:spPr>
            <a:xfrm>
              <a:off x="3233537" y="2240166"/>
              <a:ext cx="266700" cy="333375"/>
            </a:xfrm>
            <a:custGeom>
              <a:avLst/>
              <a:gdLst>
                <a:gd name="csX0" fmla="*/ 0 w 266700"/>
                <a:gd name="csY0" fmla="*/ 0 h 333375"/>
                <a:gd name="csX1" fmla="*/ 266700 w 266700"/>
                <a:gd name="csY1" fmla="*/ 0 h 333375"/>
                <a:gd name="csX2" fmla="*/ 266700 w 266700"/>
                <a:gd name="csY2" fmla="*/ 333375 h 333375"/>
                <a:gd name="csX3" fmla="*/ 0 w 266700"/>
                <a:gd name="csY3" fmla="*/ 333375 h 333375"/>
              </a:gdLst>
              <a:ahLst/>
              <a:cxnLst>
                <a:cxn ang="0">
                  <a:pos x="csX0" y="csY0"/>
                </a:cxn>
                <a:cxn ang="0">
                  <a:pos x="csX1" y="csY1"/>
                </a:cxn>
                <a:cxn ang="0">
                  <a:pos x="csX2" y="csY2"/>
                </a:cxn>
                <a:cxn ang="0">
                  <a:pos x="csX3" y="csY3"/>
                </a:cxn>
              </a:cxnLst>
              <a:rect l="l" t="t" r="r" b="b"/>
              <a:pathLst>
                <a:path w="266700" h="333375">
                  <a:moveTo>
                    <a:pt x="0" y="0"/>
                  </a:moveTo>
                  <a:lnTo>
                    <a:pt x="266700" y="0"/>
                  </a:lnTo>
                  <a:lnTo>
                    <a:pt x="266700" y="333375"/>
                  </a:lnTo>
                  <a:lnTo>
                    <a:pt x="0" y="333375"/>
                  </a:lnTo>
                  <a:close/>
                </a:path>
              </a:pathLst>
            </a:custGeom>
          </p:spPr>
        </p:pic>
      </p:grpSp>
      <p:grpSp>
        <p:nvGrpSpPr>
          <p:cNvPr id="79" name="Graphic 14">
            <a:extLst>
              <a:ext uri="{FF2B5EF4-FFF2-40B4-BE49-F238E27FC236}">
                <a16:creationId xmlns:a16="http://schemas.microsoft.com/office/drawing/2014/main" id="{60C731AE-7E78-2393-B5E1-D45DD562ADC3}"/>
              </a:ext>
            </a:extLst>
          </p:cNvPr>
          <p:cNvGrpSpPr/>
          <p:nvPr/>
        </p:nvGrpSpPr>
        <p:grpSpPr>
          <a:xfrm>
            <a:off x="4759415" y="4930412"/>
            <a:ext cx="388137" cy="452827"/>
            <a:chOff x="3566912" y="2240166"/>
            <a:chExt cx="285750" cy="333375"/>
          </a:xfrm>
          <a:solidFill>
            <a:srgbClr val="000000"/>
          </a:solidFill>
        </p:grpSpPr>
        <p:sp>
          <p:nvSpPr>
            <p:cNvPr id="80" name="Oval 79">
              <a:extLst>
                <a:ext uri="{FF2B5EF4-FFF2-40B4-BE49-F238E27FC236}">
                  <a16:creationId xmlns:a16="http://schemas.microsoft.com/office/drawing/2014/main" id="{34E5EBAA-43CE-BFB8-586A-9E559CD3C8C7}"/>
                </a:ext>
              </a:extLst>
            </p:cNvPr>
            <p:cNvSpPr/>
            <p:nvPr/>
          </p:nvSpPr>
          <p:spPr>
            <a:xfrm>
              <a:off x="3566912" y="2244929"/>
              <a:ext cx="285750" cy="285750"/>
            </a:xfrm>
            <a:prstGeom prst="ellipse">
              <a:avLst/>
            </a:prstGeom>
            <a:solidFill>
              <a:srgbClr val="000000"/>
            </a:solidFill>
            <a:ln w="9525" cap="flat">
              <a:solidFill>
                <a:srgbClr val="000000"/>
              </a:solidFill>
              <a:prstDash val="solid"/>
              <a:miter/>
            </a:ln>
          </p:spPr>
          <p:txBody>
            <a:bodyPr/>
            <a:lstStyle/>
            <a:p>
              <a:endParaRPr lang="en-IN"/>
            </a:p>
          </p:txBody>
        </p:sp>
        <p:pic>
          <p:nvPicPr>
            <p:cNvPr id="81" name="Picture 80">
              <a:extLst>
                <a:ext uri="{FF2B5EF4-FFF2-40B4-BE49-F238E27FC236}">
                  <a16:creationId xmlns:a16="http://schemas.microsoft.com/office/drawing/2014/main" id="{42BFEC5C-B49B-70BE-5AB1-79498882B932}"/>
                </a:ext>
              </a:extLst>
            </p:cNvPr>
            <p:cNvPicPr>
              <a:picLocks noChangeAspect="1"/>
            </p:cNvPicPr>
            <p:nvPr/>
          </p:nvPicPr>
          <p:blipFill>
            <a:blip r:embed="rId10"/>
            <a:stretch>
              <a:fillRect/>
            </a:stretch>
          </p:blipFill>
          <p:spPr>
            <a:xfrm>
              <a:off x="3576437" y="2240166"/>
              <a:ext cx="266700" cy="333375"/>
            </a:xfrm>
            <a:custGeom>
              <a:avLst/>
              <a:gdLst>
                <a:gd name="csX0" fmla="*/ 0 w 266700"/>
                <a:gd name="csY0" fmla="*/ 0 h 333375"/>
                <a:gd name="csX1" fmla="*/ 266700 w 266700"/>
                <a:gd name="csY1" fmla="*/ 0 h 333375"/>
                <a:gd name="csX2" fmla="*/ 266700 w 266700"/>
                <a:gd name="csY2" fmla="*/ 333375 h 333375"/>
                <a:gd name="csX3" fmla="*/ 0 w 266700"/>
                <a:gd name="csY3" fmla="*/ 333375 h 333375"/>
              </a:gdLst>
              <a:ahLst/>
              <a:cxnLst>
                <a:cxn ang="0">
                  <a:pos x="csX0" y="csY0"/>
                </a:cxn>
                <a:cxn ang="0">
                  <a:pos x="csX1" y="csY1"/>
                </a:cxn>
                <a:cxn ang="0">
                  <a:pos x="csX2" y="csY2"/>
                </a:cxn>
                <a:cxn ang="0">
                  <a:pos x="csX3" y="csY3"/>
                </a:cxn>
              </a:cxnLst>
              <a:rect l="l" t="t" r="r" b="b"/>
              <a:pathLst>
                <a:path w="266700" h="333375">
                  <a:moveTo>
                    <a:pt x="0" y="0"/>
                  </a:moveTo>
                  <a:lnTo>
                    <a:pt x="266700" y="0"/>
                  </a:lnTo>
                  <a:lnTo>
                    <a:pt x="266700" y="333375"/>
                  </a:lnTo>
                  <a:lnTo>
                    <a:pt x="0" y="333375"/>
                  </a:lnTo>
                  <a:close/>
                </a:path>
              </a:pathLst>
            </a:custGeom>
          </p:spPr>
        </p:pic>
      </p:grpSp>
      <p:grpSp>
        <p:nvGrpSpPr>
          <p:cNvPr id="82" name="Graphic 14">
            <a:extLst>
              <a:ext uri="{FF2B5EF4-FFF2-40B4-BE49-F238E27FC236}">
                <a16:creationId xmlns:a16="http://schemas.microsoft.com/office/drawing/2014/main" id="{6547A8AB-796D-9C93-120A-450470555230}"/>
              </a:ext>
            </a:extLst>
          </p:cNvPr>
          <p:cNvGrpSpPr/>
          <p:nvPr/>
        </p:nvGrpSpPr>
        <p:grpSpPr>
          <a:xfrm>
            <a:off x="2676944" y="4047897"/>
            <a:ext cx="388137" cy="452827"/>
            <a:chOff x="3947912" y="2230641"/>
            <a:chExt cx="285750" cy="333375"/>
          </a:xfrm>
          <a:solidFill>
            <a:srgbClr val="000000"/>
          </a:solidFill>
        </p:grpSpPr>
        <p:sp>
          <p:nvSpPr>
            <p:cNvPr id="83" name="Oval 82">
              <a:extLst>
                <a:ext uri="{FF2B5EF4-FFF2-40B4-BE49-F238E27FC236}">
                  <a16:creationId xmlns:a16="http://schemas.microsoft.com/office/drawing/2014/main" id="{735A50B5-9947-7DBF-819F-0E36F44C3321}"/>
                </a:ext>
              </a:extLst>
            </p:cNvPr>
            <p:cNvSpPr/>
            <p:nvPr/>
          </p:nvSpPr>
          <p:spPr>
            <a:xfrm>
              <a:off x="3947912" y="2235404"/>
              <a:ext cx="285750" cy="285750"/>
            </a:xfrm>
            <a:prstGeom prst="ellipse">
              <a:avLst/>
            </a:prstGeom>
            <a:solidFill>
              <a:srgbClr val="000000"/>
            </a:solidFill>
            <a:ln w="9525" cap="flat">
              <a:solidFill>
                <a:srgbClr val="000000"/>
              </a:solidFill>
              <a:prstDash val="solid"/>
              <a:miter/>
            </a:ln>
          </p:spPr>
          <p:txBody>
            <a:bodyPr/>
            <a:lstStyle/>
            <a:p>
              <a:endParaRPr lang="en-IN"/>
            </a:p>
          </p:txBody>
        </p:sp>
        <p:pic>
          <p:nvPicPr>
            <p:cNvPr id="84" name="Picture 83">
              <a:extLst>
                <a:ext uri="{FF2B5EF4-FFF2-40B4-BE49-F238E27FC236}">
                  <a16:creationId xmlns:a16="http://schemas.microsoft.com/office/drawing/2014/main" id="{BA7C9AEA-2049-B1FE-2EBC-14F0602FFD0C}"/>
                </a:ext>
              </a:extLst>
            </p:cNvPr>
            <p:cNvPicPr>
              <a:picLocks noChangeAspect="1"/>
            </p:cNvPicPr>
            <p:nvPr/>
          </p:nvPicPr>
          <p:blipFill>
            <a:blip r:embed="rId11"/>
            <a:stretch>
              <a:fillRect/>
            </a:stretch>
          </p:blipFill>
          <p:spPr>
            <a:xfrm>
              <a:off x="3957437" y="2230641"/>
              <a:ext cx="266700" cy="333375"/>
            </a:xfrm>
            <a:custGeom>
              <a:avLst/>
              <a:gdLst>
                <a:gd name="csX0" fmla="*/ 0 w 266700"/>
                <a:gd name="csY0" fmla="*/ 0 h 333375"/>
                <a:gd name="csX1" fmla="*/ 266700 w 266700"/>
                <a:gd name="csY1" fmla="*/ 0 h 333375"/>
                <a:gd name="csX2" fmla="*/ 266700 w 266700"/>
                <a:gd name="csY2" fmla="*/ 333375 h 333375"/>
                <a:gd name="csX3" fmla="*/ 0 w 266700"/>
                <a:gd name="csY3" fmla="*/ 333375 h 333375"/>
              </a:gdLst>
              <a:ahLst/>
              <a:cxnLst>
                <a:cxn ang="0">
                  <a:pos x="csX0" y="csY0"/>
                </a:cxn>
                <a:cxn ang="0">
                  <a:pos x="csX1" y="csY1"/>
                </a:cxn>
                <a:cxn ang="0">
                  <a:pos x="csX2" y="csY2"/>
                </a:cxn>
                <a:cxn ang="0">
                  <a:pos x="csX3" y="csY3"/>
                </a:cxn>
              </a:cxnLst>
              <a:rect l="l" t="t" r="r" b="b"/>
              <a:pathLst>
                <a:path w="266700" h="333375">
                  <a:moveTo>
                    <a:pt x="0" y="0"/>
                  </a:moveTo>
                  <a:lnTo>
                    <a:pt x="266700" y="0"/>
                  </a:lnTo>
                  <a:lnTo>
                    <a:pt x="266700" y="333375"/>
                  </a:lnTo>
                  <a:lnTo>
                    <a:pt x="0" y="333375"/>
                  </a:lnTo>
                  <a:close/>
                </a:path>
              </a:pathLst>
            </a:custGeom>
          </p:spPr>
        </p:pic>
      </p:grpSp>
      <p:grpSp>
        <p:nvGrpSpPr>
          <p:cNvPr id="96" name="Group 95">
            <a:extLst>
              <a:ext uri="{FF2B5EF4-FFF2-40B4-BE49-F238E27FC236}">
                <a16:creationId xmlns:a16="http://schemas.microsoft.com/office/drawing/2014/main" id="{99ACBC12-06BD-3B69-C0D2-8782F0B8A9FA}"/>
              </a:ext>
            </a:extLst>
          </p:cNvPr>
          <p:cNvGrpSpPr/>
          <p:nvPr/>
        </p:nvGrpSpPr>
        <p:grpSpPr>
          <a:xfrm>
            <a:off x="1694750" y="5988222"/>
            <a:ext cx="1377193" cy="895765"/>
            <a:chOff x="3357819" y="5918151"/>
            <a:chExt cx="1416524" cy="895765"/>
          </a:xfrm>
        </p:grpSpPr>
        <p:pic>
          <p:nvPicPr>
            <p:cNvPr id="97" name="Picture 96" descr="A computer screen shot of a paper&#10;&#10;AI-generated content may be incorrect.">
              <a:extLst>
                <a:ext uri="{FF2B5EF4-FFF2-40B4-BE49-F238E27FC236}">
                  <a16:creationId xmlns:a16="http://schemas.microsoft.com/office/drawing/2014/main" id="{3BC14AD7-0343-01F1-FAF0-85815B99E3CE}"/>
                </a:ext>
              </a:extLst>
            </p:cNvPr>
            <p:cNvPicPr>
              <a:picLocks noChangeAspect="1"/>
            </p:cNvPicPr>
            <p:nvPr/>
          </p:nvPicPr>
          <p:blipFill>
            <a:blip r:embed="rId12"/>
            <a:stretch>
              <a:fillRect/>
            </a:stretch>
          </p:blipFill>
          <p:spPr>
            <a:xfrm>
              <a:off x="3428063" y="5918151"/>
              <a:ext cx="639533" cy="540766"/>
            </a:xfrm>
            <a:prstGeom prst="rect">
              <a:avLst/>
            </a:prstGeom>
          </p:spPr>
        </p:pic>
        <p:grpSp>
          <p:nvGrpSpPr>
            <p:cNvPr id="98" name="Group 97">
              <a:extLst>
                <a:ext uri="{FF2B5EF4-FFF2-40B4-BE49-F238E27FC236}">
                  <a16:creationId xmlns:a16="http://schemas.microsoft.com/office/drawing/2014/main" id="{1D5F8083-EA2C-3950-0B8D-8924667402A3}"/>
                </a:ext>
              </a:extLst>
            </p:cNvPr>
            <p:cNvGrpSpPr/>
            <p:nvPr/>
          </p:nvGrpSpPr>
          <p:grpSpPr>
            <a:xfrm>
              <a:off x="4103414" y="5935993"/>
              <a:ext cx="639533" cy="540766"/>
              <a:chOff x="2425995" y="2284227"/>
              <a:chExt cx="685800" cy="685800"/>
            </a:xfrm>
          </p:grpSpPr>
          <p:pic>
            <p:nvPicPr>
              <p:cNvPr id="101" name="Picture 100" descr="A computer screen shot of a paper&#10;&#10;AI-generated content may be incorrect.">
                <a:extLst>
                  <a:ext uri="{FF2B5EF4-FFF2-40B4-BE49-F238E27FC236}">
                    <a16:creationId xmlns:a16="http://schemas.microsoft.com/office/drawing/2014/main" id="{413268C9-317F-4CF0-9D09-A846F0BB6D8F}"/>
                  </a:ext>
                </a:extLst>
              </p:cNvPr>
              <p:cNvPicPr>
                <a:picLocks noChangeAspect="1"/>
              </p:cNvPicPr>
              <p:nvPr/>
            </p:nvPicPr>
            <p:blipFill>
              <a:blip r:embed="rId12"/>
              <a:stretch>
                <a:fillRect/>
              </a:stretch>
            </p:blipFill>
            <p:spPr>
              <a:xfrm>
                <a:off x="2425995" y="2284227"/>
                <a:ext cx="685800" cy="685800"/>
              </a:xfrm>
              <a:prstGeom prst="rect">
                <a:avLst/>
              </a:prstGeom>
            </p:spPr>
          </p:pic>
          <p:pic>
            <p:nvPicPr>
              <p:cNvPr id="102" name="Picture 101" descr="A green square with black numbers&#10;&#10;AI-generated content may be incorrect.">
                <a:extLst>
                  <a:ext uri="{FF2B5EF4-FFF2-40B4-BE49-F238E27FC236}">
                    <a16:creationId xmlns:a16="http://schemas.microsoft.com/office/drawing/2014/main" id="{C1C3B05C-4F49-7D5B-9596-FC13B73023A2}"/>
                  </a:ext>
                </a:extLst>
              </p:cNvPr>
              <p:cNvPicPr>
                <a:picLocks noChangeAspect="1"/>
              </p:cNvPicPr>
              <p:nvPr/>
            </p:nvPicPr>
            <p:blipFill>
              <a:blip r:embed="rId13"/>
              <a:stretch>
                <a:fillRect/>
              </a:stretch>
            </p:blipFill>
            <p:spPr>
              <a:xfrm>
                <a:off x="2747076" y="2687712"/>
                <a:ext cx="344894" cy="259832"/>
              </a:xfrm>
              <a:prstGeom prst="rect">
                <a:avLst/>
              </a:prstGeom>
            </p:spPr>
          </p:pic>
        </p:grpSp>
        <p:sp>
          <p:nvSpPr>
            <p:cNvPr id="99" name="TextBox 98">
              <a:extLst>
                <a:ext uri="{FF2B5EF4-FFF2-40B4-BE49-F238E27FC236}">
                  <a16:creationId xmlns:a16="http://schemas.microsoft.com/office/drawing/2014/main" id="{D065408D-2E83-5666-1DD5-0400F153BAE5}"/>
                </a:ext>
              </a:extLst>
            </p:cNvPr>
            <p:cNvSpPr txBox="1"/>
            <p:nvPr/>
          </p:nvSpPr>
          <p:spPr>
            <a:xfrm>
              <a:off x="3357819" y="6475249"/>
              <a:ext cx="78002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latin typeface="Aptos" panose="020B0004020202020204" pitchFamily="34" charset="0"/>
                  <a:ea typeface="Calibri"/>
                  <a:cs typeface="Calibri"/>
                </a:rPr>
                <a:t>CODE</a:t>
              </a:r>
              <a:endParaRPr lang="en-US" sz="1600">
                <a:latin typeface="Aptos" panose="020B0004020202020204" pitchFamily="34" charset="0"/>
              </a:endParaRPr>
            </a:p>
          </p:txBody>
        </p:sp>
        <p:sp>
          <p:nvSpPr>
            <p:cNvPr id="100" name="TextBox 99">
              <a:extLst>
                <a:ext uri="{FF2B5EF4-FFF2-40B4-BE49-F238E27FC236}">
                  <a16:creationId xmlns:a16="http://schemas.microsoft.com/office/drawing/2014/main" id="{91A4E891-35CC-4FDC-E23D-1555C35F64D4}"/>
                </a:ext>
              </a:extLst>
            </p:cNvPr>
            <p:cNvSpPr txBox="1"/>
            <p:nvPr/>
          </p:nvSpPr>
          <p:spPr>
            <a:xfrm>
              <a:off x="4072013" y="6475362"/>
              <a:ext cx="70233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latin typeface="Aptos" panose="020B0004020202020204" pitchFamily="34" charset="0"/>
                  <a:ea typeface="Calibri"/>
                  <a:cs typeface="Calibri"/>
                </a:rPr>
                <a:t>DATA</a:t>
              </a:r>
              <a:endParaRPr lang="en-US" sz="1600">
                <a:latin typeface="Aptos" panose="020B0004020202020204" pitchFamily="34" charset="0"/>
              </a:endParaRPr>
            </a:p>
          </p:txBody>
        </p:sp>
      </p:grpSp>
      <p:grpSp>
        <p:nvGrpSpPr>
          <p:cNvPr id="103" name="Group 102">
            <a:extLst>
              <a:ext uri="{FF2B5EF4-FFF2-40B4-BE49-F238E27FC236}">
                <a16:creationId xmlns:a16="http://schemas.microsoft.com/office/drawing/2014/main" id="{4E98CC1C-63FF-09A3-5969-2A04769E8A7E}"/>
              </a:ext>
            </a:extLst>
          </p:cNvPr>
          <p:cNvGrpSpPr/>
          <p:nvPr/>
        </p:nvGrpSpPr>
        <p:grpSpPr>
          <a:xfrm>
            <a:off x="772209" y="4859312"/>
            <a:ext cx="1534136" cy="1047137"/>
            <a:chOff x="2120662" y="5533618"/>
            <a:chExt cx="1534136" cy="1047137"/>
          </a:xfrm>
        </p:grpSpPr>
        <p:pic>
          <p:nvPicPr>
            <p:cNvPr id="104" name="Google Shape;880;p52">
              <a:extLst>
                <a:ext uri="{FF2B5EF4-FFF2-40B4-BE49-F238E27FC236}">
                  <a16:creationId xmlns:a16="http://schemas.microsoft.com/office/drawing/2014/main" id="{FD13A048-5286-DE7E-7087-6A9620D885D1}"/>
                </a:ext>
              </a:extLst>
            </p:cNvPr>
            <p:cNvPicPr preferRelativeResize="0"/>
            <p:nvPr/>
          </p:nvPicPr>
          <p:blipFill>
            <a:blip r:embed="rId14">
              <a:alphaModFix/>
            </a:blip>
            <a:stretch>
              <a:fillRect/>
            </a:stretch>
          </p:blipFill>
          <p:spPr>
            <a:xfrm>
              <a:off x="2120662" y="5533618"/>
              <a:ext cx="797849" cy="805597"/>
            </a:xfrm>
            <a:prstGeom prst="rect">
              <a:avLst/>
            </a:prstGeom>
            <a:noFill/>
            <a:ln>
              <a:noFill/>
            </a:ln>
          </p:spPr>
        </p:pic>
        <p:pic>
          <p:nvPicPr>
            <p:cNvPr id="105" name="Picture 104">
              <a:extLst>
                <a:ext uri="{FF2B5EF4-FFF2-40B4-BE49-F238E27FC236}">
                  <a16:creationId xmlns:a16="http://schemas.microsoft.com/office/drawing/2014/main" id="{5C68E9A8-2E16-85C4-E8CC-39E6CA22859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896435" y="5822392"/>
              <a:ext cx="758363" cy="758363"/>
            </a:xfrm>
            <a:prstGeom prst="rect">
              <a:avLst/>
            </a:prstGeom>
          </p:spPr>
        </p:pic>
      </p:grpSp>
      <p:pic>
        <p:nvPicPr>
          <p:cNvPr id="129" name="Picture 128" descr="Red Spiral Lollipop Clip Art at Clker.com - vector clip art online, royalty  free &amp;amp; public domain">
            <a:extLst>
              <a:ext uri="{FF2B5EF4-FFF2-40B4-BE49-F238E27FC236}">
                <a16:creationId xmlns:a16="http://schemas.microsoft.com/office/drawing/2014/main" id="{AE536198-E26D-1F46-69F6-A5B4AC77DFA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98800" y="5521405"/>
            <a:ext cx="241686" cy="249184"/>
          </a:xfrm>
          <a:prstGeom prst="rect">
            <a:avLst/>
          </a:prstGeom>
          <a:noFill/>
          <a:extLst>
            <a:ext uri="{909E8E84-426E-40DD-AFC4-6F175D3DCCD1}">
              <a14:hiddenFill xmlns:a14="http://schemas.microsoft.com/office/drawing/2010/main">
                <a:solidFill>
                  <a:srgbClr val="FFFFFF"/>
                </a:solidFill>
              </a14:hiddenFill>
            </a:ext>
          </a:extLst>
        </p:spPr>
      </p:pic>
      <p:cxnSp>
        <p:nvCxnSpPr>
          <p:cNvPr id="130" name="Straight Arrow Connector 129">
            <a:extLst>
              <a:ext uri="{FF2B5EF4-FFF2-40B4-BE49-F238E27FC236}">
                <a16:creationId xmlns:a16="http://schemas.microsoft.com/office/drawing/2014/main" id="{2E963C74-90CF-06AC-A3A6-0C793AA988C5}"/>
              </a:ext>
            </a:extLst>
          </p:cNvPr>
          <p:cNvCxnSpPr>
            <a:cxnSpLocks/>
            <a:stCxn id="3" idx="2"/>
            <a:endCxn id="10" idx="0"/>
          </p:cNvCxnSpPr>
          <p:nvPr/>
        </p:nvCxnSpPr>
        <p:spPr>
          <a:xfrm>
            <a:off x="6152751" y="3118591"/>
            <a:ext cx="4149" cy="394442"/>
          </a:xfrm>
          <a:prstGeom prst="straightConnector1">
            <a:avLst/>
          </a:prstGeom>
          <a:ln w="571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1809004E-DA9B-A96B-91B2-392597D6047F}"/>
              </a:ext>
            </a:extLst>
          </p:cNvPr>
          <p:cNvCxnSpPr>
            <a:cxnSpLocks/>
            <a:stCxn id="3" idx="0"/>
            <a:endCxn id="19" idx="2"/>
          </p:cNvCxnSpPr>
          <p:nvPr/>
        </p:nvCxnSpPr>
        <p:spPr>
          <a:xfrm flipH="1" flipV="1">
            <a:off x="6150853" y="2001599"/>
            <a:ext cx="1898" cy="448272"/>
          </a:xfrm>
          <a:prstGeom prst="straightConnector1">
            <a:avLst/>
          </a:prstGeom>
          <a:solidFill>
            <a:schemeClr val="bg1">
              <a:lumMod val="85000"/>
            </a:schemeClr>
          </a:solidFill>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73" name="Graphic 14">
            <a:extLst>
              <a:ext uri="{FF2B5EF4-FFF2-40B4-BE49-F238E27FC236}">
                <a16:creationId xmlns:a16="http://schemas.microsoft.com/office/drawing/2014/main" id="{0AA77B40-7997-FC88-C2E7-F6FCF363D97F}"/>
              </a:ext>
            </a:extLst>
          </p:cNvPr>
          <p:cNvGrpSpPr/>
          <p:nvPr/>
        </p:nvGrpSpPr>
        <p:grpSpPr>
          <a:xfrm>
            <a:off x="8284036" y="1507159"/>
            <a:ext cx="388137" cy="452827"/>
            <a:chOff x="2852537" y="2230641"/>
            <a:chExt cx="285750" cy="333375"/>
          </a:xfrm>
          <a:solidFill>
            <a:srgbClr val="000000"/>
          </a:solidFill>
        </p:grpSpPr>
        <p:sp>
          <p:nvSpPr>
            <p:cNvPr id="74" name="Oval 73">
              <a:extLst>
                <a:ext uri="{FF2B5EF4-FFF2-40B4-BE49-F238E27FC236}">
                  <a16:creationId xmlns:a16="http://schemas.microsoft.com/office/drawing/2014/main" id="{2B67DDD9-E0AF-72A3-CBC5-22D6CB665E5C}"/>
                </a:ext>
              </a:extLst>
            </p:cNvPr>
            <p:cNvSpPr/>
            <p:nvPr/>
          </p:nvSpPr>
          <p:spPr>
            <a:xfrm>
              <a:off x="2852537" y="2235404"/>
              <a:ext cx="285750" cy="285750"/>
            </a:xfrm>
            <a:prstGeom prst="ellipse">
              <a:avLst/>
            </a:prstGeom>
            <a:solidFill>
              <a:srgbClr val="000000"/>
            </a:solidFill>
            <a:ln w="9525" cap="flat">
              <a:solidFill>
                <a:srgbClr val="000000"/>
              </a:solidFill>
              <a:prstDash val="solid"/>
              <a:miter/>
            </a:ln>
          </p:spPr>
          <p:txBody>
            <a:bodyPr/>
            <a:lstStyle/>
            <a:p>
              <a:endParaRPr lang="en-IN"/>
            </a:p>
          </p:txBody>
        </p:sp>
        <p:pic>
          <p:nvPicPr>
            <p:cNvPr id="75" name="Picture 74">
              <a:extLst>
                <a:ext uri="{FF2B5EF4-FFF2-40B4-BE49-F238E27FC236}">
                  <a16:creationId xmlns:a16="http://schemas.microsoft.com/office/drawing/2014/main" id="{CD92B9FB-9C03-42D3-5FF1-8B20551D4934}"/>
                </a:ext>
              </a:extLst>
            </p:cNvPr>
            <p:cNvPicPr>
              <a:picLocks noChangeAspect="1"/>
            </p:cNvPicPr>
            <p:nvPr/>
          </p:nvPicPr>
          <p:blipFill>
            <a:blip r:embed="rId17"/>
            <a:stretch>
              <a:fillRect/>
            </a:stretch>
          </p:blipFill>
          <p:spPr>
            <a:xfrm>
              <a:off x="2862062" y="2230641"/>
              <a:ext cx="266700" cy="333375"/>
            </a:xfrm>
            <a:custGeom>
              <a:avLst/>
              <a:gdLst>
                <a:gd name="csX0" fmla="*/ 0 w 266700"/>
                <a:gd name="csY0" fmla="*/ 0 h 333375"/>
                <a:gd name="csX1" fmla="*/ 266700 w 266700"/>
                <a:gd name="csY1" fmla="*/ 0 h 333375"/>
                <a:gd name="csX2" fmla="*/ 266700 w 266700"/>
                <a:gd name="csY2" fmla="*/ 333375 h 333375"/>
                <a:gd name="csX3" fmla="*/ 0 w 266700"/>
                <a:gd name="csY3" fmla="*/ 333375 h 333375"/>
              </a:gdLst>
              <a:ahLst/>
              <a:cxnLst>
                <a:cxn ang="0">
                  <a:pos x="csX0" y="csY0"/>
                </a:cxn>
                <a:cxn ang="0">
                  <a:pos x="csX1" y="csY1"/>
                </a:cxn>
                <a:cxn ang="0">
                  <a:pos x="csX2" y="csY2"/>
                </a:cxn>
                <a:cxn ang="0">
                  <a:pos x="csX3" y="csY3"/>
                </a:cxn>
              </a:cxnLst>
              <a:rect l="l" t="t" r="r" b="b"/>
              <a:pathLst>
                <a:path w="266700" h="333375">
                  <a:moveTo>
                    <a:pt x="0" y="0"/>
                  </a:moveTo>
                  <a:lnTo>
                    <a:pt x="266700" y="0"/>
                  </a:lnTo>
                  <a:lnTo>
                    <a:pt x="266700" y="333375"/>
                  </a:lnTo>
                  <a:lnTo>
                    <a:pt x="0" y="333375"/>
                  </a:lnTo>
                  <a:close/>
                </a:path>
              </a:pathLst>
            </a:custGeom>
          </p:spPr>
        </p:pic>
      </p:grpSp>
      <p:pic>
        <p:nvPicPr>
          <p:cNvPr id="14" name="Picture 13">
            <a:extLst>
              <a:ext uri="{FF2B5EF4-FFF2-40B4-BE49-F238E27FC236}">
                <a16:creationId xmlns:a16="http://schemas.microsoft.com/office/drawing/2014/main" id="{AD7997EB-D8D5-F51D-D4AD-5A9169E2A9C9}"/>
              </a:ext>
            </a:extLst>
          </p:cNvPr>
          <p:cNvPicPr>
            <a:picLocks noChangeAspect="1"/>
          </p:cNvPicPr>
          <p:nvPr/>
        </p:nvPicPr>
        <p:blipFill>
          <a:blip r:embed="rId18">
            <a:alphaModFix amt="35000"/>
          </a:blip>
          <a:stretch>
            <a:fillRect/>
          </a:stretch>
        </p:blipFill>
        <p:spPr>
          <a:xfrm>
            <a:off x="796142" y="1023519"/>
            <a:ext cx="8958376" cy="5769801"/>
          </a:xfrm>
          <a:prstGeom prst="rect">
            <a:avLst/>
          </a:prstGeom>
        </p:spPr>
      </p:pic>
    </p:spTree>
    <p:extLst>
      <p:ext uri="{BB962C8B-B14F-4D97-AF65-F5344CB8AC3E}">
        <p14:creationId xmlns:p14="http://schemas.microsoft.com/office/powerpoint/2010/main" val="24506053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43"/>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8"/>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46"/>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7"/>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53"/>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54"/>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20"/>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59"/>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60"/>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71"/>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72"/>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76"/>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79"/>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82"/>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10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29"/>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130"/>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138"/>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73"/>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9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0" grpId="0" animBg="1"/>
      <p:bldP spid="11" grpId="0" animBg="1"/>
      <p:bldP spid="59" grpId="0" animBg="1"/>
      <p:bldP spid="6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1463</TotalTime>
  <Words>3949</Words>
  <Application>Microsoft Office PowerPoint</Application>
  <PresentationFormat>Widescreen</PresentationFormat>
  <Paragraphs>592</Paragraphs>
  <Slides>34</Slides>
  <Notes>29</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34</vt:i4>
      </vt:variant>
    </vt:vector>
  </HeadingPairs>
  <TitlesOfParts>
    <vt:vector size="47" baseType="lpstr">
      <vt:lpstr>Aptos</vt:lpstr>
      <vt:lpstr>Arial</vt:lpstr>
      <vt:lpstr>Arial Black</vt:lpstr>
      <vt:lpstr>Calibri</vt:lpstr>
      <vt:lpstr>Calibri Light</vt:lpstr>
      <vt:lpstr>Cambria</vt:lpstr>
      <vt:lpstr>Consolas</vt:lpstr>
      <vt:lpstr>Courier New</vt:lpstr>
      <vt:lpstr>Helvetica</vt:lpstr>
      <vt:lpstr>Helvetica Neue</vt:lpstr>
      <vt:lpstr>Rockwell</vt:lpstr>
      <vt:lpstr>Wingdings</vt:lpstr>
      <vt:lpstr>Office Theme</vt:lpstr>
      <vt:lpstr>PowerPoint Presentation</vt:lpstr>
      <vt:lpstr>PowerPoint Presentation</vt:lpstr>
      <vt:lpstr>PowerPoint Presentation</vt:lpstr>
      <vt:lpstr>Rowhammer</vt:lpstr>
      <vt:lpstr>Rowhammer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Changes to SASS</vt:lpstr>
      <vt:lpstr>PowerPoint Presentation</vt:lpstr>
      <vt:lpstr>PRowhammer: Requirements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Countermeasures</vt:lpstr>
      <vt:lpstr>Summary</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Shubham Roy</dc:creator>
  <cp:lastModifiedBy>Shubham Roy</cp:lastModifiedBy>
  <cp:revision>2</cp:revision>
  <dcterms:created xsi:type="dcterms:W3CDTF">2025-09-13T03:23:56Z</dcterms:created>
  <dcterms:modified xsi:type="dcterms:W3CDTF">2026-07-11T11:53:59Z</dcterms:modified>
</cp:coreProperties>
</file>